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201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8E70D0-06FF-4339-AF2C-64579771D6D3}" type="datetimeFigureOut">
              <a:rPr lang="en-US" smtClean="0"/>
              <a:t>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F5258-E131-48EE-9E32-4226CC07B8C5}"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8E70D0-06FF-4339-AF2C-64579771D6D3}" type="datetimeFigureOut">
              <a:rPr lang="en-US" smtClean="0"/>
              <a:t>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F5258-E131-48EE-9E32-4226CC07B8C5}"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8E70D0-06FF-4339-AF2C-64579771D6D3}" type="datetimeFigureOut">
              <a:rPr lang="en-US" smtClean="0"/>
              <a:t>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F5258-E131-48EE-9E32-4226CC07B8C5}"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8E70D0-06FF-4339-AF2C-64579771D6D3}" type="datetimeFigureOut">
              <a:rPr lang="en-US" smtClean="0"/>
              <a:t>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F5258-E131-48EE-9E32-4226CC07B8C5}"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8E70D0-06FF-4339-AF2C-64579771D6D3}" type="datetimeFigureOut">
              <a:rPr lang="en-US" smtClean="0"/>
              <a:t>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F5258-E131-48EE-9E32-4226CC07B8C5}"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8E70D0-06FF-4339-AF2C-64579771D6D3}" type="datetimeFigureOut">
              <a:rPr lang="en-US" smtClean="0"/>
              <a:t>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F5258-E131-48EE-9E32-4226CC07B8C5}"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8E70D0-06FF-4339-AF2C-64579771D6D3}" type="datetimeFigureOut">
              <a:rPr lang="en-US" smtClean="0"/>
              <a:t>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F5258-E131-48EE-9E32-4226CC07B8C5}"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8E70D0-06FF-4339-AF2C-64579771D6D3}" type="datetimeFigureOut">
              <a:rPr lang="en-US" smtClean="0"/>
              <a:t>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F5258-E131-48EE-9E32-4226CC07B8C5}"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8E70D0-06FF-4339-AF2C-64579771D6D3}" type="datetimeFigureOut">
              <a:rPr lang="en-US" smtClean="0"/>
              <a:t>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F5258-E131-48EE-9E32-4226CC07B8C5}"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8E70D0-06FF-4339-AF2C-64579771D6D3}" type="datetimeFigureOut">
              <a:rPr lang="en-US" smtClean="0"/>
              <a:t>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F5258-E131-48EE-9E32-4226CC07B8C5}"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88E70D0-06FF-4339-AF2C-64579771D6D3}" type="datetimeFigureOut">
              <a:rPr lang="en-US" smtClean="0"/>
              <a:t>1/5/2013</a:t>
            </a:fld>
            <a:endParaRPr lang="en-US"/>
          </a:p>
        </p:txBody>
      </p:sp>
      <p:sp>
        <p:nvSpPr>
          <p:cNvPr id="9" name="Slide Number Placeholder 8"/>
          <p:cNvSpPr>
            <a:spLocks noGrp="1"/>
          </p:cNvSpPr>
          <p:nvPr>
            <p:ph type="sldNum" sz="quarter" idx="11"/>
          </p:nvPr>
        </p:nvSpPr>
        <p:spPr/>
        <p:txBody>
          <a:bodyPr/>
          <a:lstStyle/>
          <a:p>
            <a:fld id="{6D2F5258-E131-48EE-9E32-4226CC07B8C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D2F5258-E131-48EE-9E32-4226CC07B8C5}"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88E70D0-06FF-4339-AF2C-64579771D6D3}" type="datetimeFigureOut">
              <a:rPr lang="en-US" smtClean="0"/>
              <a:t>1/5/2013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Lessons From </a:t>
            </a:r>
            <a:br>
              <a:rPr lang="en-US" dirty="0" smtClean="0"/>
            </a:br>
            <a:r>
              <a:rPr lang="en-US" dirty="0" smtClean="0">
                <a:latin typeface="Algerian" pitchFamily="82" charset="0"/>
              </a:rPr>
              <a:t>1 Samuel 15</a:t>
            </a:r>
            <a:endParaRPr lang="en-US" dirty="0">
              <a:latin typeface="Algerian" pitchFamily="82" charset="0"/>
            </a:endParaRPr>
          </a:p>
        </p:txBody>
      </p:sp>
      <p:sp>
        <p:nvSpPr>
          <p:cNvPr id="3" name="Subtitle 2"/>
          <p:cNvSpPr>
            <a:spLocks noGrp="1"/>
          </p:cNvSpPr>
          <p:nvPr>
            <p:ph type="subTitle" idx="1"/>
          </p:nvPr>
        </p:nvSpPr>
        <p:spPr/>
        <p:txBody>
          <a:bodyPr>
            <a:normAutofit/>
          </a:bodyPr>
          <a:lstStyle/>
          <a:p>
            <a:r>
              <a:rPr lang="en-US" sz="3200" dirty="0" smtClean="0">
                <a:solidFill>
                  <a:schemeClr val="tx1">
                    <a:lumMod val="90000"/>
                    <a:lumOff val="10000"/>
                  </a:schemeClr>
                </a:solidFill>
              </a:rPr>
              <a:t>Learning from the past helps us in the future.</a:t>
            </a:r>
            <a:endParaRPr lang="en-US" sz="3200" dirty="0">
              <a:solidFill>
                <a:schemeClr val="tx1">
                  <a:lumMod val="90000"/>
                  <a:lumOff val="10000"/>
                </a:schemeClr>
              </a:solidFill>
            </a:endParaRPr>
          </a:p>
        </p:txBody>
      </p:sp>
    </p:spTree>
    <p:extLst>
      <p:ext uri="{BB962C8B-B14F-4D97-AF65-F5344CB8AC3E}">
        <p14:creationId xmlns:p14="http://schemas.microsoft.com/office/powerpoint/2010/main" val="347603101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12</a:t>
            </a:r>
            <a:endParaRPr lang="en-US" dirty="0"/>
          </a:p>
        </p:txBody>
      </p:sp>
      <p:sp>
        <p:nvSpPr>
          <p:cNvPr id="3" name="Content Placeholder 2"/>
          <p:cNvSpPr>
            <a:spLocks noGrp="1"/>
          </p:cNvSpPr>
          <p:nvPr>
            <p:ph idx="1"/>
          </p:nvPr>
        </p:nvSpPr>
        <p:spPr/>
        <p:txBody>
          <a:bodyPr/>
          <a:lstStyle/>
          <a:p>
            <a:r>
              <a:rPr lang="en-US" sz="3200" dirty="0" smtClean="0"/>
              <a:t>”And Samuel rose early in the morning to meet Saul; and it was told Samuel, saying, “Saul came to Carmel, and behold, he set up a monument for himself, then turned and proceeded on down to </a:t>
            </a:r>
            <a:r>
              <a:rPr lang="en-US" sz="3200" dirty="0" err="1" smtClean="0"/>
              <a:t>Gilgal</a:t>
            </a:r>
            <a:r>
              <a:rPr lang="en-US" sz="3200" dirty="0" smtClean="0"/>
              <a:t>”.”</a:t>
            </a:r>
            <a:endParaRPr lang="en-US" sz="3200" dirty="0"/>
          </a:p>
          <a:p>
            <a:r>
              <a:rPr lang="en-US" sz="3200" dirty="0" smtClean="0"/>
              <a:t>A little bit of pride on the part of Saul.</a:t>
            </a:r>
          </a:p>
          <a:p>
            <a:r>
              <a:rPr lang="en-US" sz="3200" dirty="0" smtClean="0"/>
              <a:t>Taking credit for the victory that belonged to God.</a:t>
            </a:r>
            <a:endParaRPr lang="en-US" dirty="0"/>
          </a:p>
        </p:txBody>
      </p:sp>
    </p:spTree>
    <p:extLst>
      <p:ext uri="{BB962C8B-B14F-4D97-AF65-F5344CB8AC3E}">
        <p14:creationId xmlns:p14="http://schemas.microsoft.com/office/powerpoint/2010/main" val="140367676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13</a:t>
            </a:r>
            <a:endParaRPr lang="en-US" dirty="0"/>
          </a:p>
        </p:txBody>
      </p:sp>
      <p:sp>
        <p:nvSpPr>
          <p:cNvPr id="3" name="Content Placeholder 2"/>
          <p:cNvSpPr>
            <a:spLocks noGrp="1"/>
          </p:cNvSpPr>
          <p:nvPr>
            <p:ph idx="1"/>
          </p:nvPr>
        </p:nvSpPr>
        <p:spPr/>
        <p:txBody>
          <a:bodyPr>
            <a:normAutofit/>
          </a:bodyPr>
          <a:lstStyle/>
          <a:p>
            <a:r>
              <a:rPr lang="en-US" sz="3200" dirty="0" smtClean="0"/>
              <a:t>“And Samuel came to Saul, and Saul said to him, “blessed are you of the LORD! I have carried out the command of the LORD”.”</a:t>
            </a:r>
          </a:p>
          <a:p>
            <a:r>
              <a:rPr lang="en-US" sz="3200" dirty="0" smtClean="0"/>
              <a:t>Really?</a:t>
            </a:r>
          </a:p>
          <a:p>
            <a:r>
              <a:rPr lang="en-US" sz="3200" dirty="0" smtClean="0"/>
              <a:t>Compare verse 2 with verse 9</a:t>
            </a:r>
            <a:endParaRPr lang="en-US" sz="3200" dirty="0"/>
          </a:p>
        </p:txBody>
      </p:sp>
    </p:spTree>
    <p:extLst>
      <p:ext uri="{BB962C8B-B14F-4D97-AF65-F5344CB8AC3E}">
        <p14:creationId xmlns:p14="http://schemas.microsoft.com/office/powerpoint/2010/main" val="376162985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14</a:t>
            </a:r>
            <a:endParaRPr lang="en-US" dirty="0"/>
          </a:p>
        </p:txBody>
      </p:sp>
      <p:sp>
        <p:nvSpPr>
          <p:cNvPr id="3" name="Content Placeholder 2"/>
          <p:cNvSpPr>
            <a:spLocks noGrp="1"/>
          </p:cNvSpPr>
          <p:nvPr>
            <p:ph idx="1"/>
          </p:nvPr>
        </p:nvSpPr>
        <p:spPr/>
        <p:txBody>
          <a:bodyPr>
            <a:normAutofit/>
          </a:bodyPr>
          <a:lstStyle/>
          <a:p>
            <a:r>
              <a:rPr lang="en-US" sz="3200" dirty="0" smtClean="0"/>
              <a:t>“But Samuel said, “what then is this bleating of the sheep in my ears, and the lowing of the oxen which I hear?”</a:t>
            </a:r>
          </a:p>
          <a:p>
            <a:r>
              <a:rPr lang="en-US" sz="3200" dirty="0" smtClean="0"/>
              <a:t>Samuel already knew how Saul had disobeyed the voice of the LORD.</a:t>
            </a:r>
          </a:p>
          <a:p>
            <a:r>
              <a:rPr lang="en-US" sz="3200" dirty="0" smtClean="0"/>
              <a:t>Samuel is making a point to Saul, that he knows differently from what Saul told him.</a:t>
            </a:r>
          </a:p>
          <a:p>
            <a:r>
              <a:rPr lang="en-US" sz="3200" dirty="0" smtClean="0"/>
              <a:t>Just imagine Saul saying “uh oh”.</a:t>
            </a:r>
          </a:p>
          <a:p>
            <a:endParaRPr lang="en-US" sz="3200" dirty="0"/>
          </a:p>
        </p:txBody>
      </p:sp>
    </p:spTree>
    <p:extLst>
      <p:ext uri="{BB962C8B-B14F-4D97-AF65-F5344CB8AC3E}">
        <p14:creationId xmlns:p14="http://schemas.microsoft.com/office/powerpoint/2010/main" val="348438369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15</a:t>
            </a:r>
            <a:endParaRPr lang="en-US" dirty="0"/>
          </a:p>
        </p:txBody>
      </p:sp>
      <p:sp>
        <p:nvSpPr>
          <p:cNvPr id="3" name="Content Placeholder 2"/>
          <p:cNvSpPr>
            <a:spLocks noGrp="1"/>
          </p:cNvSpPr>
          <p:nvPr>
            <p:ph idx="1"/>
          </p:nvPr>
        </p:nvSpPr>
        <p:spPr/>
        <p:txBody>
          <a:bodyPr>
            <a:normAutofit/>
          </a:bodyPr>
          <a:lstStyle/>
          <a:p>
            <a:r>
              <a:rPr lang="en-US" sz="3200" dirty="0" smtClean="0"/>
              <a:t>“And Saul said, “they have brought them from the Amalekites, for the people spared the best of the sheep and oxen, to sacrifice to the LORD your God; but the rest we have utterly destroyed”.</a:t>
            </a:r>
          </a:p>
          <a:p>
            <a:r>
              <a:rPr lang="en-US" sz="3200" dirty="0" smtClean="0"/>
              <a:t>Shifting blame, but who was in charge?</a:t>
            </a:r>
          </a:p>
          <a:p>
            <a:r>
              <a:rPr lang="en-US" sz="3200" dirty="0" smtClean="0"/>
              <a:t>Maybe if we say there were good intentions, everything will be alright.</a:t>
            </a:r>
            <a:endParaRPr lang="en-US" sz="3200" dirty="0"/>
          </a:p>
        </p:txBody>
      </p:sp>
    </p:spTree>
    <p:extLst>
      <p:ext uri="{BB962C8B-B14F-4D97-AF65-F5344CB8AC3E}">
        <p14:creationId xmlns:p14="http://schemas.microsoft.com/office/powerpoint/2010/main" val="127254824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15</a:t>
            </a:r>
            <a:endParaRPr lang="en-US" dirty="0"/>
          </a:p>
        </p:txBody>
      </p:sp>
      <p:sp>
        <p:nvSpPr>
          <p:cNvPr id="3" name="Content Placeholder 2"/>
          <p:cNvSpPr>
            <a:spLocks noGrp="1"/>
          </p:cNvSpPr>
          <p:nvPr>
            <p:ph idx="1"/>
          </p:nvPr>
        </p:nvSpPr>
        <p:spPr/>
        <p:txBody>
          <a:bodyPr>
            <a:normAutofit/>
          </a:bodyPr>
          <a:lstStyle/>
          <a:p>
            <a:r>
              <a:rPr lang="en-US" sz="3200" dirty="0" smtClean="0"/>
              <a:t>Sacrifices were supposed to come from your own flock, not someone else.</a:t>
            </a:r>
          </a:p>
          <a:p>
            <a:r>
              <a:rPr lang="en-US" sz="3200" dirty="0" smtClean="0"/>
              <a:t>These people showed a total disregard for God in this.</a:t>
            </a:r>
          </a:p>
          <a:p>
            <a:r>
              <a:rPr lang="en-US" sz="3200" dirty="0" smtClean="0"/>
              <a:t>People today show the same disregard when they ignore God’s instructions to do what they want to do.</a:t>
            </a:r>
          </a:p>
          <a:p>
            <a:r>
              <a:rPr lang="en-US" sz="3200" dirty="0" smtClean="0"/>
              <a:t>They think everything alright if we do it for God.</a:t>
            </a:r>
            <a:endParaRPr lang="en-US" sz="3200" dirty="0"/>
          </a:p>
        </p:txBody>
      </p:sp>
    </p:spTree>
    <p:extLst>
      <p:ext uri="{BB962C8B-B14F-4D97-AF65-F5344CB8AC3E}">
        <p14:creationId xmlns:p14="http://schemas.microsoft.com/office/powerpoint/2010/main" val="251779262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19	</a:t>
            </a:r>
            <a:endParaRPr lang="en-US" dirty="0"/>
          </a:p>
        </p:txBody>
      </p:sp>
      <p:sp>
        <p:nvSpPr>
          <p:cNvPr id="3" name="Content Placeholder 2"/>
          <p:cNvSpPr>
            <a:spLocks noGrp="1"/>
          </p:cNvSpPr>
          <p:nvPr>
            <p:ph idx="1"/>
          </p:nvPr>
        </p:nvSpPr>
        <p:spPr/>
        <p:txBody>
          <a:bodyPr>
            <a:normAutofit/>
          </a:bodyPr>
          <a:lstStyle/>
          <a:p>
            <a:r>
              <a:rPr lang="en-US" sz="3200" dirty="0" smtClean="0"/>
              <a:t>“Why then did you not obey </a:t>
            </a:r>
            <a:r>
              <a:rPr lang="en-US" sz="3200" dirty="0"/>
              <a:t>t</a:t>
            </a:r>
            <a:r>
              <a:rPr lang="en-US" sz="3200" dirty="0" smtClean="0"/>
              <a:t>he voice of the LORD, but rushed upon the spoil and did what was evil in the sight of the LORD?”</a:t>
            </a:r>
          </a:p>
          <a:p>
            <a:r>
              <a:rPr lang="en-US" sz="3200" dirty="0" smtClean="0"/>
              <a:t>Anything not in compliance with God’s instructions is considered “evil” by God.</a:t>
            </a:r>
          </a:p>
          <a:p>
            <a:r>
              <a:rPr lang="en-US" sz="3200" dirty="0" smtClean="0"/>
              <a:t>Not obeying is “evil” of itself.</a:t>
            </a:r>
            <a:endParaRPr lang="en-US" sz="3200" dirty="0"/>
          </a:p>
        </p:txBody>
      </p:sp>
    </p:spTree>
    <p:extLst>
      <p:ext uri="{BB962C8B-B14F-4D97-AF65-F5344CB8AC3E}">
        <p14:creationId xmlns:p14="http://schemas.microsoft.com/office/powerpoint/2010/main" val="385895704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20-21</a:t>
            </a:r>
            <a:endParaRPr lang="en-US" dirty="0"/>
          </a:p>
        </p:txBody>
      </p:sp>
      <p:sp>
        <p:nvSpPr>
          <p:cNvPr id="3" name="Content Placeholder 2"/>
          <p:cNvSpPr>
            <a:spLocks noGrp="1"/>
          </p:cNvSpPr>
          <p:nvPr>
            <p:ph idx="1"/>
          </p:nvPr>
        </p:nvSpPr>
        <p:spPr/>
        <p:txBody>
          <a:bodyPr>
            <a:normAutofit/>
          </a:bodyPr>
          <a:lstStyle/>
          <a:p>
            <a:r>
              <a:rPr lang="en-US" sz="3200" dirty="0" smtClean="0"/>
              <a:t>“ Then Saul said to Samuel, “I did obey the voice of the LORD, and went on the mission on which the LORD sent me, and have brought back </a:t>
            </a:r>
            <a:r>
              <a:rPr lang="en-US" sz="3200" dirty="0" err="1" smtClean="0"/>
              <a:t>Agag</a:t>
            </a:r>
            <a:r>
              <a:rPr lang="en-US" sz="3200" dirty="0" smtClean="0"/>
              <a:t> the king of </a:t>
            </a:r>
            <a:r>
              <a:rPr lang="en-US" sz="3200" dirty="0" err="1" smtClean="0"/>
              <a:t>Amalek</a:t>
            </a:r>
            <a:r>
              <a:rPr lang="en-US" sz="3200" dirty="0" smtClean="0"/>
              <a:t>, and have utterly destroyed the Amalekites, (21) But the people took some of the spoil, sheep and oxen, the choicest of the things devoted to destruction, to sacrifice to the LORD your God at </a:t>
            </a:r>
            <a:r>
              <a:rPr lang="en-US" sz="3200" dirty="0" err="1" smtClean="0"/>
              <a:t>Gilgal</a:t>
            </a:r>
            <a:r>
              <a:rPr lang="en-US" sz="3200" dirty="0" smtClean="0"/>
              <a:t>.”</a:t>
            </a:r>
            <a:endParaRPr lang="en-US" sz="3200" dirty="0"/>
          </a:p>
        </p:txBody>
      </p:sp>
    </p:spTree>
    <p:extLst>
      <p:ext uri="{BB962C8B-B14F-4D97-AF65-F5344CB8AC3E}">
        <p14:creationId xmlns:p14="http://schemas.microsoft.com/office/powerpoint/2010/main" val="271997940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20-21</a:t>
            </a:r>
            <a:endParaRPr lang="en-US" dirty="0"/>
          </a:p>
        </p:txBody>
      </p:sp>
      <p:sp>
        <p:nvSpPr>
          <p:cNvPr id="3" name="Content Placeholder 2"/>
          <p:cNvSpPr>
            <a:spLocks noGrp="1"/>
          </p:cNvSpPr>
          <p:nvPr>
            <p:ph idx="1"/>
          </p:nvPr>
        </p:nvSpPr>
        <p:spPr/>
        <p:txBody>
          <a:bodyPr>
            <a:normAutofit/>
          </a:bodyPr>
          <a:lstStyle/>
          <a:p>
            <a:r>
              <a:rPr lang="en-US" sz="3200" dirty="0" smtClean="0"/>
              <a:t>Saul argues that he did what he was commanded, but….</a:t>
            </a:r>
          </a:p>
          <a:p>
            <a:r>
              <a:rPr lang="en-US" sz="3200" dirty="0" smtClean="0"/>
              <a:t>Even in his explanation he admits not doing what God commanded, by sparing the king of </a:t>
            </a:r>
            <a:r>
              <a:rPr lang="en-US" sz="3200" dirty="0" err="1" smtClean="0"/>
              <a:t>Amalek</a:t>
            </a:r>
            <a:r>
              <a:rPr lang="en-US" sz="3200" dirty="0" smtClean="0"/>
              <a:t>.</a:t>
            </a:r>
          </a:p>
          <a:p>
            <a:r>
              <a:rPr lang="en-US" sz="3200" dirty="0" smtClean="0"/>
              <a:t>Back then, capturing a king was a trophy to be paraded around, and glory cast upon the conquering king.</a:t>
            </a:r>
            <a:endParaRPr lang="en-US" sz="3200" dirty="0"/>
          </a:p>
        </p:txBody>
      </p:sp>
    </p:spTree>
    <p:extLst>
      <p:ext uri="{BB962C8B-B14F-4D97-AF65-F5344CB8AC3E}">
        <p14:creationId xmlns:p14="http://schemas.microsoft.com/office/powerpoint/2010/main" val="373575618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20-21</a:t>
            </a:r>
            <a:endParaRPr lang="en-US" dirty="0"/>
          </a:p>
        </p:txBody>
      </p:sp>
      <p:sp>
        <p:nvSpPr>
          <p:cNvPr id="3" name="Content Placeholder 2"/>
          <p:cNvSpPr>
            <a:spLocks noGrp="1"/>
          </p:cNvSpPr>
          <p:nvPr>
            <p:ph idx="1"/>
          </p:nvPr>
        </p:nvSpPr>
        <p:spPr/>
        <p:txBody>
          <a:bodyPr>
            <a:normAutofit/>
          </a:bodyPr>
          <a:lstStyle/>
          <a:p>
            <a:r>
              <a:rPr lang="en-US" sz="3200" dirty="0" smtClean="0"/>
              <a:t>Once again Saul blames the people for sparing some things, but they had a noble purpose for doing so.</a:t>
            </a:r>
          </a:p>
          <a:p>
            <a:r>
              <a:rPr lang="en-US" sz="3200" dirty="0" smtClean="0"/>
              <a:t>So that was supposed to make everything alright?</a:t>
            </a:r>
          </a:p>
          <a:p>
            <a:r>
              <a:rPr lang="en-US" sz="3200" dirty="0" smtClean="0"/>
              <a:t>A lot of people do things differently from what God commands with a noble purpose.</a:t>
            </a:r>
          </a:p>
          <a:p>
            <a:r>
              <a:rPr lang="en-US" sz="3200" dirty="0" smtClean="0"/>
              <a:t>They are still wrong to do so.</a:t>
            </a:r>
            <a:endParaRPr lang="en-US" sz="3200" dirty="0"/>
          </a:p>
        </p:txBody>
      </p:sp>
    </p:spTree>
    <p:extLst>
      <p:ext uri="{BB962C8B-B14F-4D97-AF65-F5344CB8AC3E}">
        <p14:creationId xmlns:p14="http://schemas.microsoft.com/office/powerpoint/2010/main" val="70099908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22</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“And Samuel said, “Has the LORD as much delight in burnt offerings and sacrifices as in obeying the voice of the LORD? Behold to obey is better than sacrifice, and to heed than the fat of rams.”</a:t>
            </a:r>
          </a:p>
          <a:p>
            <a:r>
              <a:rPr lang="en-US" sz="3200" dirty="0" smtClean="0"/>
              <a:t>Many people make a pretense to worship God, and think they are okay with Him.</a:t>
            </a:r>
          </a:p>
          <a:p>
            <a:r>
              <a:rPr lang="en-US" sz="3200" dirty="0" smtClean="0"/>
              <a:t>Truth is that obedience is more important than all emotions and think-</a:t>
            </a:r>
            <a:r>
              <a:rPr lang="en-US" sz="3200" dirty="0" err="1" smtClean="0"/>
              <a:t>so’s</a:t>
            </a:r>
            <a:r>
              <a:rPr lang="en-US" sz="3200" dirty="0" smtClean="0"/>
              <a:t> of mankind.</a:t>
            </a:r>
            <a:endParaRPr lang="en-US" sz="3200" dirty="0"/>
          </a:p>
        </p:txBody>
      </p:sp>
    </p:spTree>
    <p:extLst>
      <p:ext uri="{BB962C8B-B14F-4D97-AF65-F5344CB8AC3E}">
        <p14:creationId xmlns:p14="http://schemas.microsoft.com/office/powerpoint/2010/main" val="238537110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15:4</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“For whatever was written in earlier times was written for our instruction, that through perseverance and the encouragement of the scriptures we might have hope”.</a:t>
            </a:r>
          </a:p>
          <a:p>
            <a:r>
              <a:rPr lang="en-US" sz="3200" dirty="0" smtClean="0"/>
              <a:t>Since all scripture was written in earlier times, it was all written for our instruction.</a:t>
            </a:r>
          </a:p>
          <a:p>
            <a:r>
              <a:rPr lang="en-US" sz="3200" dirty="0" smtClean="0"/>
              <a:t>2 Timothy 3:16 tells us that the scripture inspired of God is profitable for instruction in righteousness.</a:t>
            </a:r>
            <a:endParaRPr lang="en-US" sz="3200" dirty="0"/>
          </a:p>
        </p:txBody>
      </p:sp>
    </p:spTree>
    <p:extLst>
      <p:ext uri="{BB962C8B-B14F-4D97-AF65-F5344CB8AC3E}">
        <p14:creationId xmlns:p14="http://schemas.microsoft.com/office/powerpoint/2010/main" val="93071820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sz="3200" dirty="0" smtClean="0"/>
              <a:t>God’s commands are clear and understandable.</a:t>
            </a:r>
          </a:p>
          <a:p>
            <a:r>
              <a:rPr lang="en-US" sz="3200" dirty="0" smtClean="0"/>
              <a:t>Any reasoning around not doing those commands are useless.</a:t>
            </a:r>
          </a:p>
          <a:p>
            <a:r>
              <a:rPr lang="en-US" sz="3200" dirty="0" smtClean="0"/>
              <a:t>We will be rejected by God if we fail to heed His commands.</a:t>
            </a:r>
          </a:p>
          <a:p>
            <a:r>
              <a:rPr lang="en-US" sz="3200" dirty="0" smtClean="0"/>
              <a:t>Obedience is essential for salvation.</a:t>
            </a:r>
            <a:endParaRPr lang="en-US" sz="3200" dirty="0"/>
          </a:p>
        </p:txBody>
      </p:sp>
    </p:spTree>
    <p:extLst>
      <p:ext uri="{BB962C8B-B14F-4D97-AF65-F5344CB8AC3E}">
        <p14:creationId xmlns:p14="http://schemas.microsoft.com/office/powerpoint/2010/main" val="66404125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1</a:t>
            </a:r>
            <a:endParaRPr lang="en-US" dirty="0"/>
          </a:p>
        </p:txBody>
      </p:sp>
      <p:sp>
        <p:nvSpPr>
          <p:cNvPr id="3" name="Content Placeholder 2"/>
          <p:cNvSpPr>
            <a:spLocks noGrp="1"/>
          </p:cNvSpPr>
          <p:nvPr>
            <p:ph idx="1"/>
          </p:nvPr>
        </p:nvSpPr>
        <p:spPr/>
        <p:txBody>
          <a:bodyPr>
            <a:normAutofit/>
          </a:bodyPr>
          <a:lstStyle/>
          <a:p>
            <a:r>
              <a:rPr lang="en-US" sz="3200" dirty="0" smtClean="0"/>
              <a:t>“Then Samuel said to Saul, “the LORD sent me to anoint you as king over His people, over Israel; now therefore, listen to the words of the LORD.”</a:t>
            </a:r>
          </a:p>
          <a:p>
            <a:r>
              <a:rPr lang="en-US" sz="3200" dirty="0" smtClean="0"/>
              <a:t>Saul was made king over GOD’S people, not his.</a:t>
            </a:r>
          </a:p>
          <a:p>
            <a:r>
              <a:rPr lang="en-US" sz="3200" dirty="0" smtClean="0"/>
              <a:t>Saul is the Lord’s servant, not the other way around as so many try to make God a servant today.</a:t>
            </a:r>
          </a:p>
          <a:p>
            <a:endParaRPr lang="en-US" sz="3200" dirty="0"/>
          </a:p>
        </p:txBody>
      </p:sp>
    </p:spTree>
    <p:extLst>
      <p:ext uri="{BB962C8B-B14F-4D97-AF65-F5344CB8AC3E}">
        <p14:creationId xmlns:p14="http://schemas.microsoft.com/office/powerpoint/2010/main" val="243968669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1</a:t>
            </a:r>
            <a:endParaRPr lang="en-US" dirty="0"/>
          </a:p>
        </p:txBody>
      </p:sp>
      <p:sp>
        <p:nvSpPr>
          <p:cNvPr id="3" name="Content Placeholder 2"/>
          <p:cNvSpPr>
            <a:spLocks noGrp="1"/>
          </p:cNvSpPr>
          <p:nvPr>
            <p:ph idx="1"/>
          </p:nvPr>
        </p:nvSpPr>
        <p:spPr/>
        <p:txBody>
          <a:bodyPr>
            <a:normAutofit/>
          </a:bodyPr>
          <a:lstStyle/>
          <a:p>
            <a:r>
              <a:rPr lang="en-US" sz="3200" dirty="0" smtClean="0"/>
              <a:t>The message from God is important.</a:t>
            </a:r>
          </a:p>
          <a:p>
            <a:r>
              <a:rPr lang="en-US" sz="3200" dirty="0" smtClean="0"/>
              <a:t>No matter who brings the message.</a:t>
            </a:r>
          </a:p>
          <a:p>
            <a:r>
              <a:rPr lang="en-US" sz="3200" dirty="0" smtClean="0"/>
              <a:t>The words of the LORD are authoritative.</a:t>
            </a:r>
          </a:p>
          <a:p>
            <a:r>
              <a:rPr lang="en-US" sz="3200" dirty="0" smtClean="0"/>
              <a:t>As we will see the words of the LORD will not be misunderstood by Saul, and…</a:t>
            </a:r>
          </a:p>
          <a:p>
            <a:r>
              <a:rPr lang="en-US" sz="3200" dirty="0" smtClean="0"/>
              <a:t>We should not misunderstand the words of the LORD.</a:t>
            </a:r>
          </a:p>
          <a:p>
            <a:r>
              <a:rPr lang="en-US" sz="3200" dirty="0" smtClean="0"/>
              <a:t>The message was clear.</a:t>
            </a:r>
            <a:endParaRPr lang="en-US" sz="3200" dirty="0"/>
          </a:p>
        </p:txBody>
      </p:sp>
    </p:spTree>
    <p:extLst>
      <p:ext uri="{BB962C8B-B14F-4D97-AF65-F5344CB8AC3E}">
        <p14:creationId xmlns:p14="http://schemas.microsoft.com/office/powerpoint/2010/main" val="78688926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2</a:t>
            </a:r>
            <a:endParaRPr lang="en-US" dirty="0"/>
          </a:p>
        </p:txBody>
      </p:sp>
      <p:sp>
        <p:nvSpPr>
          <p:cNvPr id="3" name="Content Placeholder 2"/>
          <p:cNvSpPr>
            <a:spLocks noGrp="1"/>
          </p:cNvSpPr>
          <p:nvPr>
            <p:ph idx="1"/>
          </p:nvPr>
        </p:nvSpPr>
        <p:spPr/>
        <p:txBody>
          <a:bodyPr>
            <a:normAutofit/>
          </a:bodyPr>
          <a:lstStyle/>
          <a:p>
            <a:r>
              <a:rPr lang="en-US" sz="3200" dirty="0" smtClean="0"/>
              <a:t>“Thus says the LORD of hosts, ‘I will punish </a:t>
            </a:r>
            <a:r>
              <a:rPr lang="en-US" sz="3200" dirty="0" err="1" smtClean="0"/>
              <a:t>Amalek</a:t>
            </a:r>
            <a:r>
              <a:rPr lang="en-US" sz="3200" dirty="0" smtClean="0"/>
              <a:t> for what he did to Israel, how he set himself against him on the way while he was coming up from Egypt’.”</a:t>
            </a:r>
          </a:p>
          <a:p>
            <a:r>
              <a:rPr lang="en-US" sz="3200" dirty="0" smtClean="0"/>
              <a:t>God says there is a reason for the instruction to Saul.</a:t>
            </a:r>
          </a:p>
          <a:p>
            <a:r>
              <a:rPr lang="en-US" sz="3200" dirty="0" smtClean="0"/>
              <a:t>We may not always understand why God had people killed, but in this case, we know why.</a:t>
            </a:r>
            <a:endParaRPr lang="en-US" sz="3200" dirty="0"/>
          </a:p>
        </p:txBody>
      </p:sp>
    </p:spTree>
    <p:extLst>
      <p:ext uri="{BB962C8B-B14F-4D97-AF65-F5344CB8AC3E}">
        <p14:creationId xmlns:p14="http://schemas.microsoft.com/office/powerpoint/2010/main" val="197339334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3</a:t>
            </a:r>
            <a:endParaRPr lang="en-US" dirty="0"/>
          </a:p>
        </p:txBody>
      </p:sp>
      <p:sp>
        <p:nvSpPr>
          <p:cNvPr id="3" name="Content Placeholder 2"/>
          <p:cNvSpPr>
            <a:spLocks noGrp="1"/>
          </p:cNvSpPr>
          <p:nvPr>
            <p:ph idx="1"/>
          </p:nvPr>
        </p:nvSpPr>
        <p:spPr/>
        <p:txBody>
          <a:bodyPr>
            <a:normAutofit/>
          </a:bodyPr>
          <a:lstStyle/>
          <a:p>
            <a:r>
              <a:rPr lang="en-US" sz="3200" dirty="0" smtClean="0"/>
              <a:t>“Now go and strike </a:t>
            </a:r>
            <a:r>
              <a:rPr lang="en-US" sz="3200" dirty="0" err="1" smtClean="0"/>
              <a:t>Amalek</a:t>
            </a:r>
            <a:r>
              <a:rPr lang="en-US" sz="3200" dirty="0" smtClean="0"/>
              <a:t> and utterly destroy all that he has, and do not spare him; but put to death both man and woman, child and infant, ox and sheep, camel and donkey.’”</a:t>
            </a:r>
          </a:p>
          <a:p>
            <a:r>
              <a:rPr lang="en-US" sz="3200" dirty="0" smtClean="0"/>
              <a:t>Sounds pretty clear to me.</a:t>
            </a:r>
          </a:p>
          <a:p>
            <a:r>
              <a:rPr lang="en-US" sz="3200" dirty="0" smtClean="0"/>
              <a:t>You might wonder how anyone could misunderstand this message.</a:t>
            </a:r>
            <a:endParaRPr lang="en-US" sz="3200" dirty="0"/>
          </a:p>
        </p:txBody>
      </p:sp>
    </p:spTree>
    <p:extLst>
      <p:ext uri="{BB962C8B-B14F-4D97-AF65-F5344CB8AC3E}">
        <p14:creationId xmlns:p14="http://schemas.microsoft.com/office/powerpoint/2010/main" val="26286718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7	</a:t>
            </a:r>
            <a:endParaRPr lang="en-US" dirty="0"/>
          </a:p>
        </p:txBody>
      </p:sp>
      <p:sp>
        <p:nvSpPr>
          <p:cNvPr id="3" name="Content Placeholder 2"/>
          <p:cNvSpPr>
            <a:spLocks noGrp="1"/>
          </p:cNvSpPr>
          <p:nvPr>
            <p:ph idx="1"/>
          </p:nvPr>
        </p:nvSpPr>
        <p:spPr/>
        <p:txBody>
          <a:bodyPr>
            <a:normAutofit/>
          </a:bodyPr>
          <a:lstStyle/>
          <a:p>
            <a:r>
              <a:rPr lang="en-US" sz="3200" dirty="0" smtClean="0"/>
              <a:t>“So Saul defeated the Amalekites, from </a:t>
            </a:r>
            <a:r>
              <a:rPr lang="en-US" sz="3200" dirty="0" err="1" smtClean="0"/>
              <a:t>Havilah</a:t>
            </a:r>
            <a:r>
              <a:rPr lang="en-US" sz="3200" dirty="0" smtClean="0"/>
              <a:t> as you go to </a:t>
            </a:r>
            <a:r>
              <a:rPr lang="en-US" sz="3200" dirty="0" err="1" smtClean="0"/>
              <a:t>Shur</a:t>
            </a:r>
            <a:r>
              <a:rPr lang="en-US" sz="3200" dirty="0" smtClean="0"/>
              <a:t>, which is east of Egypt.</a:t>
            </a:r>
          </a:p>
          <a:p>
            <a:r>
              <a:rPr lang="en-US" sz="3200" dirty="0" smtClean="0"/>
              <a:t>Saul had set up an ambush with 210,000 men.</a:t>
            </a:r>
          </a:p>
          <a:p>
            <a:r>
              <a:rPr lang="en-US" sz="3200" dirty="0" smtClean="0"/>
              <a:t>He spared the </a:t>
            </a:r>
            <a:r>
              <a:rPr lang="en-US" sz="3200" dirty="0" err="1" smtClean="0"/>
              <a:t>Kenites</a:t>
            </a:r>
            <a:r>
              <a:rPr lang="en-US" sz="3200" dirty="0" smtClean="0"/>
              <a:t>.</a:t>
            </a:r>
          </a:p>
          <a:p>
            <a:r>
              <a:rPr lang="en-US" sz="3200" dirty="0" smtClean="0"/>
              <a:t>But that is not all that he spared.</a:t>
            </a:r>
            <a:endParaRPr lang="en-US" sz="3200" dirty="0"/>
          </a:p>
        </p:txBody>
      </p:sp>
    </p:spTree>
    <p:extLst>
      <p:ext uri="{BB962C8B-B14F-4D97-AF65-F5344CB8AC3E}">
        <p14:creationId xmlns:p14="http://schemas.microsoft.com/office/powerpoint/2010/main" val="370599219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8</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“And he captured </a:t>
            </a:r>
            <a:r>
              <a:rPr lang="en-US" sz="3200" dirty="0" err="1" smtClean="0"/>
              <a:t>Agag</a:t>
            </a:r>
            <a:r>
              <a:rPr lang="en-US" sz="3200" dirty="0"/>
              <a:t> </a:t>
            </a:r>
            <a:r>
              <a:rPr lang="en-US" sz="3200" dirty="0" smtClean="0"/>
              <a:t>the king of the Amalekites alive, and utterly destroyed all the people with the edge of the sword.”</a:t>
            </a:r>
          </a:p>
          <a:p>
            <a:r>
              <a:rPr lang="en-US" sz="3200" dirty="0" smtClean="0"/>
              <a:t>The keyword here is “alive”</a:t>
            </a:r>
          </a:p>
          <a:p>
            <a:r>
              <a:rPr lang="en-US" sz="3200" dirty="0" smtClean="0"/>
              <a:t>Right away, we see Saul failing to keep the clear instruction of the Lord.</a:t>
            </a:r>
          </a:p>
          <a:p>
            <a:r>
              <a:rPr lang="en-US" sz="3200" dirty="0" smtClean="0"/>
              <a:t>But Saul did keep “most” of the commandment of the LORD.</a:t>
            </a:r>
          </a:p>
          <a:p>
            <a:r>
              <a:rPr lang="en-US" sz="3200" dirty="0" smtClean="0"/>
              <a:t>Is that good enough to please God?</a:t>
            </a:r>
            <a:endParaRPr lang="en-US" sz="3200" dirty="0"/>
          </a:p>
        </p:txBody>
      </p:sp>
    </p:spTree>
    <p:extLst>
      <p:ext uri="{BB962C8B-B14F-4D97-AF65-F5344CB8AC3E}">
        <p14:creationId xmlns:p14="http://schemas.microsoft.com/office/powerpoint/2010/main" val="216651857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9</a:t>
            </a:r>
            <a:endParaRPr lang="en-US" dirty="0"/>
          </a:p>
        </p:txBody>
      </p:sp>
      <p:sp>
        <p:nvSpPr>
          <p:cNvPr id="3" name="Content Placeholder 2"/>
          <p:cNvSpPr>
            <a:spLocks noGrp="1"/>
          </p:cNvSpPr>
          <p:nvPr>
            <p:ph idx="1"/>
          </p:nvPr>
        </p:nvSpPr>
        <p:spPr/>
        <p:txBody>
          <a:bodyPr>
            <a:normAutofit/>
          </a:bodyPr>
          <a:lstStyle/>
          <a:p>
            <a:r>
              <a:rPr lang="en-US" sz="3200" dirty="0" smtClean="0"/>
              <a:t>“But Saul and the people spared </a:t>
            </a:r>
            <a:r>
              <a:rPr lang="en-US" sz="3200" dirty="0" err="1" smtClean="0"/>
              <a:t>Agag</a:t>
            </a:r>
            <a:r>
              <a:rPr lang="en-US" sz="3200" dirty="0" smtClean="0"/>
              <a:t> and the best of the sheep, the oxen, the fatlings, the lambs, and all that was good, and were not willing to destroy them utterly; but everything despised and worthless, that they utterly destroyed.”</a:t>
            </a:r>
          </a:p>
          <a:p>
            <a:r>
              <a:rPr lang="en-US" sz="3200" dirty="0" smtClean="0"/>
              <a:t>Greed was at work here, and greed is evil.</a:t>
            </a:r>
          </a:p>
          <a:p>
            <a:r>
              <a:rPr lang="en-US" sz="3200" dirty="0" smtClean="0"/>
              <a:t>They were not willing to follow God’s command.</a:t>
            </a:r>
            <a:endParaRPr lang="en-US" sz="3200" dirty="0"/>
          </a:p>
        </p:txBody>
      </p:sp>
    </p:spTree>
    <p:extLst>
      <p:ext uri="{BB962C8B-B14F-4D97-AF65-F5344CB8AC3E}">
        <p14:creationId xmlns:p14="http://schemas.microsoft.com/office/powerpoint/2010/main" val="324650426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90</TotalTime>
  <Words>1193</Words>
  <Application>Microsoft Office PowerPoint</Application>
  <PresentationFormat>On-screen Show (4:3)</PresentationFormat>
  <Paragraphs>86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Lessons From  1 Samuel 15</vt:lpstr>
      <vt:lpstr>Romans 15:4</vt:lpstr>
      <vt:lpstr>Verse 1</vt:lpstr>
      <vt:lpstr>Verse 1</vt:lpstr>
      <vt:lpstr>Verse 2</vt:lpstr>
      <vt:lpstr>Verse 3</vt:lpstr>
      <vt:lpstr>Verse 7 </vt:lpstr>
      <vt:lpstr>Verse 8</vt:lpstr>
      <vt:lpstr>Verse 9</vt:lpstr>
      <vt:lpstr>Verse 12</vt:lpstr>
      <vt:lpstr>Verse 13</vt:lpstr>
      <vt:lpstr>Verse 14</vt:lpstr>
      <vt:lpstr>Verse 15</vt:lpstr>
      <vt:lpstr>Verse 15</vt:lpstr>
      <vt:lpstr>Verse 19 </vt:lpstr>
      <vt:lpstr>Verse 20-21</vt:lpstr>
      <vt:lpstr>Verse 20-21</vt:lpstr>
      <vt:lpstr>Verse 20-21</vt:lpstr>
      <vt:lpstr>Verse 22</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From 1 Samuel 15</dc:title>
  <dc:creator>Aarons</dc:creator>
  <cp:lastModifiedBy>Aarons</cp:lastModifiedBy>
  <cp:revision>9</cp:revision>
  <dcterms:created xsi:type="dcterms:W3CDTF">2013-01-05T05:17:33Z</dcterms:created>
  <dcterms:modified xsi:type="dcterms:W3CDTF">2013-01-06T04:45:41Z</dcterms:modified>
</cp:coreProperties>
</file>