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7" r:id="rId4"/>
    <p:sldId id="268" r:id="rId5"/>
    <p:sldId id="258" r:id="rId6"/>
    <p:sldId id="259" r:id="rId7"/>
    <p:sldId id="260" r:id="rId8"/>
    <p:sldId id="261" r:id="rId9"/>
    <p:sldId id="262" r:id="rId10"/>
    <p:sldId id="263" r:id="rId11"/>
    <p:sldId id="264" r:id="rId12"/>
    <p:sldId id="265" r:id="rId13"/>
    <p:sldId id="266"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outlineView">
  <p:normalViewPr showOutlineIcons="0">
    <p:restoredLeft sz="34560" autoAdjust="0"/>
    <p:restoredTop sz="86371" autoAdjust="0"/>
  </p:normalViewPr>
  <p:slideViewPr>
    <p:cSldViewPr>
      <p:cViewPr varScale="1">
        <p:scale>
          <a:sx n="71" d="100"/>
          <a:sy n="71" d="100"/>
        </p:scale>
        <p:origin x="-1164" y="-102"/>
      </p:cViewPr>
      <p:guideLst>
        <p:guide orient="horz" pos="2160"/>
        <p:guide pos="2880"/>
      </p:guideLst>
    </p:cSldViewPr>
  </p:slideViewPr>
  <p:outlineViewPr>
    <p:cViewPr>
      <p:scale>
        <a:sx n="33" d="100"/>
        <a:sy n="33" d="100"/>
      </p:scale>
      <p:origin x="0" y="14124"/>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B929654-AF8E-436F-9B46-3146F45311BB}" type="datetimeFigureOut">
              <a:rPr lang="en-US" smtClean="0"/>
              <a:t>5/19/2015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5220AF-594B-4232-A726-D7A3DE2F46C1}" type="slidenum">
              <a:rPr lang="en-US" smtClean="0"/>
              <a:t>‹#›</a:t>
            </a:fld>
            <a:endParaRPr lang="en-US"/>
          </a:p>
        </p:txBody>
      </p:sp>
    </p:spTree>
    <p:extLst>
      <p:ext uri="{BB962C8B-B14F-4D97-AF65-F5344CB8AC3E}">
        <p14:creationId xmlns:p14="http://schemas.microsoft.com/office/powerpoint/2010/main" val="1686454682"/>
      </p:ext>
    </p:extLst>
  </p:cSld>
  <p:clrMapOvr>
    <a:masterClrMapping/>
  </p:clrMapOvr>
  <p:transition spd="slow">
    <p:pull/>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B929654-AF8E-436F-9B46-3146F45311BB}" type="datetimeFigureOut">
              <a:rPr lang="en-US" smtClean="0"/>
              <a:t>5/19/2015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5220AF-594B-4232-A726-D7A3DE2F46C1}" type="slidenum">
              <a:rPr lang="en-US" smtClean="0"/>
              <a:t>‹#›</a:t>
            </a:fld>
            <a:endParaRPr lang="en-US"/>
          </a:p>
        </p:txBody>
      </p:sp>
    </p:spTree>
    <p:extLst>
      <p:ext uri="{BB962C8B-B14F-4D97-AF65-F5344CB8AC3E}">
        <p14:creationId xmlns:p14="http://schemas.microsoft.com/office/powerpoint/2010/main" val="3983289849"/>
      </p:ext>
    </p:extLst>
  </p:cSld>
  <p:clrMapOvr>
    <a:masterClrMapping/>
  </p:clrMapOvr>
  <p:transition spd="slow">
    <p:pull/>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B929654-AF8E-436F-9B46-3146F45311BB}" type="datetimeFigureOut">
              <a:rPr lang="en-US" smtClean="0"/>
              <a:t>5/19/2015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5220AF-594B-4232-A726-D7A3DE2F46C1}" type="slidenum">
              <a:rPr lang="en-US" smtClean="0"/>
              <a:t>‹#›</a:t>
            </a:fld>
            <a:endParaRPr lang="en-US"/>
          </a:p>
        </p:txBody>
      </p:sp>
    </p:spTree>
    <p:extLst>
      <p:ext uri="{BB962C8B-B14F-4D97-AF65-F5344CB8AC3E}">
        <p14:creationId xmlns:p14="http://schemas.microsoft.com/office/powerpoint/2010/main" val="3331168980"/>
      </p:ext>
    </p:extLst>
  </p:cSld>
  <p:clrMapOvr>
    <a:masterClrMapping/>
  </p:clrMapOvr>
  <p:transition spd="slow">
    <p:pull/>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B929654-AF8E-436F-9B46-3146F45311BB}" type="datetimeFigureOut">
              <a:rPr lang="en-US" smtClean="0"/>
              <a:t>5/19/2015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5220AF-594B-4232-A726-D7A3DE2F46C1}" type="slidenum">
              <a:rPr lang="en-US" smtClean="0"/>
              <a:t>‹#›</a:t>
            </a:fld>
            <a:endParaRPr lang="en-US"/>
          </a:p>
        </p:txBody>
      </p:sp>
    </p:spTree>
    <p:extLst>
      <p:ext uri="{BB962C8B-B14F-4D97-AF65-F5344CB8AC3E}">
        <p14:creationId xmlns:p14="http://schemas.microsoft.com/office/powerpoint/2010/main" val="1293307436"/>
      </p:ext>
    </p:extLst>
  </p:cSld>
  <p:clrMapOvr>
    <a:masterClrMapping/>
  </p:clrMapOvr>
  <p:transition spd="slow">
    <p:pull/>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B929654-AF8E-436F-9B46-3146F45311BB}" type="datetimeFigureOut">
              <a:rPr lang="en-US" smtClean="0"/>
              <a:t>5/19/2015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5220AF-594B-4232-A726-D7A3DE2F46C1}" type="slidenum">
              <a:rPr lang="en-US" smtClean="0"/>
              <a:t>‹#›</a:t>
            </a:fld>
            <a:endParaRPr lang="en-US"/>
          </a:p>
        </p:txBody>
      </p:sp>
    </p:spTree>
    <p:extLst>
      <p:ext uri="{BB962C8B-B14F-4D97-AF65-F5344CB8AC3E}">
        <p14:creationId xmlns:p14="http://schemas.microsoft.com/office/powerpoint/2010/main" val="525162353"/>
      </p:ext>
    </p:extLst>
  </p:cSld>
  <p:clrMapOvr>
    <a:masterClrMapping/>
  </p:clrMapOvr>
  <p:transition spd="slow">
    <p:pull/>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B929654-AF8E-436F-9B46-3146F45311BB}" type="datetimeFigureOut">
              <a:rPr lang="en-US" smtClean="0"/>
              <a:t>5/19/2015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85220AF-594B-4232-A726-D7A3DE2F46C1}" type="slidenum">
              <a:rPr lang="en-US" smtClean="0"/>
              <a:t>‹#›</a:t>
            </a:fld>
            <a:endParaRPr lang="en-US"/>
          </a:p>
        </p:txBody>
      </p:sp>
    </p:spTree>
    <p:extLst>
      <p:ext uri="{BB962C8B-B14F-4D97-AF65-F5344CB8AC3E}">
        <p14:creationId xmlns:p14="http://schemas.microsoft.com/office/powerpoint/2010/main" val="3725782457"/>
      </p:ext>
    </p:extLst>
  </p:cSld>
  <p:clrMapOvr>
    <a:masterClrMapping/>
  </p:clrMapOvr>
  <p:transition spd="slow">
    <p:pull/>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B929654-AF8E-436F-9B46-3146F45311BB}" type="datetimeFigureOut">
              <a:rPr lang="en-US" smtClean="0"/>
              <a:t>5/19/2015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85220AF-594B-4232-A726-D7A3DE2F46C1}" type="slidenum">
              <a:rPr lang="en-US" smtClean="0"/>
              <a:t>‹#›</a:t>
            </a:fld>
            <a:endParaRPr lang="en-US"/>
          </a:p>
        </p:txBody>
      </p:sp>
    </p:spTree>
    <p:extLst>
      <p:ext uri="{BB962C8B-B14F-4D97-AF65-F5344CB8AC3E}">
        <p14:creationId xmlns:p14="http://schemas.microsoft.com/office/powerpoint/2010/main" val="206311453"/>
      </p:ext>
    </p:extLst>
  </p:cSld>
  <p:clrMapOvr>
    <a:masterClrMapping/>
  </p:clrMapOvr>
  <p:transition spd="slow">
    <p:pull/>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B929654-AF8E-436F-9B46-3146F45311BB}" type="datetimeFigureOut">
              <a:rPr lang="en-US" smtClean="0"/>
              <a:t>5/19/2015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85220AF-594B-4232-A726-D7A3DE2F46C1}" type="slidenum">
              <a:rPr lang="en-US" smtClean="0"/>
              <a:t>‹#›</a:t>
            </a:fld>
            <a:endParaRPr lang="en-US"/>
          </a:p>
        </p:txBody>
      </p:sp>
    </p:spTree>
    <p:extLst>
      <p:ext uri="{BB962C8B-B14F-4D97-AF65-F5344CB8AC3E}">
        <p14:creationId xmlns:p14="http://schemas.microsoft.com/office/powerpoint/2010/main" val="2852846449"/>
      </p:ext>
    </p:extLst>
  </p:cSld>
  <p:clrMapOvr>
    <a:masterClrMapping/>
  </p:clrMapOvr>
  <p:transition spd="slow">
    <p:pull/>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B929654-AF8E-436F-9B46-3146F45311BB}" type="datetimeFigureOut">
              <a:rPr lang="en-US" smtClean="0"/>
              <a:t>5/19/2015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85220AF-594B-4232-A726-D7A3DE2F46C1}" type="slidenum">
              <a:rPr lang="en-US" smtClean="0"/>
              <a:t>‹#›</a:t>
            </a:fld>
            <a:endParaRPr lang="en-US"/>
          </a:p>
        </p:txBody>
      </p:sp>
    </p:spTree>
    <p:extLst>
      <p:ext uri="{BB962C8B-B14F-4D97-AF65-F5344CB8AC3E}">
        <p14:creationId xmlns:p14="http://schemas.microsoft.com/office/powerpoint/2010/main" val="4238837603"/>
      </p:ext>
    </p:extLst>
  </p:cSld>
  <p:clrMapOvr>
    <a:masterClrMapping/>
  </p:clrMapOvr>
  <p:transition spd="slow">
    <p:pull/>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B929654-AF8E-436F-9B46-3146F45311BB}" type="datetimeFigureOut">
              <a:rPr lang="en-US" smtClean="0"/>
              <a:t>5/19/2015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85220AF-594B-4232-A726-D7A3DE2F46C1}" type="slidenum">
              <a:rPr lang="en-US" smtClean="0"/>
              <a:t>‹#›</a:t>
            </a:fld>
            <a:endParaRPr lang="en-US"/>
          </a:p>
        </p:txBody>
      </p:sp>
    </p:spTree>
    <p:extLst>
      <p:ext uri="{BB962C8B-B14F-4D97-AF65-F5344CB8AC3E}">
        <p14:creationId xmlns:p14="http://schemas.microsoft.com/office/powerpoint/2010/main" val="3323538724"/>
      </p:ext>
    </p:extLst>
  </p:cSld>
  <p:clrMapOvr>
    <a:masterClrMapping/>
  </p:clrMapOvr>
  <p:transition spd="slow">
    <p:pull/>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B929654-AF8E-436F-9B46-3146F45311BB}" type="datetimeFigureOut">
              <a:rPr lang="en-US" smtClean="0"/>
              <a:t>5/19/2015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85220AF-594B-4232-A726-D7A3DE2F46C1}" type="slidenum">
              <a:rPr lang="en-US" smtClean="0"/>
              <a:t>‹#›</a:t>
            </a:fld>
            <a:endParaRPr lang="en-US"/>
          </a:p>
        </p:txBody>
      </p:sp>
    </p:spTree>
    <p:extLst>
      <p:ext uri="{BB962C8B-B14F-4D97-AF65-F5344CB8AC3E}">
        <p14:creationId xmlns:p14="http://schemas.microsoft.com/office/powerpoint/2010/main" val="3019362910"/>
      </p:ext>
    </p:extLst>
  </p:cSld>
  <p:clrMapOvr>
    <a:masterClrMapping/>
  </p:clrMapOvr>
  <p:transition spd="slow">
    <p:pull/>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2">
                <a:lumMod val="25000"/>
              </a:schemeClr>
            </a:gs>
            <a:gs pos="7001">
              <a:srgbClr val="FFFF00"/>
            </a:gs>
            <a:gs pos="32001">
              <a:schemeClr val="accent5">
                <a:lumMod val="20000"/>
                <a:lumOff val="80000"/>
              </a:schemeClr>
            </a:gs>
            <a:gs pos="47000">
              <a:schemeClr val="accent6">
                <a:lumMod val="40000"/>
                <a:lumOff val="60000"/>
              </a:schemeClr>
            </a:gs>
            <a:gs pos="85001">
              <a:schemeClr val="accent2">
                <a:lumMod val="40000"/>
                <a:lumOff val="60000"/>
              </a:schemeClr>
            </a:gs>
            <a:gs pos="100000">
              <a:schemeClr val="tx2">
                <a:lumMod val="20000"/>
                <a:lumOff val="80000"/>
              </a:schemeClr>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B929654-AF8E-436F-9B46-3146F45311BB}" type="datetimeFigureOut">
              <a:rPr lang="en-US" smtClean="0"/>
              <a:t>5/19/2015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85220AF-594B-4232-A726-D7A3DE2F46C1}" type="slidenum">
              <a:rPr lang="en-US" smtClean="0"/>
              <a:t>‹#›</a:t>
            </a:fld>
            <a:endParaRPr lang="en-US"/>
          </a:p>
        </p:txBody>
      </p:sp>
    </p:spTree>
    <p:extLst>
      <p:ext uri="{BB962C8B-B14F-4D97-AF65-F5344CB8AC3E}">
        <p14:creationId xmlns:p14="http://schemas.microsoft.com/office/powerpoint/2010/main" val="41713106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pull/>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57200"/>
            <a:ext cx="7772400" cy="3143251"/>
          </a:xfrm>
        </p:spPr>
        <p:txBody>
          <a:bodyPr>
            <a:normAutofit fontScale="90000"/>
          </a:bodyPr>
          <a:lstStyle/>
          <a:p>
            <a:r>
              <a:rPr lang="en-US" sz="6700" dirty="0" smtClean="0"/>
              <a:t>Thirty-Nine</a:t>
            </a:r>
            <a:br>
              <a:rPr lang="en-US" sz="6700" dirty="0" smtClean="0"/>
            </a:br>
            <a:r>
              <a:rPr lang="en-US" sz="6700" dirty="0" smtClean="0"/>
              <a:t>Personal Work </a:t>
            </a:r>
            <a:br>
              <a:rPr lang="en-US" sz="6700" dirty="0" smtClean="0"/>
            </a:br>
            <a:r>
              <a:rPr lang="en-US" sz="6700" dirty="0" smtClean="0"/>
              <a:t>Motivators</a:t>
            </a:r>
            <a:r>
              <a:rPr lang="en-US" dirty="0" smtClean="0"/>
              <a:t/>
            </a:r>
            <a:br>
              <a:rPr lang="en-US" dirty="0" smtClean="0"/>
            </a:br>
            <a:endParaRPr lang="en-US" dirty="0"/>
          </a:p>
        </p:txBody>
      </p:sp>
      <p:sp>
        <p:nvSpPr>
          <p:cNvPr id="3" name="Subtitle 2"/>
          <p:cNvSpPr>
            <a:spLocks noGrp="1"/>
          </p:cNvSpPr>
          <p:nvPr>
            <p:ph type="subTitle" idx="1"/>
          </p:nvPr>
        </p:nvSpPr>
        <p:spPr>
          <a:xfrm>
            <a:off x="609600" y="3505200"/>
            <a:ext cx="8153400" cy="2971800"/>
          </a:xfrm>
        </p:spPr>
        <p:txBody>
          <a:bodyPr>
            <a:normAutofit/>
          </a:bodyPr>
          <a:lstStyle/>
          <a:p>
            <a:r>
              <a:rPr lang="en-US" sz="4400" dirty="0" smtClean="0">
                <a:solidFill>
                  <a:schemeClr val="tx1"/>
                </a:solidFill>
              </a:rPr>
              <a:t>Personal work is essential for growth. </a:t>
            </a:r>
          </a:p>
          <a:p>
            <a:r>
              <a:rPr lang="en-US" sz="4400" dirty="0" smtClean="0">
                <a:solidFill>
                  <a:schemeClr val="tx1"/>
                </a:solidFill>
              </a:rPr>
              <a:t>If we don’t do the work then no work gets done.</a:t>
            </a:r>
            <a:endParaRPr lang="en-US" sz="4400" dirty="0">
              <a:solidFill>
                <a:schemeClr val="tx1"/>
              </a:solidFill>
            </a:endParaRPr>
          </a:p>
        </p:txBody>
      </p:sp>
    </p:spTree>
    <p:extLst>
      <p:ext uri="{BB962C8B-B14F-4D97-AF65-F5344CB8AC3E}">
        <p14:creationId xmlns:p14="http://schemas.microsoft.com/office/powerpoint/2010/main" val="3330713153"/>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Personal Work Thoughts</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26. Our job is not just to hold the fort but rather to storm the heights also (Jude 3).</a:t>
            </a:r>
          </a:p>
          <a:p>
            <a:endParaRPr lang="en-US" dirty="0" smtClean="0"/>
          </a:p>
          <a:p>
            <a:r>
              <a:rPr lang="en-US" dirty="0" smtClean="0"/>
              <a:t>27. The world is seeking someone to follow and will follow someone. Will it be Jesus or Satan? (Matthew 9:35-38; 12:30)</a:t>
            </a:r>
          </a:p>
          <a:p>
            <a:endParaRPr lang="en-US" dirty="0" smtClean="0"/>
          </a:p>
          <a:p>
            <a:r>
              <a:rPr lang="en-US" dirty="0" smtClean="0"/>
              <a:t>28. People are hungry for a better way of life. Show them the better way that Jesus offers (John 10: 8-11).</a:t>
            </a:r>
          </a:p>
          <a:p>
            <a:endParaRPr lang="en-US" dirty="0" smtClean="0"/>
          </a:p>
          <a:p>
            <a:r>
              <a:rPr lang="en-US" dirty="0" smtClean="0"/>
              <a:t>29. Faith is a natural part of man. He believes in many things (doctors, dentists, banks, news reports, history, friends, etc.). He can also believe in God if he chooses to do so (John 20:30-31).</a:t>
            </a:r>
          </a:p>
          <a:p>
            <a:endParaRPr lang="en-US" dirty="0" smtClean="0"/>
          </a:p>
          <a:p>
            <a:r>
              <a:rPr lang="en-US" dirty="0" smtClean="0"/>
              <a:t>30. Satan cannot stop you (Romans 8:31-39).</a:t>
            </a:r>
          </a:p>
          <a:p>
            <a:endParaRPr lang="en-US" dirty="0" smtClean="0"/>
          </a:p>
          <a:p>
            <a:endParaRPr lang="en-US" dirty="0"/>
          </a:p>
        </p:txBody>
      </p:sp>
    </p:spTree>
    <p:extLst>
      <p:ext uri="{BB962C8B-B14F-4D97-AF65-F5344CB8AC3E}">
        <p14:creationId xmlns:p14="http://schemas.microsoft.com/office/powerpoint/2010/main" val="2647010091"/>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 calcmode="lin" valueType="num">
                                      <p:cBhvr>
                                        <p:cTn id="28"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30" dur="500"/>
                                        <p:tgtEl>
                                          <p:spTgt spid="3">
                                            <p:txEl>
                                              <p:pRg st="6" end="6"/>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anim calcmode="lin" valueType="num">
                                      <p:cBhvr>
                                        <p:cTn id="35" dur="500" fill="hold"/>
                                        <p:tgtEl>
                                          <p:spTgt spid="3">
                                            <p:txEl>
                                              <p:pRg st="8" end="8"/>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8" end="8"/>
                                            </p:txEl>
                                          </p:spTgt>
                                        </p:tgtEl>
                                        <p:attrNameLst>
                                          <p:attrName>ppt_h</p:attrName>
                                        </p:attrNameLst>
                                      </p:cBhvr>
                                      <p:tavLst>
                                        <p:tav tm="0">
                                          <p:val>
                                            <p:fltVal val="0"/>
                                          </p:val>
                                        </p:tav>
                                        <p:tav tm="100000">
                                          <p:val>
                                            <p:strVal val="#ppt_h"/>
                                          </p:val>
                                        </p:tav>
                                      </p:tavLst>
                                    </p:anim>
                                    <p:animEffect transition="in" filter="fade">
                                      <p:cBhvr>
                                        <p:cTn id="3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Personal Work Thoughts</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31. Let’s face it, there is no magic formula; if the church is going to grow we must work (Romans 10:14-15).</a:t>
            </a:r>
          </a:p>
          <a:p>
            <a:endParaRPr lang="en-US" dirty="0" smtClean="0"/>
          </a:p>
          <a:p>
            <a:r>
              <a:rPr lang="en-US" dirty="0" smtClean="0"/>
              <a:t>32. Nothing worthwhile is ever easy. No pain, no gain (2 Timothy 2:3).</a:t>
            </a:r>
          </a:p>
          <a:p>
            <a:endParaRPr lang="en-US" dirty="0" smtClean="0"/>
          </a:p>
          <a:p>
            <a:r>
              <a:rPr lang="en-US" dirty="0" smtClean="0"/>
              <a:t>33. If one idea doesn’t work, try another one. Never, never, never quit (Galatians 6:9).</a:t>
            </a:r>
          </a:p>
          <a:p>
            <a:endParaRPr lang="en-US" dirty="0" smtClean="0"/>
          </a:p>
          <a:p>
            <a:r>
              <a:rPr lang="en-US" dirty="0" smtClean="0"/>
              <a:t>34. Today is a new day. Forget yesterday’s failures and move on (Philippians 3:12-16).</a:t>
            </a:r>
          </a:p>
          <a:p>
            <a:endParaRPr lang="en-US" dirty="0" smtClean="0"/>
          </a:p>
          <a:p>
            <a:r>
              <a:rPr lang="en-US" dirty="0" smtClean="0"/>
              <a:t>35. God doesn’t reward laziness but he does reward diligence (Hebrews 11:6).</a:t>
            </a:r>
          </a:p>
          <a:p>
            <a:endParaRPr lang="en-US" dirty="0" smtClean="0"/>
          </a:p>
          <a:p>
            <a:endParaRPr lang="en-US" dirty="0"/>
          </a:p>
        </p:txBody>
      </p:sp>
    </p:spTree>
    <p:extLst>
      <p:ext uri="{BB962C8B-B14F-4D97-AF65-F5344CB8AC3E}">
        <p14:creationId xmlns:p14="http://schemas.microsoft.com/office/powerpoint/2010/main" val="1829939420"/>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 calcmode="lin" valueType="num">
                                      <p:cBhvr>
                                        <p:cTn id="28"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30" dur="500"/>
                                        <p:tgtEl>
                                          <p:spTgt spid="3">
                                            <p:txEl>
                                              <p:pRg st="6" end="6"/>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anim calcmode="lin" valueType="num">
                                      <p:cBhvr>
                                        <p:cTn id="35" dur="500" fill="hold"/>
                                        <p:tgtEl>
                                          <p:spTgt spid="3">
                                            <p:txEl>
                                              <p:pRg st="8" end="8"/>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8" end="8"/>
                                            </p:txEl>
                                          </p:spTgt>
                                        </p:tgtEl>
                                        <p:attrNameLst>
                                          <p:attrName>ppt_h</p:attrName>
                                        </p:attrNameLst>
                                      </p:cBhvr>
                                      <p:tavLst>
                                        <p:tav tm="0">
                                          <p:val>
                                            <p:fltVal val="0"/>
                                          </p:val>
                                        </p:tav>
                                        <p:tav tm="100000">
                                          <p:val>
                                            <p:strVal val="#ppt_h"/>
                                          </p:val>
                                        </p:tav>
                                      </p:tavLst>
                                    </p:anim>
                                    <p:animEffect transition="in" filter="fade">
                                      <p:cBhvr>
                                        <p:cTn id="3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Personal Work Thoughts</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36. Personal work is like swimming in cold water. You’re uncomfortable at first but after a while you don’t want to get out (Acts 8:14).</a:t>
            </a:r>
          </a:p>
          <a:p>
            <a:endParaRPr lang="en-US" dirty="0" smtClean="0"/>
          </a:p>
          <a:p>
            <a:r>
              <a:rPr lang="en-US" dirty="0" smtClean="0"/>
              <a:t>37. When you evangelize you are part of the solution. When you don’t, you’re part of the problem (Matthew 12:30).</a:t>
            </a:r>
          </a:p>
          <a:p>
            <a:endParaRPr lang="en-US" dirty="0" smtClean="0"/>
          </a:p>
          <a:p>
            <a:r>
              <a:rPr lang="en-US" dirty="0" smtClean="0"/>
              <a:t>38. Even if you are on the right track you’ll still get run over if you just sit there (Revelation 3:15-16). Christianity is a race (Hebrews 12:1). Get up and get moving (1 Corinthians 9:24-27)!</a:t>
            </a:r>
          </a:p>
          <a:p>
            <a:endParaRPr lang="en-US" dirty="0" smtClean="0"/>
          </a:p>
          <a:p>
            <a:r>
              <a:rPr lang="en-US" dirty="0" smtClean="0"/>
              <a:t>39. The crucifixion (Matthew 26:46-27:56). How can we sit idle when Jesus suffered and died that we might have the hope of salvation (2 Corinthians 5:14)?</a:t>
            </a:r>
          </a:p>
          <a:p>
            <a:endParaRPr lang="en-US" dirty="0" smtClean="0"/>
          </a:p>
          <a:p>
            <a:endParaRPr lang="en-US" dirty="0"/>
          </a:p>
        </p:txBody>
      </p:sp>
    </p:spTree>
    <p:extLst>
      <p:ext uri="{BB962C8B-B14F-4D97-AF65-F5344CB8AC3E}">
        <p14:creationId xmlns:p14="http://schemas.microsoft.com/office/powerpoint/2010/main" val="2382494701"/>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 calcmode="lin" valueType="num">
                                      <p:cBhvr>
                                        <p:cTn id="28"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30"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lstStyle/>
          <a:p>
            <a:r>
              <a:rPr lang="en-US" dirty="0" smtClean="0"/>
              <a:t>So there you have it.</a:t>
            </a:r>
          </a:p>
          <a:p>
            <a:r>
              <a:rPr lang="en-US" dirty="0" smtClean="0"/>
              <a:t>Feel free to add to it whenever you choose. </a:t>
            </a:r>
          </a:p>
          <a:p>
            <a:r>
              <a:rPr lang="en-US" dirty="0" smtClean="0"/>
              <a:t>Maybe one or more of these thoughts will be of help to you when facing discouragement. </a:t>
            </a:r>
          </a:p>
          <a:p>
            <a:r>
              <a:rPr lang="en-US" dirty="0" smtClean="0"/>
              <a:t>Keep the list handy and if you start getting discouraged refer to it and adjust your attitude before the problem becomes too serious (Revelation 3:15-16).</a:t>
            </a:r>
          </a:p>
          <a:p>
            <a:endParaRPr lang="en-US" dirty="0"/>
          </a:p>
        </p:txBody>
      </p:sp>
    </p:spTree>
    <p:extLst>
      <p:ext uri="{BB962C8B-B14F-4D97-AF65-F5344CB8AC3E}">
        <p14:creationId xmlns:p14="http://schemas.microsoft.com/office/powerpoint/2010/main" val="2688906192"/>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normAutofit lnSpcReduction="10000"/>
          </a:bodyPr>
          <a:lstStyle/>
          <a:p>
            <a:r>
              <a:rPr lang="en-US" dirty="0" smtClean="0"/>
              <a:t>Unfortunately our attitude is not always as it should be toward personal work. </a:t>
            </a:r>
          </a:p>
          <a:p>
            <a:r>
              <a:rPr lang="en-US" dirty="0" smtClean="0"/>
              <a:t>We get tired and discouraged because we sometimes see little success from our efforts. </a:t>
            </a:r>
          </a:p>
          <a:p>
            <a:r>
              <a:rPr lang="en-US" dirty="0" smtClean="0"/>
              <a:t>Then the Devil steps in and starts whispering, “What’s the use? No one wants to hear the Bible anymore.” </a:t>
            </a:r>
          </a:p>
          <a:p>
            <a:r>
              <a:rPr lang="en-US" dirty="0" smtClean="0"/>
              <a:t>Tired and discouraged we are tempted to agree. </a:t>
            </a:r>
          </a:p>
        </p:txBody>
      </p:sp>
    </p:spTree>
    <p:extLst>
      <p:ext uri="{BB962C8B-B14F-4D97-AF65-F5344CB8AC3E}">
        <p14:creationId xmlns:p14="http://schemas.microsoft.com/office/powerpoint/2010/main" val="3553950264"/>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normAutofit/>
          </a:bodyPr>
          <a:lstStyle/>
          <a:p>
            <a:r>
              <a:rPr lang="en-US" dirty="0" smtClean="0"/>
              <a:t>We start trying to convince ourselves that we can do all our personal work by example from now on. </a:t>
            </a:r>
          </a:p>
          <a:p>
            <a:r>
              <a:rPr lang="en-US" dirty="0" smtClean="0"/>
              <a:t>Many of us have felt something like this at one time or another. </a:t>
            </a:r>
          </a:p>
          <a:p>
            <a:r>
              <a:rPr lang="en-US" dirty="0" smtClean="0"/>
              <a:t>Not even elders, deacons, teachers and preachers are immune. </a:t>
            </a:r>
          </a:p>
          <a:p>
            <a:endParaRPr lang="en-US" dirty="0"/>
          </a:p>
        </p:txBody>
      </p:sp>
    </p:spTree>
    <p:extLst>
      <p:ext uri="{BB962C8B-B14F-4D97-AF65-F5344CB8AC3E}">
        <p14:creationId xmlns:p14="http://schemas.microsoft.com/office/powerpoint/2010/main" val="1296523594"/>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Personal Work</a:t>
            </a:r>
            <a:endParaRPr lang="en-US" dirty="0"/>
          </a:p>
        </p:txBody>
      </p:sp>
      <p:sp>
        <p:nvSpPr>
          <p:cNvPr id="3" name="Content Placeholder 2"/>
          <p:cNvSpPr>
            <a:spLocks noGrp="1"/>
          </p:cNvSpPr>
          <p:nvPr>
            <p:ph idx="1"/>
          </p:nvPr>
        </p:nvSpPr>
        <p:spPr/>
        <p:txBody>
          <a:bodyPr/>
          <a:lstStyle/>
          <a:p>
            <a:r>
              <a:rPr lang="en-US" dirty="0" smtClean="0"/>
              <a:t>Therefore, all of us having faced the temptation first hand—</a:t>
            </a:r>
          </a:p>
          <a:p>
            <a:r>
              <a:rPr lang="en-US" dirty="0" smtClean="0"/>
              <a:t>Here is list of motivators to help adjust an improper attitude. </a:t>
            </a:r>
          </a:p>
          <a:p>
            <a:r>
              <a:rPr lang="en-US" dirty="0" smtClean="0"/>
              <a:t>Keep the list handy and reference it often.</a:t>
            </a:r>
          </a:p>
          <a:p>
            <a:r>
              <a:rPr lang="en-US" dirty="0" smtClean="0"/>
              <a:t>Maybe you will find some encouragement in the following points.</a:t>
            </a:r>
          </a:p>
          <a:p>
            <a:endParaRPr lang="en-US" dirty="0"/>
          </a:p>
        </p:txBody>
      </p:sp>
    </p:spTree>
    <p:extLst>
      <p:ext uri="{BB962C8B-B14F-4D97-AF65-F5344CB8AC3E}">
        <p14:creationId xmlns:p14="http://schemas.microsoft.com/office/powerpoint/2010/main" val="2537050854"/>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Personal Work Thoughts</a:t>
            </a:r>
            <a:endParaRPr lang="en-US" dirty="0"/>
          </a:p>
        </p:txBody>
      </p:sp>
      <p:sp>
        <p:nvSpPr>
          <p:cNvPr id="3" name="Content Placeholder 2"/>
          <p:cNvSpPr>
            <a:spLocks noGrp="1"/>
          </p:cNvSpPr>
          <p:nvPr>
            <p:ph idx="1"/>
          </p:nvPr>
        </p:nvSpPr>
        <p:spPr/>
        <p:txBody>
          <a:bodyPr>
            <a:normAutofit fontScale="55000" lnSpcReduction="20000"/>
          </a:bodyPr>
          <a:lstStyle/>
          <a:p>
            <a:r>
              <a:rPr lang="en-US" dirty="0" smtClean="0"/>
              <a:t>1. You can’t lose them all. The law of averages guarantees you will win some sooner or later. Hang in there and stick with it (Hebrews 3:14).</a:t>
            </a:r>
          </a:p>
          <a:p>
            <a:endParaRPr lang="en-US" dirty="0" smtClean="0"/>
          </a:p>
          <a:p>
            <a:r>
              <a:rPr lang="en-US" dirty="0" smtClean="0"/>
              <a:t>2. At any given time it is reasonable to say that one percent or more of your area population is interested in a Bible topic (Ecclesiastes 3:11). It’s a matter of fishing until you find them and then developing a friendly relationship.</a:t>
            </a:r>
          </a:p>
          <a:p>
            <a:endParaRPr lang="en-US" dirty="0" smtClean="0"/>
          </a:p>
          <a:p>
            <a:r>
              <a:rPr lang="en-US" dirty="0" smtClean="0"/>
              <a:t>3. When digging for diamonds you have to go through a lot of dirt. The same is true when searching for honest hearts (Matthew 7:13-14). But it’s worth it (Luke 15:10).</a:t>
            </a:r>
          </a:p>
          <a:p>
            <a:endParaRPr lang="en-US" dirty="0" smtClean="0"/>
          </a:p>
          <a:p>
            <a:r>
              <a:rPr lang="en-US" dirty="0" smtClean="0"/>
              <a:t>4. Sincere efforts in evangelism please God even if we don’t change the world by our efforts (2 Timothy 4:1-5).</a:t>
            </a:r>
          </a:p>
          <a:p>
            <a:endParaRPr lang="en-US" dirty="0" smtClean="0"/>
          </a:p>
          <a:p>
            <a:r>
              <a:rPr lang="en-US" dirty="0" smtClean="0"/>
              <a:t>5. There is no set quota that you must fill. God simply requires that you keep trying (Revelation 2:10). Eventually you’ll lead someone to Jesus.</a:t>
            </a:r>
          </a:p>
          <a:p>
            <a:endParaRPr lang="en-US" dirty="0" smtClean="0"/>
          </a:p>
        </p:txBody>
      </p:sp>
    </p:spTree>
    <p:extLst>
      <p:ext uri="{BB962C8B-B14F-4D97-AF65-F5344CB8AC3E}">
        <p14:creationId xmlns:p14="http://schemas.microsoft.com/office/powerpoint/2010/main" val="168904954"/>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 calcmode="lin" valueType="num">
                                      <p:cBhvr>
                                        <p:cTn id="28"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30" dur="500"/>
                                        <p:tgtEl>
                                          <p:spTgt spid="3">
                                            <p:txEl>
                                              <p:pRg st="6" end="6"/>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anim calcmode="lin" valueType="num">
                                      <p:cBhvr>
                                        <p:cTn id="35" dur="500" fill="hold"/>
                                        <p:tgtEl>
                                          <p:spTgt spid="3">
                                            <p:txEl>
                                              <p:pRg st="8" end="8"/>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8" end="8"/>
                                            </p:txEl>
                                          </p:spTgt>
                                        </p:tgtEl>
                                        <p:attrNameLst>
                                          <p:attrName>ppt_h</p:attrName>
                                        </p:attrNameLst>
                                      </p:cBhvr>
                                      <p:tavLst>
                                        <p:tav tm="0">
                                          <p:val>
                                            <p:fltVal val="0"/>
                                          </p:val>
                                        </p:tav>
                                        <p:tav tm="100000">
                                          <p:val>
                                            <p:strVal val="#ppt_h"/>
                                          </p:val>
                                        </p:tav>
                                      </p:tavLst>
                                    </p:anim>
                                    <p:animEffect transition="in" filter="fade">
                                      <p:cBhvr>
                                        <p:cTn id="3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Personal Work Thoughts</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6. Not even Jesus had a 100 percent success rate so why should we expect to convert everyone we approach (Mark 10:17-22).</a:t>
            </a:r>
          </a:p>
          <a:p>
            <a:endParaRPr lang="en-US" dirty="0" smtClean="0"/>
          </a:p>
          <a:p>
            <a:r>
              <a:rPr lang="en-US" dirty="0" smtClean="0"/>
              <a:t>7. Facing the challenge of evangelism indicates maturity. Avoiding the challenge indicates immaturity (Hebrews 5:12-14).</a:t>
            </a:r>
          </a:p>
          <a:p>
            <a:endParaRPr lang="en-US" dirty="0" smtClean="0"/>
          </a:p>
          <a:p>
            <a:r>
              <a:rPr lang="en-US" dirty="0" smtClean="0"/>
              <a:t>8. Doing what you can in evangelism shows you care for the lost. Talk is cheap and actions do speak louder than words (James 2:14-26).</a:t>
            </a:r>
          </a:p>
          <a:p>
            <a:endParaRPr lang="en-US" dirty="0" smtClean="0"/>
          </a:p>
          <a:p>
            <a:r>
              <a:rPr lang="en-US" dirty="0" smtClean="0"/>
              <a:t>9. Doing what you are able to do in evangelism shows you understand God’s desire for Christians to do what they are able to do (Matthew 25:14-30).</a:t>
            </a:r>
          </a:p>
          <a:p>
            <a:endParaRPr lang="en-US" dirty="0" smtClean="0"/>
          </a:p>
          <a:p>
            <a:r>
              <a:rPr lang="en-US" dirty="0" smtClean="0"/>
              <a:t>10. Doing what we are able to do in evangelism shows we care for the local work (1 John 2:3-6).</a:t>
            </a:r>
          </a:p>
        </p:txBody>
      </p:sp>
    </p:spTree>
    <p:extLst>
      <p:ext uri="{BB962C8B-B14F-4D97-AF65-F5344CB8AC3E}">
        <p14:creationId xmlns:p14="http://schemas.microsoft.com/office/powerpoint/2010/main" val="225173816"/>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 calcmode="lin" valueType="num">
                                      <p:cBhvr>
                                        <p:cTn id="28"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30" dur="500"/>
                                        <p:tgtEl>
                                          <p:spTgt spid="3">
                                            <p:txEl>
                                              <p:pRg st="6" end="6"/>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anim calcmode="lin" valueType="num">
                                      <p:cBhvr>
                                        <p:cTn id="35" dur="500" fill="hold"/>
                                        <p:tgtEl>
                                          <p:spTgt spid="3">
                                            <p:txEl>
                                              <p:pRg st="8" end="8"/>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8" end="8"/>
                                            </p:txEl>
                                          </p:spTgt>
                                        </p:tgtEl>
                                        <p:attrNameLst>
                                          <p:attrName>ppt_h</p:attrName>
                                        </p:attrNameLst>
                                      </p:cBhvr>
                                      <p:tavLst>
                                        <p:tav tm="0">
                                          <p:val>
                                            <p:fltVal val="0"/>
                                          </p:val>
                                        </p:tav>
                                        <p:tav tm="100000">
                                          <p:val>
                                            <p:strVal val="#ppt_h"/>
                                          </p:val>
                                        </p:tav>
                                      </p:tavLst>
                                    </p:anim>
                                    <p:animEffect transition="in" filter="fade">
                                      <p:cBhvr>
                                        <p:cTn id="3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Personal Work Thoughts</a:t>
            </a:r>
            <a:endParaRPr lang="en-US" dirty="0"/>
          </a:p>
        </p:txBody>
      </p:sp>
      <p:sp>
        <p:nvSpPr>
          <p:cNvPr id="3" name="Content Placeholder 2"/>
          <p:cNvSpPr>
            <a:spLocks noGrp="1"/>
          </p:cNvSpPr>
          <p:nvPr>
            <p:ph idx="1"/>
          </p:nvPr>
        </p:nvSpPr>
        <p:spPr/>
        <p:txBody>
          <a:bodyPr>
            <a:normAutofit fontScale="62500" lnSpcReduction="20000"/>
          </a:bodyPr>
          <a:lstStyle/>
          <a:p>
            <a:endParaRPr lang="en-US" dirty="0" smtClean="0"/>
          </a:p>
          <a:p>
            <a:r>
              <a:rPr lang="en-US" dirty="0" smtClean="0"/>
              <a:t>11. The few (or many) successes you have will be worth all the effort. They will be the most valuable successes of your life (Matthew 16:26).</a:t>
            </a:r>
          </a:p>
          <a:p>
            <a:endParaRPr lang="en-US" dirty="0" smtClean="0"/>
          </a:p>
          <a:p>
            <a:r>
              <a:rPr lang="en-US" dirty="0" smtClean="0"/>
              <a:t>12. You can’t catch fish if you don’t keep your bait in the water. Be a persistent fisherman (Matthew 4:18-20). You’re not a loser until you quit.</a:t>
            </a:r>
          </a:p>
          <a:p>
            <a:endParaRPr lang="en-US" dirty="0" smtClean="0"/>
          </a:p>
          <a:p>
            <a:r>
              <a:rPr lang="en-US" dirty="0" smtClean="0"/>
              <a:t>13. Persistence will pay off! (Matthew 10:22)</a:t>
            </a:r>
          </a:p>
          <a:p>
            <a:endParaRPr lang="en-US" dirty="0" smtClean="0"/>
          </a:p>
          <a:p>
            <a:r>
              <a:rPr lang="en-US" dirty="0" smtClean="0"/>
              <a:t>14. Continuous effort and contact bring you closer to success (Acts 18:4; 19:8-10).</a:t>
            </a:r>
          </a:p>
          <a:p>
            <a:endParaRPr lang="en-US" dirty="0" smtClean="0"/>
          </a:p>
          <a:p>
            <a:r>
              <a:rPr lang="en-US" dirty="0" smtClean="0"/>
              <a:t>15. Every effort when viewed in retrospect will probably teach you something and move you further up the ladder of maturity (Hebrews 5:14).</a:t>
            </a:r>
          </a:p>
          <a:p>
            <a:endParaRPr lang="en-US" dirty="0" smtClean="0"/>
          </a:p>
        </p:txBody>
      </p:sp>
    </p:spTree>
    <p:extLst>
      <p:ext uri="{BB962C8B-B14F-4D97-AF65-F5344CB8AC3E}">
        <p14:creationId xmlns:p14="http://schemas.microsoft.com/office/powerpoint/2010/main" val="1651816927"/>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anim calcmode="lin" valueType="num">
                                      <p:cBhvr>
                                        <p:cTn id="14"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16" dur="500"/>
                                        <p:tgtEl>
                                          <p:spTgt spid="3">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 calcmode="lin" valueType="num">
                                      <p:cBhvr>
                                        <p:cTn id="21"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23" dur="500"/>
                                        <p:tgtEl>
                                          <p:spTgt spid="3">
                                            <p:txEl>
                                              <p:pRg st="5" end="5"/>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7" end="7"/>
                                            </p:txEl>
                                          </p:spTgt>
                                        </p:tgtEl>
                                        <p:attrNameLst>
                                          <p:attrName>style.visibility</p:attrName>
                                        </p:attrNameLst>
                                      </p:cBhvr>
                                      <p:to>
                                        <p:strVal val="visible"/>
                                      </p:to>
                                    </p:set>
                                    <p:anim calcmode="lin" valueType="num">
                                      <p:cBhvr>
                                        <p:cTn id="28"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7" end="7"/>
                                            </p:txEl>
                                          </p:spTgt>
                                        </p:tgtEl>
                                        <p:attrNameLst>
                                          <p:attrName>ppt_h</p:attrName>
                                        </p:attrNameLst>
                                      </p:cBhvr>
                                      <p:tavLst>
                                        <p:tav tm="0">
                                          <p:val>
                                            <p:fltVal val="0"/>
                                          </p:val>
                                        </p:tav>
                                        <p:tav tm="100000">
                                          <p:val>
                                            <p:strVal val="#ppt_h"/>
                                          </p:val>
                                        </p:tav>
                                      </p:tavLst>
                                    </p:anim>
                                    <p:animEffect transition="in" filter="fade">
                                      <p:cBhvr>
                                        <p:cTn id="30" dur="500"/>
                                        <p:tgtEl>
                                          <p:spTgt spid="3">
                                            <p:txEl>
                                              <p:pRg st="7" end="7"/>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3">
                                            <p:txEl>
                                              <p:pRg st="9" end="9"/>
                                            </p:txEl>
                                          </p:spTgt>
                                        </p:tgtEl>
                                        <p:attrNameLst>
                                          <p:attrName>style.visibility</p:attrName>
                                        </p:attrNameLst>
                                      </p:cBhvr>
                                      <p:to>
                                        <p:strVal val="visible"/>
                                      </p:to>
                                    </p:set>
                                    <p:anim calcmode="lin" valueType="num">
                                      <p:cBhvr>
                                        <p:cTn id="35" dur="500" fill="hold"/>
                                        <p:tgtEl>
                                          <p:spTgt spid="3">
                                            <p:txEl>
                                              <p:pRg st="9" end="9"/>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9" end="9"/>
                                            </p:txEl>
                                          </p:spTgt>
                                        </p:tgtEl>
                                        <p:attrNameLst>
                                          <p:attrName>ppt_h</p:attrName>
                                        </p:attrNameLst>
                                      </p:cBhvr>
                                      <p:tavLst>
                                        <p:tav tm="0">
                                          <p:val>
                                            <p:fltVal val="0"/>
                                          </p:val>
                                        </p:tav>
                                        <p:tav tm="100000">
                                          <p:val>
                                            <p:strVal val="#ppt_h"/>
                                          </p:val>
                                        </p:tav>
                                      </p:tavLst>
                                    </p:anim>
                                    <p:animEffect transition="in" filter="fade">
                                      <p:cBhvr>
                                        <p:cTn id="37"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Personal Work Thoughts</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16. It is not your individual responsibility to convert the entire world, but rather to make an honest, sincere and continuous effort in the area you live (Mark 5:18-20).</a:t>
            </a:r>
          </a:p>
          <a:p>
            <a:endParaRPr lang="en-US" dirty="0" smtClean="0"/>
          </a:p>
          <a:p>
            <a:r>
              <a:rPr lang="en-US" dirty="0" smtClean="0"/>
              <a:t>17. There is life for the personal worker after “no” (Luke 9:5-6).</a:t>
            </a:r>
          </a:p>
          <a:p>
            <a:endParaRPr lang="en-US" dirty="0" smtClean="0"/>
          </a:p>
          <a:p>
            <a:r>
              <a:rPr lang="en-US" dirty="0" smtClean="0"/>
              <a:t>18. There is no greater challenge than that of becoming proficient in personal evangelism. Few exercise the self-discipline necessary to become proficient at personal evangelism (Matthew 9:37). Will you be one of them?</a:t>
            </a:r>
          </a:p>
          <a:p>
            <a:endParaRPr lang="en-US" dirty="0" smtClean="0"/>
          </a:p>
          <a:p>
            <a:r>
              <a:rPr lang="en-US" dirty="0" smtClean="0"/>
              <a:t>19. What better way to express your love and appreciation to God and others than through personal evangelism (John 15:14; 2 Corinthians 5:14)?</a:t>
            </a:r>
          </a:p>
          <a:p>
            <a:endParaRPr lang="en-US" dirty="0" smtClean="0"/>
          </a:p>
          <a:p>
            <a:r>
              <a:rPr lang="en-US" dirty="0" smtClean="0"/>
              <a:t>20. Success in evangelism is one of the greatest feelings on earth. It’s great to fall asleep with a smile on your face. Go for it! (Galatians 6:4)</a:t>
            </a:r>
          </a:p>
          <a:p>
            <a:endParaRPr lang="en-US" dirty="0" smtClean="0"/>
          </a:p>
          <a:p>
            <a:endParaRPr lang="en-US" dirty="0" smtClean="0"/>
          </a:p>
          <a:p>
            <a:endParaRPr lang="en-US" dirty="0" smtClean="0"/>
          </a:p>
          <a:p>
            <a:endParaRPr lang="en-US" dirty="0" smtClean="0"/>
          </a:p>
          <a:p>
            <a:endParaRPr lang="en-US" dirty="0"/>
          </a:p>
        </p:txBody>
      </p:sp>
    </p:spTree>
    <p:extLst>
      <p:ext uri="{BB962C8B-B14F-4D97-AF65-F5344CB8AC3E}">
        <p14:creationId xmlns:p14="http://schemas.microsoft.com/office/powerpoint/2010/main" val="2941128912"/>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 calcmode="lin" valueType="num">
                                      <p:cBhvr>
                                        <p:cTn id="28"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30" dur="500"/>
                                        <p:tgtEl>
                                          <p:spTgt spid="3">
                                            <p:txEl>
                                              <p:pRg st="6" end="6"/>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anim calcmode="lin" valueType="num">
                                      <p:cBhvr>
                                        <p:cTn id="35" dur="500" fill="hold"/>
                                        <p:tgtEl>
                                          <p:spTgt spid="3">
                                            <p:txEl>
                                              <p:pRg st="8" end="8"/>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8" end="8"/>
                                            </p:txEl>
                                          </p:spTgt>
                                        </p:tgtEl>
                                        <p:attrNameLst>
                                          <p:attrName>ppt_h</p:attrName>
                                        </p:attrNameLst>
                                      </p:cBhvr>
                                      <p:tavLst>
                                        <p:tav tm="0">
                                          <p:val>
                                            <p:fltVal val="0"/>
                                          </p:val>
                                        </p:tav>
                                        <p:tav tm="100000">
                                          <p:val>
                                            <p:strVal val="#ppt_h"/>
                                          </p:val>
                                        </p:tav>
                                      </p:tavLst>
                                    </p:anim>
                                    <p:animEffect transition="in" filter="fade">
                                      <p:cBhvr>
                                        <p:cTn id="3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Personal Work Thoughts</a:t>
            </a:r>
            <a:endParaRPr lang="en-US" dirty="0"/>
          </a:p>
        </p:txBody>
      </p:sp>
      <p:sp>
        <p:nvSpPr>
          <p:cNvPr id="3" name="Content Placeholder 2"/>
          <p:cNvSpPr>
            <a:spLocks noGrp="1"/>
          </p:cNvSpPr>
          <p:nvPr>
            <p:ph idx="1"/>
          </p:nvPr>
        </p:nvSpPr>
        <p:spPr/>
        <p:txBody>
          <a:bodyPr>
            <a:normAutofit fontScale="55000" lnSpcReduction="20000"/>
          </a:bodyPr>
          <a:lstStyle/>
          <a:p>
            <a:r>
              <a:rPr lang="en-US" dirty="0" smtClean="0"/>
              <a:t>21. Doing evangelistic work is active involvement in life. It is not being a spectator, bystander or a couch potato, it is participation in life. It’s really living, having a part in life, making a difference and having a purpose (Matthew 12:30).</a:t>
            </a:r>
          </a:p>
          <a:p>
            <a:endParaRPr lang="en-US" dirty="0" smtClean="0"/>
          </a:p>
          <a:p>
            <a:r>
              <a:rPr lang="en-US" dirty="0" smtClean="0"/>
              <a:t>22. It is my legal, constitutional and God-given right to approach anyone in a polite manner and endeavor to interest him in the Bible (Romans 13:1-7).</a:t>
            </a:r>
          </a:p>
          <a:p>
            <a:endParaRPr lang="en-US" dirty="0" smtClean="0"/>
          </a:p>
          <a:p>
            <a:r>
              <a:rPr lang="en-US" dirty="0" smtClean="0"/>
              <a:t>23. Eternity is in the heart of man, every man (Ecclesiastes 3:11). God put it there! The prospect may have buried it deep and denies that it is there but it is there and we can appeal to it. Man has not changed. He is the same as ever (Ecclesiastes 1:9).</a:t>
            </a:r>
          </a:p>
          <a:p>
            <a:endParaRPr lang="en-US" dirty="0" smtClean="0"/>
          </a:p>
          <a:p>
            <a:r>
              <a:rPr lang="en-US" dirty="0" smtClean="0"/>
              <a:t>24. Set a good example for the congregation: do personal work! (Matthew 5:16; Titus 2:7-8)</a:t>
            </a:r>
          </a:p>
          <a:p>
            <a:endParaRPr lang="en-US" dirty="0" smtClean="0"/>
          </a:p>
          <a:p>
            <a:r>
              <a:rPr lang="en-US" dirty="0" smtClean="0"/>
              <a:t>25. A barren Christian is a contradiction of terms (Matthew 13:23).</a:t>
            </a:r>
          </a:p>
          <a:p>
            <a:endParaRPr lang="en-US" dirty="0" smtClean="0"/>
          </a:p>
          <a:p>
            <a:endParaRPr lang="en-US" dirty="0"/>
          </a:p>
        </p:txBody>
      </p:sp>
    </p:spTree>
    <p:extLst>
      <p:ext uri="{BB962C8B-B14F-4D97-AF65-F5344CB8AC3E}">
        <p14:creationId xmlns:p14="http://schemas.microsoft.com/office/powerpoint/2010/main" val="582074702"/>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 calcmode="lin" valueType="num">
                                      <p:cBhvr>
                                        <p:cTn id="28"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30" dur="500"/>
                                        <p:tgtEl>
                                          <p:spTgt spid="3">
                                            <p:txEl>
                                              <p:pRg st="6" end="6"/>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anim calcmode="lin" valueType="num">
                                      <p:cBhvr>
                                        <p:cTn id="35" dur="500" fill="hold"/>
                                        <p:tgtEl>
                                          <p:spTgt spid="3">
                                            <p:txEl>
                                              <p:pRg st="8" end="8"/>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8" end="8"/>
                                            </p:txEl>
                                          </p:spTgt>
                                        </p:tgtEl>
                                        <p:attrNameLst>
                                          <p:attrName>ppt_h</p:attrName>
                                        </p:attrNameLst>
                                      </p:cBhvr>
                                      <p:tavLst>
                                        <p:tav tm="0">
                                          <p:val>
                                            <p:fltVal val="0"/>
                                          </p:val>
                                        </p:tav>
                                        <p:tav tm="100000">
                                          <p:val>
                                            <p:strVal val="#ppt_h"/>
                                          </p:val>
                                        </p:tav>
                                      </p:tavLst>
                                    </p:anim>
                                    <p:animEffect transition="in" filter="fade">
                                      <p:cBhvr>
                                        <p:cTn id="3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TotalTime>
  <Words>1356</Words>
  <Application>Microsoft Office PowerPoint</Application>
  <PresentationFormat>On-screen Show (4:3)</PresentationFormat>
  <Paragraphs>104</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Thirty-Nine Personal Work  Motivators </vt:lpstr>
      <vt:lpstr>Introduction</vt:lpstr>
      <vt:lpstr>Introduction</vt:lpstr>
      <vt:lpstr>Personal Work</vt:lpstr>
      <vt:lpstr>Personal Work Thoughts</vt:lpstr>
      <vt:lpstr>Personal Work Thoughts</vt:lpstr>
      <vt:lpstr>Personal Work Thoughts</vt:lpstr>
      <vt:lpstr>Personal Work Thoughts</vt:lpstr>
      <vt:lpstr>Personal Work Thoughts</vt:lpstr>
      <vt:lpstr>Personal Work Thoughts</vt:lpstr>
      <vt:lpstr>Personal Work Thoughts</vt:lpstr>
      <vt:lpstr>Personal Work Thoughts</vt:lpstr>
      <vt:lpstr>Conclusion</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Thirty-Nine Personal Work  Motivators</dc:title>
  <dc:creator>Aarons</dc:creator>
  <cp:lastModifiedBy>Aarons</cp:lastModifiedBy>
  <cp:revision>5</cp:revision>
  <dcterms:created xsi:type="dcterms:W3CDTF">2015-05-15T02:41:09Z</dcterms:created>
  <dcterms:modified xsi:type="dcterms:W3CDTF">2015-05-20T03:46:37Z</dcterms:modified>
</cp:coreProperties>
</file>