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69" r:id="rId5"/>
    <p:sldId id="259" r:id="rId6"/>
    <p:sldId id="260" r:id="rId7"/>
    <p:sldId id="261" r:id="rId8"/>
    <p:sldId id="262" r:id="rId9"/>
    <p:sldId id="263" r:id="rId10"/>
    <p:sldId id="270" r:id="rId11"/>
    <p:sldId id="264" r:id="rId12"/>
    <p:sldId id="265" r:id="rId13"/>
    <p:sldId id="268" r:id="rId14"/>
    <p:sldId id="266" r:id="rId15"/>
    <p:sldId id="26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3" autoAdjust="0"/>
    <p:restoredTop sz="94660"/>
  </p:normalViewPr>
  <p:slideViewPr>
    <p:cSldViewPr snapToGrid="0">
      <p:cViewPr varScale="1">
        <p:scale>
          <a:sx n="96" d="100"/>
          <a:sy n="96" d="100"/>
        </p:scale>
        <p:origin x="9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5649351"/>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8231173"/>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4810939"/>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451126"/>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3916178"/>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5295968"/>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258777895"/>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832784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5473271"/>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5100113"/>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43335924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4938889"/>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7259168"/>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1366191"/>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15777658"/>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2497976"/>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3/9/2022</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6136574"/>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ransition spd="slow">
    <p:wip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7B045-9ECB-433D-BC76-BDDAE7729F27}"/>
              </a:ext>
            </a:extLst>
          </p:cNvPr>
          <p:cNvSpPr>
            <a:spLocks noGrp="1"/>
          </p:cNvSpPr>
          <p:nvPr>
            <p:ph type="ctrTitle"/>
          </p:nvPr>
        </p:nvSpPr>
        <p:spPr>
          <a:xfrm>
            <a:off x="917369" y="644479"/>
            <a:ext cx="7543799" cy="2511144"/>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en-US" sz="7200" b="1" dirty="0">
                <a:solidFill>
                  <a:srgbClr val="FF0000"/>
                </a:solidFill>
                <a:latin typeface="Tahoma" panose="020B0604030504040204" pitchFamily="34" charset="0"/>
                <a:ea typeface="Tahoma" panose="020B0604030504040204" pitchFamily="34" charset="0"/>
                <a:cs typeface="Tahoma" panose="020B0604030504040204" pitchFamily="34" charset="0"/>
              </a:rPr>
              <a:t>The Bible Is </a:t>
            </a:r>
            <a:br>
              <a:rPr lang="en-US" sz="7200" b="1"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7200" b="1" dirty="0">
                <a:solidFill>
                  <a:srgbClr val="FF0000"/>
                </a:solidFill>
                <a:latin typeface="Tahoma" panose="020B0604030504040204" pitchFamily="34" charset="0"/>
                <a:ea typeface="Tahoma" panose="020B0604030504040204" pitchFamily="34" charset="0"/>
                <a:cs typeface="Tahoma" panose="020B0604030504040204" pitchFamily="34" charset="0"/>
              </a:rPr>
              <a:t>Our Only Creed</a:t>
            </a:r>
          </a:p>
        </p:txBody>
      </p:sp>
      <p:sp>
        <p:nvSpPr>
          <p:cNvPr id="3" name="Subtitle 2">
            <a:extLst>
              <a:ext uri="{FF2B5EF4-FFF2-40B4-BE49-F238E27FC236}">
                <a16:creationId xmlns:a16="http://schemas.microsoft.com/office/drawing/2014/main" id="{930C306B-A3EA-4F9F-B333-E68C48985897}"/>
              </a:ext>
            </a:extLst>
          </p:cNvPr>
          <p:cNvSpPr>
            <a:spLocks noGrp="1"/>
          </p:cNvSpPr>
          <p:nvPr>
            <p:ph type="subTitle" idx="1"/>
          </p:nvPr>
        </p:nvSpPr>
        <p:spPr>
          <a:xfrm>
            <a:off x="612743" y="4174283"/>
            <a:ext cx="7971902" cy="2169955"/>
          </a:xfrm>
          <a:solidFill>
            <a:schemeClr val="accent2">
              <a:lumMod val="50000"/>
            </a:schemeClr>
          </a:solidFill>
        </p:spPr>
        <p:txBody>
          <a:bodyPr>
            <a:normAutofit/>
          </a:bodyPr>
          <a:lstStyle/>
          <a:p>
            <a:pPr algn="l"/>
            <a:r>
              <a:rPr lang="en-US" sz="4000" b="1" dirty="0"/>
              <a:t>Man has been writing creeds for many years.</a:t>
            </a:r>
          </a:p>
          <a:p>
            <a:pPr algn="l"/>
            <a:r>
              <a:rPr lang="en-US" sz="4000" b="1" dirty="0"/>
              <a:t>All creeds are unnecessary.</a:t>
            </a:r>
          </a:p>
        </p:txBody>
      </p:sp>
    </p:spTree>
    <p:extLst>
      <p:ext uri="{BB962C8B-B14F-4D97-AF65-F5344CB8AC3E}">
        <p14:creationId xmlns:p14="http://schemas.microsoft.com/office/powerpoint/2010/main" val="1836692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6C1F46-A8F8-4E97-AB09-F96E85F24486}"/>
              </a:ext>
            </a:extLst>
          </p:cNvPr>
          <p:cNvSpPr>
            <a:spLocks noGrp="1"/>
          </p:cNvSpPr>
          <p:nvPr>
            <p:ph idx="1"/>
          </p:nvPr>
        </p:nvSpPr>
        <p:spPr>
          <a:xfrm>
            <a:off x="89452" y="89452"/>
            <a:ext cx="8577470" cy="6500191"/>
          </a:xfrm>
          <a:solidFill>
            <a:schemeClr val="bg2">
              <a:lumMod val="40000"/>
              <a:lumOff val="60000"/>
            </a:schemeClr>
          </a:solidFill>
        </p:spPr>
        <p:txBody>
          <a:bodyPr>
            <a:normAutofit lnSpcReduction="10000"/>
          </a:bodyPr>
          <a:lstStyle/>
          <a:p>
            <a:r>
              <a:rPr lang="en-US" sz="2800" dirty="0">
                <a:solidFill>
                  <a:srgbClr val="002060"/>
                </a:solidFill>
              </a:rPr>
              <a:t>If you put your trust in a creed book, you had better be careful.</a:t>
            </a:r>
          </a:p>
          <a:p>
            <a:r>
              <a:rPr lang="en-US" sz="2800" dirty="0">
                <a:solidFill>
                  <a:srgbClr val="002060"/>
                </a:solidFill>
              </a:rPr>
              <a:t>In fact, check this out:</a:t>
            </a:r>
          </a:p>
          <a:p>
            <a:r>
              <a:rPr lang="en-US" sz="2800" dirty="0">
                <a:solidFill>
                  <a:srgbClr val="002060"/>
                </a:solidFill>
              </a:rPr>
              <a:t>Pickup a copy of your groups creed book (if you can even find one), and see how many re-printings there have been. </a:t>
            </a:r>
          </a:p>
          <a:p>
            <a:r>
              <a:rPr lang="en-US" sz="2800" dirty="0">
                <a:solidFill>
                  <a:srgbClr val="002060"/>
                </a:solidFill>
              </a:rPr>
              <a:t>See if you can secure a copy of an earlier creed book, and see the changes that have been made. </a:t>
            </a:r>
          </a:p>
          <a:p>
            <a:r>
              <a:rPr lang="en-US" sz="2800" dirty="0">
                <a:solidFill>
                  <a:srgbClr val="002060"/>
                </a:solidFill>
              </a:rPr>
              <a:t>These creed books are re-written after every convention or synod meeting to reflect the changes that the members want in their group. </a:t>
            </a:r>
          </a:p>
          <a:p>
            <a:r>
              <a:rPr lang="en-US" sz="2800" dirty="0">
                <a:solidFill>
                  <a:srgbClr val="002060"/>
                </a:solidFill>
              </a:rPr>
              <a:t>Notice it is not God directing people how to live, but people telling God they are going to live a certain way </a:t>
            </a:r>
            <a:r>
              <a:rPr lang="en-US" sz="2800" dirty="0">
                <a:solidFill>
                  <a:srgbClr val="002060"/>
                </a:solidFill>
                <a:highlight>
                  <a:srgbClr val="FFFF00"/>
                </a:highlight>
              </a:rPr>
              <a:t>(almost with a whether you like it or not attitude).</a:t>
            </a:r>
          </a:p>
          <a:p>
            <a:endParaRPr lang="en-US" dirty="0"/>
          </a:p>
        </p:txBody>
      </p:sp>
    </p:spTree>
    <p:extLst>
      <p:ext uri="{BB962C8B-B14F-4D97-AF65-F5344CB8AC3E}">
        <p14:creationId xmlns:p14="http://schemas.microsoft.com/office/powerpoint/2010/main" val="3040466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05EF13-0785-4744-912D-E9C15BA85157}"/>
              </a:ext>
            </a:extLst>
          </p:cNvPr>
          <p:cNvSpPr>
            <a:spLocks noGrp="1"/>
          </p:cNvSpPr>
          <p:nvPr>
            <p:ph idx="1"/>
          </p:nvPr>
        </p:nvSpPr>
        <p:spPr>
          <a:xfrm>
            <a:off x="109330" y="119270"/>
            <a:ext cx="8925340" cy="6649278"/>
          </a:xfrm>
          <a:solidFill>
            <a:schemeClr val="tx1">
              <a:lumMod val="85000"/>
            </a:schemeClr>
          </a:solidFill>
        </p:spPr>
        <p:txBody>
          <a:bodyPr>
            <a:normAutofit/>
          </a:bodyPr>
          <a:lstStyle/>
          <a:p>
            <a:r>
              <a:rPr lang="en-US" sz="3200" dirty="0">
                <a:solidFill>
                  <a:schemeClr val="accent2">
                    <a:lumMod val="50000"/>
                  </a:schemeClr>
                </a:solidFill>
              </a:rPr>
              <a:t>You must also know that God does not change. </a:t>
            </a:r>
          </a:p>
          <a:p>
            <a:r>
              <a:rPr lang="en-US" sz="3200" dirty="0">
                <a:solidFill>
                  <a:schemeClr val="accent2">
                    <a:lumMod val="50000"/>
                  </a:schemeClr>
                </a:solidFill>
                <a:highlight>
                  <a:srgbClr val="FFFF00"/>
                </a:highlight>
              </a:rPr>
              <a:t>Malachi 3:6 “For I, the LORD, do not change; therefore you, O sons of Jacob, are not consumed”.</a:t>
            </a:r>
          </a:p>
          <a:p>
            <a:r>
              <a:rPr lang="en-US" sz="3200" dirty="0">
                <a:solidFill>
                  <a:schemeClr val="accent2">
                    <a:lumMod val="50000"/>
                  </a:schemeClr>
                </a:solidFill>
                <a:highlight>
                  <a:srgbClr val="FFFF00"/>
                </a:highlight>
              </a:rPr>
              <a:t>He is the same yesterday, today and forever (Hebrews 13:8). </a:t>
            </a:r>
          </a:p>
          <a:p>
            <a:r>
              <a:rPr lang="en-US" sz="3200" dirty="0">
                <a:solidFill>
                  <a:schemeClr val="accent2">
                    <a:lumMod val="50000"/>
                  </a:schemeClr>
                </a:solidFill>
              </a:rPr>
              <a:t>The rules that needed to be followed for the first century Christians are the same rules that we need to follow. </a:t>
            </a:r>
          </a:p>
          <a:p>
            <a:r>
              <a:rPr lang="en-US" sz="3200" dirty="0">
                <a:solidFill>
                  <a:schemeClr val="accent2">
                    <a:lumMod val="50000"/>
                  </a:schemeClr>
                </a:solidFill>
              </a:rPr>
              <a:t>His rules do not change, and neither should we change the rules to suit ourselves. </a:t>
            </a:r>
          </a:p>
          <a:p>
            <a:endParaRPr lang="en-US" dirty="0">
              <a:solidFill>
                <a:schemeClr val="accent2">
                  <a:lumMod val="50000"/>
                </a:schemeClr>
              </a:solidFill>
            </a:endParaRPr>
          </a:p>
        </p:txBody>
      </p:sp>
    </p:spTree>
    <p:extLst>
      <p:ext uri="{BB962C8B-B14F-4D97-AF65-F5344CB8AC3E}">
        <p14:creationId xmlns:p14="http://schemas.microsoft.com/office/powerpoint/2010/main" val="41281309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7A2F60-BE9D-478A-9191-68B6B680F642}"/>
              </a:ext>
            </a:extLst>
          </p:cNvPr>
          <p:cNvSpPr>
            <a:spLocks noGrp="1"/>
          </p:cNvSpPr>
          <p:nvPr>
            <p:ph idx="1"/>
          </p:nvPr>
        </p:nvSpPr>
        <p:spPr>
          <a:xfrm>
            <a:off x="188843" y="109330"/>
            <a:ext cx="8279296" cy="6609522"/>
          </a:xfr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txBody>
          <a:bodyPr>
            <a:normAutofit/>
          </a:bodyPr>
          <a:lstStyle/>
          <a:p>
            <a:r>
              <a:rPr lang="en-US" sz="3200" dirty="0"/>
              <a:t>Most denominational creed books have done this very thing.</a:t>
            </a:r>
          </a:p>
          <a:p>
            <a:r>
              <a:rPr lang="en-US" sz="3200" dirty="0"/>
              <a:t>They change the rules to suit the people or to conform to worldly standards.</a:t>
            </a:r>
          </a:p>
          <a:p>
            <a:r>
              <a:rPr lang="en-US" sz="3200" dirty="0"/>
              <a:t>Here is another challenge:</a:t>
            </a:r>
          </a:p>
          <a:p>
            <a:r>
              <a:rPr lang="en-US" sz="3200" dirty="0"/>
              <a:t>See if your creed book mentions the fact that the Bible is the infallible word of God and is fully sufficient to accomplish what God intended it to accomplish. </a:t>
            </a:r>
          </a:p>
          <a:p>
            <a:r>
              <a:rPr lang="en-US" sz="3200" dirty="0"/>
              <a:t>Question: Why do you need a creed, if the Bible is sufficient?</a:t>
            </a:r>
          </a:p>
          <a:p>
            <a:endParaRPr lang="en-US" dirty="0"/>
          </a:p>
        </p:txBody>
      </p:sp>
    </p:spTree>
    <p:extLst>
      <p:ext uri="{BB962C8B-B14F-4D97-AF65-F5344CB8AC3E}">
        <p14:creationId xmlns:p14="http://schemas.microsoft.com/office/powerpoint/2010/main" val="37955746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856476-2AE6-4887-A4A1-958EC0922D3F}"/>
              </a:ext>
            </a:extLst>
          </p:cNvPr>
          <p:cNvSpPr>
            <a:spLocks noGrp="1"/>
          </p:cNvSpPr>
          <p:nvPr>
            <p:ph idx="1"/>
          </p:nvPr>
        </p:nvSpPr>
        <p:spPr>
          <a:xfrm>
            <a:off x="129208" y="129210"/>
            <a:ext cx="8100391" cy="6728790"/>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normAutofit lnSpcReduction="10000"/>
          </a:bodyPr>
          <a:lstStyle/>
          <a:p>
            <a:r>
              <a:rPr lang="en-US" sz="3200" dirty="0">
                <a:solidFill>
                  <a:schemeClr val="accent2">
                    <a:lumMod val="50000"/>
                  </a:schemeClr>
                </a:solidFill>
              </a:rPr>
              <a:t>In the past, most creed books recognized the Bible is fully sufficient to keep people in line with the mind of God and to do His will. </a:t>
            </a:r>
          </a:p>
          <a:p>
            <a:r>
              <a:rPr lang="en-US" sz="3200" dirty="0">
                <a:solidFill>
                  <a:schemeClr val="accent2">
                    <a:lumMod val="50000"/>
                  </a:schemeClr>
                </a:solidFill>
              </a:rPr>
              <a:t>The more we investigate, we find that these people are just fine with ignoring what the Bible teaches.</a:t>
            </a:r>
          </a:p>
          <a:p>
            <a:r>
              <a:rPr lang="en-US" sz="3200" dirty="0">
                <a:solidFill>
                  <a:schemeClr val="accent2">
                    <a:lumMod val="50000"/>
                  </a:schemeClr>
                </a:solidFill>
              </a:rPr>
              <a:t>Many of them claim the Bible to be obsolete and outdated and having no meaningful teaching for today.</a:t>
            </a:r>
          </a:p>
          <a:p>
            <a:r>
              <a:rPr lang="en-US" sz="3200" dirty="0">
                <a:solidFill>
                  <a:schemeClr val="accent2">
                    <a:lumMod val="50000"/>
                  </a:schemeClr>
                </a:solidFill>
              </a:rPr>
              <a:t>If you are a member of a group that uses a creed book, you are in the wrong place.</a:t>
            </a:r>
          </a:p>
          <a:p>
            <a:endParaRPr lang="en-US" dirty="0"/>
          </a:p>
        </p:txBody>
      </p:sp>
    </p:spTree>
    <p:extLst>
      <p:ext uri="{BB962C8B-B14F-4D97-AF65-F5344CB8AC3E}">
        <p14:creationId xmlns:p14="http://schemas.microsoft.com/office/powerpoint/2010/main" val="33811821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C29367-7F48-4EE4-85E4-D3440A985955}"/>
              </a:ext>
            </a:extLst>
          </p:cNvPr>
          <p:cNvSpPr>
            <a:spLocks noGrp="1"/>
          </p:cNvSpPr>
          <p:nvPr>
            <p:ph idx="1"/>
          </p:nvPr>
        </p:nvSpPr>
        <p:spPr>
          <a:xfrm>
            <a:off x="-1" y="69574"/>
            <a:ext cx="8656984" cy="6579704"/>
          </a:xfrm>
          <a:blipFill>
            <a:blip r:embed="rId2"/>
            <a:tile tx="0" ty="0" sx="100000" sy="100000" flip="none" algn="tl"/>
          </a:blipFill>
        </p:spPr>
        <p:txBody>
          <a:bodyPr>
            <a:normAutofit lnSpcReduction="10000"/>
          </a:bodyPr>
          <a:lstStyle/>
          <a:p>
            <a:r>
              <a:rPr lang="en-US" sz="3600" dirty="0">
                <a:solidFill>
                  <a:schemeClr val="bg1"/>
                </a:solidFill>
              </a:rPr>
              <a:t>In order to please God, you must follow the instructions found in the Bible. </a:t>
            </a:r>
          </a:p>
          <a:p>
            <a:r>
              <a:rPr lang="en-US" sz="3600" dirty="0">
                <a:solidFill>
                  <a:schemeClr val="bg1"/>
                </a:solidFill>
              </a:rPr>
              <a:t>When men get a hold of God’s perfection, they usually mess it up.</a:t>
            </a:r>
          </a:p>
          <a:p>
            <a:r>
              <a:rPr lang="en-US" sz="3600" dirty="0">
                <a:solidFill>
                  <a:schemeClr val="bg1"/>
                </a:solidFill>
              </a:rPr>
              <a:t>Adam had a perfect place, but messed it up. </a:t>
            </a:r>
          </a:p>
          <a:p>
            <a:r>
              <a:rPr lang="en-US" sz="3600" dirty="0">
                <a:solidFill>
                  <a:schemeClr val="bg1"/>
                </a:solidFill>
              </a:rPr>
              <a:t>Why not come join us and let the Bible be the only creed you follow?</a:t>
            </a:r>
          </a:p>
          <a:p>
            <a:r>
              <a:rPr lang="en-US" sz="3600" dirty="0">
                <a:solidFill>
                  <a:schemeClr val="bg1"/>
                </a:solidFill>
              </a:rPr>
              <a:t>We know that God is not willing for anyone to perish (2 Peter 3:9).</a:t>
            </a:r>
          </a:p>
        </p:txBody>
      </p:sp>
    </p:spTree>
    <p:extLst>
      <p:ext uri="{BB962C8B-B14F-4D97-AF65-F5344CB8AC3E}">
        <p14:creationId xmlns:p14="http://schemas.microsoft.com/office/powerpoint/2010/main" val="13216706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052FF-F553-4570-84C2-726AFA124BEE}"/>
              </a:ext>
            </a:extLst>
          </p:cNvPr>
          <p:cNvSpPr>
            <a:spLocks noGrp="1"/>
          </p:cNvSpPr>
          <p:nvPr>
            <p:ph type="title"/>
          </p:nvPr>
        </p:nvSpPr>
        <p:spPr>
          <a:xfrm>
            <a:off x="530086" y="182218"/>
            <a:ext cx="6347713" cy="791817"/>
          </a:xfrm>
          <a:solidFill>
            <a:schemeClr val="accent1">
              <a:lumMod val="20000"/>
              <a:lumOff val="80000"/>
            </a:schemeClr>
          </a:solidFill>
        </p:spPr>
        <p:txBody>
          <a:bodyPr/>
          <a:lstStyle/>
          <a:p>
            <a:r>
              <a:rPr lang="en-US" b="1" dirty="0">
                <a:solidFill>
                  <a:schemeClr val="accent2">
                    <a:lumMod val="50000"/>
                  </a:schemeClr>
                </a:solidFill>
              </a:rPr>
              <a:t>Conclusion</a:t>
            </a:r>
          </a:p>
        </p:txBody>
      </p:sp>
      <p:sp>
        <p:nvSpPr>
          <p:cNvPr id="3" name="Content Placeholder 2">
            <a:extLst>
              <a:ext uri="{FF2B5EF4-FFF2-40B4-BE49-F238E27FC236}">
                <a16:creationId xmlns:a16="http://schemas.microsoft.com/office/drawing/2014/main" id="{ED0A295D-1987-4634-B7CA-70082BD456DC}"/>
              </a:ext>
            </a:extLst>
          </p:cNvPr>
          <p:cNvSpPr>
            <a:spLocks noGrp="1"/>
          </p:cNvSpPr>
          <p:nvPr>
            <p:ph idx="1"/>
          </p:nvPr>
        </p:nvSpPr>
        <p:spPr>
          <a:xfrm>
            <a:off x="0" y="1043610"/>
            <a:ext cx="8776252" cy="5632172"/>
          </a:xfrm>
          <a:pattFill prst="weave">
            <a:fgClr>
              <a:schemeClr val="bg2"/>
            </a:fgClr>
            <a:bgClr>
              <a:schemeClr val="bg1"/>
            </a:bgClr>
          </a:pattFill>
        </p:spPr>
        <p:txBody>
          <a:bodyPr>
            <a:normAutofit lnSpcReduction="10000"/>
          </a:bodyPr>
          <a:lstStyle/>
          <a:p>
            <a:r>
              <a:rPr lang="en-US" sz="3200" dirty="0"/>
              <a:t>You must believe that Jesus is the Son of God and died on the cross for your sins (Acts 8:37). </a:t>
            </a:r>
          </a:p>
          <a:p>
            <a:r>
              <a:rPr lang="en-US" sz="3200" dirty="0"/>
              <a:t>You must repent of your sins (Luke 13:3). </a:t>
            </a:r>
          </a:p>
          <a:p>
            <a:r>
              <a:rPr lang="en-US" sz="3200" dirty="0"/>
              <a:t>You must confess Jesus as Lord (Matthew 10:32). </a:t>
            </a:r>
          </a:p>
          <a:p>
            <a:r>
              <a:rPr lang="en-US" sz="3200" dirty="0"/>
              <a:t>and You must be baptized for the remission of sins (Acts 2:38; 22:16). </a:t>
            </a:r>
          </a:p>
          <a:p>
            <a:r>
              <a:rPr lang="en-US" sz="3200" dirty="0"/>
              <a:t>Then you must remain faithful and continue learning how to serve God (2 Peter 3:18).</a:t>
            </a:r>
          </a:p>
          <a:p>
            <a:r>
              <a:rPr lang="en-US" sz="3200" dirty="0"/>
              <a:t>Let us help you on your spiritual journey. </a:t>
            </a:r>
          </a:p>
        </p:txBody>
      </p:sp>
    </p:spTree>
    <p:extLst>
      <p:ext uri="{BB962C8B-B14F-4D97-AF65-F5344CB8AC3E}">
        <p14:creationId xmlns:p14="http://schemas.microsoft.com/office/powerpoint/2010/main" val="22160436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BB5FC-E63F-4AAC-BC56-660A219EE469}"/>
              </a:ext>
            </a:extLst>
          </p:cNvPr>
          <p:cNvSpPr>
            <a:spLocks noGrp="1"/>
          </p:cNvSpPr>
          <p:nvPr>
            <p:ph type="title"/>
          </p:nvPr>
        </p:nvSpPr>
        <p:spPr>
          <a:xfrm>
            <a:off x="241954" y="81699"/>
            <a:ext cx="6347713" cy="983530"/>
          </a:xfrm>
          <a:solidFill>
            <a:srgbClr val="002060"/>
          </a:solidFill>
        </p:spPr>
        <p:txBody>
          <a:bodyPr>
            <a:normAutofit/>
          </a:bodyPr>
          <a:lstStyle/>
          <a:p>
            <a:r>
              <a:rPr lang="en-US" sz="4400" b="1" dirty="0"/>
              <a:t>Introduction</a:t>
            </a:r>
          </a:p>
        </p:txBody>
      </p:sp>
      <p:sp>
        <p:nvSpPr>
          <p:cNvPr id="3" name="Content Placeholder 2">
            <a:extLst>
              <a:ext uri="{FF2B5EF4-FFF2-40B4-BE49-F238E27FC236}">
                <a16:creationId xmlns:a16="http://schemas.microsoft.com/office/drawing/2014/main" id="{F870DFD3-00A7-4D00-A0E5-9DD7B0151CE5}"/>
              </a:ext>
            </a:extLst>
          </p:cNvPr>
          <p:cNvSpPr>
            <a:spLocks noGrp="1"/>
          </p:cNvSpPr>
          <p:nvPr>
            <p:ph idx="1"/>
          </p:nvPr>
        </p:nvSpPr>
        <p:spPr>
          <a:xfrm>
            <a:off x="0" y="1065230"/>
            <a:ext cx="9012025" cy="5448692"/>
          </a:xfrm>
          <a:solidFill>
            <a:schemeClr val="accent5">
              <a:lumMod val="50000"/>
            </a:schemeClr>
          </a:solidFill>
        </p:spPr>
        <p:txBody>
          <a:bodyPr>
            <a:normAutofit lnSpcReduction="10000"/>
          </a:bodyPr>
          <a:lstStyle/>
          <a:p>
            <a:r>
              <a:rPr lang="en-US" sz="3200" dirty="0"/>
              <a:t>Many denominations have human written creeds that they follow. </a:t>
            </a:r>
          </a:p>
          <a:p>
            <a:r>
              <a:rPr lang="en-US" sz="3200" dirty="0"/>
              <a:t>Most of these were written by well intentioned people trying to establish and maintain a common goal for the members of their group. </a:t>
            </a:r>
          </a:p>
          <a:p>
            <a:r>
              <a:rPr lang="en-US" sz="3200" dirty="0">
                <a:latin typeface="Tahoma" panose="020B0604030504040204" pitchFamily="34" charset="0"/>
                <a:ea typeface="Tahoma" panose="020B0604030504040204" pitchFamily="34" charset="0"/>
                <a:cs typeface="Tahoma" panose="020B0604030504040204" pitchFamily="34" charset="0"/>
              </a:rPr>
              <a:t>Sometimes in conversations, one can be heard to say: “What creed do you follow?”. </a:t>
            </a:r>
          </a:p>
          <a:p>
            <a:r>
              <a:rPr lang="en-US" sz="3200" dirty="0"/>
              <a:t>Because there are many creeds. </a:t>
            </a:r>
          </a:p>
          <a:p>
            <a:r>
              <a:rPr lang="en-US" sz="3200" dirty="0"/>
              <a:t>Every creed of man that is been written has been rewritten. </a:t>
            </a:r>
          </a:p>
          <a:p>
            <a:endParaRPr lang="en-US" dirty="0"/>
          </a:p>
        </p:txBody>
      </p:sp>
    </p:spTree>
    <p:extLst>
      <p:ext uri="{BB962C8B-B14F-4D97-AF65-F5344CB8AC3E}">
        <p14:creationId xmlns:p14="http://schemas.microsoft.com/office/powerpoint/2010/main" val="13416861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A08688-D32C-46DF-8C64-45E430B5416D}"/>
              </a:ext>
            </a:extLst>
          </p:cNvPr>
          <p:cNvSpPr>
            <a:spLocks noGrp="1"/>
          </p:cNvSpPr>
          <p:nvPr>
            <p:ph idx="1"/>
          </p:nvPr>
        </p:nvSpPr>
        <p:spPr>
          <a:xfrm>
            <a:off x="94267" y="113122"/>
            <a:ext cx="8920523" cy="6645487"/>
          </a:xfrm>
        </p:spPr>
        <p:txBody>
          <a:bodyPr>
            <a:normAutofit lnSpcReduction="10000"/>
          </a:bodyPr>
          <a:lstStyle/>
          <a:p>
            <a:r>
              <a:rPr lang="en-US" sz="3600" dirty="0">
                <a:solidFill>
                  <a:schemeClr val="bg1"/>
                </a:solidFill>
              </a:rPr>
              <a:t>You might ask: What Is A Creed?</a:t>
            </a:r>
          </a:p>
          <a:p>
            <a:r>
              <a:rPr lang="en-US" sz="3600" dirty="0">
                <a:solidFill>
                  <a:schemeClr val="bg1"/>
                </a:solidFill>
              </a:rPr>
              <a:t>A system of belief or faith.</a:t>
            </a:r>
          </a:p>
          <a:p>
            <a:r>
              <a:rPr lang="en-US" sz="3600" dirty="0">
                <a:solidFill>
                  <a:schemeClr val="bg1"/>
                </a:solidFill>
              </a:rPr>
              <a:t>A person who follows the creed should be in good standing with that particular faith.</a:t>
            </a:r>
          </a:p>
          <a:p>
            <a:r>
              <a:rPr lang="en-US" sz="3600" dirty="0">
                <a:solidFill>
                  <a:schemeClr val="bg1"/>
                </a:solidFill>
              </a:rPr>
              <a:t>Often times creeds are written to distinguish that groups beliefs from the other groups.</a:t>
            </a:r>
          </a:p>
          <a:p>
            <a:r>
              <a:rPr lang="en-US" sz="3600" dirty="0">
                <a:solidFill>
                  <a:schemeClr val="bg1"/>
                </a:solidFill>
              </a:rPr>
              <a:t>Of course, this goes directly against scripture because scripture teaches us that we are to believe the same things and be intent on a single purpose.</a:t>
            </a:r>
          </a:p>
          <a:p>
            <a:pPr marL="0" indent="0">
              <a:buNone/>
            </a:pPr>
            <a:endParaRPr lang="en-US" sz="3200" dirty="0"/>
          </a:p>
        </p:txBody>
      </p:sp>
    </p:spTree>
    <p:extLst>
      <p:ext uri="{BB962C8B-B14F-4D97-AF65-F5344CB8AC3E}">
        <p14:creationId xmlns:p14="http://schemas.microsoft.com/office/powerpoint/2010/main" val="12826965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9CBF43-8780-4AFB-AE49-BA9EE82D2566}"/>
              </a:ext>
            </a:extLst>
          </p:cNvPr>
          <p:cNvSpPr>
            <a:spLocks noGrp="1"/>
          </p:cNvSpPr>
          <p:nvPr>
            <p:ph idx="1"/>
          </p:nvPr>
        </p:nvSpPr>
        <p:spPr>
          <a:xfrm>
            <a:off x="228600" y="139148"/>
            <a:ext cx="8458199" cy="6629400"/>
          </a:xfrm>
        </p:spPr>
        <p:txBody>
          <a:bodyPr>
            <a:normAutofit lnSpcReduction="10000"/>
          </a:bodyPr>
          <a:lstStyle/>
          <a:p>
            <a:r>
              <a:rPr lang="en-US" sz="2800" dirty="0">
                <a:solidFill>
                  <a:srgbClr val="FFFF00"/>
                </a:solidFill>
              </a:rPr>
              <a:t>1 Corinthians 1:10: “Now I exhort you, brethren, by the name of our Lord Jesus Christ, that you all agree, and there be no divisions among you, but you be made complete in the same mind and in the same judgment”.</a:t>
            </a:r>
          </a:p>
          <a:p>
            <a:r>
              <a:rPr lang="en-US" sz="2800" dirty="0">
                <a:solidFill>
                  <a:srgbClr val="FFFF00"/>
                </a:solidFill>
              </a:rPr>
              <a:t>Philippians 2:2: “make my joy complete by being of the same mind, maintaining the same love, united in spirit, intent on one purpose”.</a:t>
            </a:r>
          </a:p>
          <a:p>
            <a:r>
              <a:rPr lang="en-US" sz="2800" dirty="0">
                <a:solidFill>
                  <a:srgbClr val="FFFF00"/>
                </a:solidFill>
              </a:rPr>
              <a:t>Ephesians 4:1-3: “I, therefore, the prisoner of the Lord, entreat you to walk in a manner worthy of the calling with which you  have been called, with all humility and gentleness, with patience, showing forbearance to one another in love, being diligent to preserve the unity of the Spirit in the bond of peace.”</a:t>
            </a:r>
          </a:p>
          <a:p>
            <a:endParaRPr lang="en-US" sz="2400" dirty="0"/>
          </a:p>
        </p:txBody>
      </p:sp>
    </p:spTree>
    <p:extLst>
      <p:ext uri="{BB962C8B-B14F-4D97-AF65-F5344CB8AC3E}">
        <p14:creationId xmlns:p14="http://schemas.microsoft.com/office/powerpoint/2010/main" val="28944213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0991A4-4619-4AD9-B9CF-6877373AE479}"/>
              </a:ext>
            </a:extLst>
          </p:cNvPr>
          <p:cNvSpPr>
            <a:spLocks noGrp="1"/>
          </p:cNvSpPr>
          <p:nvPr>
            <p:ph idx="1"/>
          </p:nvPr>
        </p:nvSpPr>
        <p:spPr>
          <a:xfrm>
            <a:off x="207390" y="150830"/>
            <a:ext cx="8578391" cy="6542202"/>
          </a:xfrm>
        </p:spPr>
        <p:txBody>
          <a:bodyPr>
            <a:normAutofit lnSpcReduction="10000"/>
          </a:bodyPr>
          <a:lstStyle/>
          <a:p>
            <a:r>
              <a:rPr lang="en-US" sz="4000" dirty="0"/>
              <a:t>How can that unity exist when you have many creeds written by men?</a:t>
            </a:r>
          </a:p>
          <a:p>
            <a:r>
              <a:rPr lang="en-US" sz="4000" dirty="0"/>
              <a:t>And how can one be sure that the creed they follow is accurate and right? </a:t>
            </a:r>
          </a:p>
          <a:p>
            <a:r>
              <a:rPr lang="en-US" sz="4000" dirty="0"/>
              <a:t>The honest and best answer is to reject all human written creeds, and follow the Bible only. </a:t>
            </a:r>
          </a:p>
          <a:p>
            <a:r>
              <a:rPr lang="en-US" sz="4000" dirty="0"/>
              <a:t>It is because the Bible comes from God.</a:t>
            </a:r>
          </a:p>
        </p:txBody>
      </p:sp>
    </p:spTree>
    <p:extLst>
      <p:ext uri="{BB962C8B-B14F-4D97-AF65-F5344CB8AC3E}">
        <p14:creationId xmlns:p14="http://schemas.microsoft.com/office/powerpoint/2010/main" val="20359333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A3F624-1A8E-4FFB-96A6-43E02B3116A4}"/>
              </a:ext>
            </a:extLst>
          </p:cNvPr>
          <p:cNvSpPr>
            <a:spLocks noGrp="1"/>
          </p:cNvSpPr>
          <p:nvPr>
            <p:ph idx="1"/>
          </p:nvPr>
        </p:nvSpPr>
        <p:spPr>
          <a:xfrm>
            <a:off x="89452" y="258418"/>
            <a:ext cx="8527774" cy="6599582"/>
          </a:xfrm>
          <a:solidFill>
            <a:srgbClr val="7030A0"/>
          </a:solidFill>
        </p:spPr>
        <p:txBody>
          <a:bodyPr>
            <a:normAutofit/>
          </a:bodyPr>
          <a:lstStyle/>
          <a:p>
            <a:r>
              <a:rPr lang="en-US" sz="3200" dirty="0">
                <a:solidFill>
                  <a:schemeClr val="accent3">
                    <a:lumMod val="40000"/>
                    <a:lumOff val="60000"/>
                  </a:schemeClr>
                </a:solidFill>
              </a:rPr>
              <a:t>The Bible was written for our instruction (Romans 15:4). </a:t>
            </a:r>
          </a:p>
          <a:p>
            <a:r>
              <a:rPr lang="en-US" sz="3200" dirty="0">
                <a:solidFill>
                  <a:schemeClr val="accent3">
                    <a:lumMod val="40000"/>
                    <a:lumOff val="60000"/>
                  </a:schemeClr>
                </a:solidFill>
              </a:rPr>
              <a:t>The scriptures are inspired of God and are suitable for doctrine, correction, instruction in righteousness (2 Timothy 3:16). </a:t>
            </a:r>
          </a:p>
          <a:p>
            <a:r>
              <a:rPr lang="en-US" sz="3200" dirty="0">
                <a:solidFill>
                  <a:schemeClr val="accent3">
                    <a:lumMod val="40000"/>
                    <a:lumOff val="60000"/>
                  </a:schemeClr>
                </a:solidFill>
              </a:rPr>
              <a:t>To show ourselves approved to God, we must study the Bible (2 Timothy 2:15). </a:t>
            </a:r>
          </a:p>
          <a:p>
            <a:r>
              <a:rPr lang="en-US" sz="3200" dirty="0">
                <a:solidFill>
                  <a:schemeClr val="accent3">
                    <a:lumMod val="40000"/>
                    <a:lumOff val="60000"/>
                  </a:schemeClr>
                </a:solidFill>
              </a:rPr>
              <a:t>The Bible is truth (John 17:17). </a:t>
            </a:r>
          </a:p>
          <a:p>
            <a:r>
              <a:rPr lang="en-US" sz="3200" dirty="0">
                <a:solidFill>
                  <a:schemeClr val="accent3">
                    <a:lumMod val="40000"/>
                    <a:lumOff val="60000"/>
                  </a:schemeClr>
                </a:solidFill>
              </a:rPr>
              <a:t>The teachings of the Bible were confirmed by signs and wonders as confirmation that they were from God. (Hebrews 2:1-4).</a:t>
            </a:r>
          </a:p>
          <a:p>
            <a:endParaRPr lang="en-US" sz="2000" dirty="0"/>
          </a:p>
        </p:txBody>
      </p:sp>
    </p:spTree>
    <p:extLst>
      <p:ext uri="{BB962C8B-B14F-4D97-AF65-F5344CB8AC3E}">
        <p14:creationId xmlns:p14="http://schemas.microsoft.com/office/powerpoint/2010/main" val="17044906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90">
          <a:fgClr>
            <a:schemeClr val="accent3"/>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E0F774-29D8-4F2E-A7B2-E5D93FC93BDE}"/>
              </a:ext>
            </a:extLst>
          </p:cNvPr>
          <p:cNvSpPr>
            <a:spLocks noGrp="1"/>
          </p:cNvSpPr>
          <p:nvPr>
            <p:ph idx="1"/>
          </p:nvPr>
        </p:nvSpPr>
        <p:spPr>
          <a:xfrm>
            <a:off x="168964" y="89452"/>
            <a:ext cx="7991061" cy="6539948"/>
          </a:xfrm>
          <a:solidFill>
            <a:schemeClr val="accent2">
              <a:lumMod val="40000"/>
              <a:lumOff val="60000"/>
            </a:schemeClr>
          </a:solidFill>
        </p:spPr>
        <p:txBody>
          <a:bodyPr>
            <a:normAutofit/>
          </a:bodyPr>
          <a:lstStyle/>
          <a:p>
            <a:r>
              <a:rPr lang="en-US" sz="3200" dirty="0">
                <a:solidFill>
                  <a:schemeClr val="accent5">
                    <a:lumMod val="75000"/>
                  </a:schemeClr>
                </a:solidFill>
              </a:rPr>
              <a:t>Question: Why do you need a book to tell you how to live and behave and worship, when you already have one? </a:t>
            </a:r>
          </a:p>
          <a:p>
            <a:r>
              <a:rPr lang="en-US" sz="3200" dirty="0">
                <a:solidFill>
                  <a:schemeClr val="accent5">
                    <a:lumMod val="75000"/>
                  </a:schemeClr>
                </a:solidFill>
              </a:rPr>
              <a:t>The Bible gives us everything we need pertaining to life and godliness (2 Peter 1:3). </a:t>
            </a:r>
          </a:p>
          <a:p>
            <a:r>
              <a:rPr lang="en-US" sz="3200" dirty="0">
                <a:solidFill>
                  <a:schemeClr val="accent5">
                    <a:lumMod val="75000"/>
                  </a:schemeClr>
                </a:solidFill>
              </a:rPr>
              <a:t>We do not need a creed book when the Bible is complete. </a:t>
            </a:r>
          </a:p>
          <a:p>
            <a:r>
              <a:rPr lang="en-US" sz="3200" dirty="0">
                <a:solidFill>
                  <a:schemeClr val="accent5">
                    <a:lumMod val="75000"/>
                  </a:schemeClr>
                </a:solidFill>
              </a:rPr>
              <a:t>Also, the Bible comes from God because the writers were inspired by the Holy Spirit (2 Peter 1:21). </a:t>
            </a:r>
          </a:p>
        </p:txBody>
      </p:sp>
    </p:spTree>
    <p:extLst>
      <p:ext uri="{BB962C8B-B14F-4D97-AF65-F5344CB8AC3E}">
        <p14:creationId xmlns:p14="http://schemas.microsoft.com/office/powerpoint/2010/main" val="35105530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FF9457-084F-4D72-8233-C1A5A6F11B31}"/>
              </a:ext>
            </a:extLst>
          </p:cNvPr>
          <p:cNvSpPr>
            <a:spLocks noGrp="1"/>
          </p:cNvSpPr>
          <p:nvPr>
            <p:ph idx="1"/>
          </p:nvPr>
        </p:nvSpPr>
        <p:spPr>
          <a:xfrm>
            <a:off x="159026" y="149088"/>
            <a:ext cx="7881731" cy="6569764"/>
          </a:xfrm>
          <a:solidFill>
            <a:srgbClr val="FFFF00"/>
          </a:solidFill>
        </p:spPr>
        <p:txBody>
          <a:bodyPr/>
          <a:lstStyle/>
          <a:p>
            <a:r>
              <a:rPr lang="en-US" sz="3200" dirty="0">
                <a:solidFill>
                  <a:schemeClr val="accent5">
                    <a:lumMod val="75000"/>
                  </a:schemeClr>
                </a:solidFill>
              </a:rPr>
              <a:t>The Bible tells us about the beginning (Genesis 1) and the end (2 Peter 3) of humanity. </a:t>
            </a:r>
          </a:p>
          <a:p>
            <a:r>
              <a:rPr lang="en-US" sz="3200" dirty="0">
                <a:solidFill>
                  <a:schemeClr val="accent5">
                    <a:lumMod val="75000"/>
                  </a:schemeClr>
                </a:solidFill>
              </a:rPr>
              <a:t>The Bible teaches us how to interact with God.</a:t>
            </a:r>
          </a:p>
          <a:p>
            <a:r>
              <a:rPr lang="en-US" sz="3200" dirty="0">
                <a:solidFill>
                  <a:schemeClr val="accent5">
                    <a:lumMod val="75000"/>
                  </a:schemeClr>
                </a:solidFill>
              </a:rPr>
              <a:t>It informs us that we should reverently honor God.</a:t>
            </a:r>
          </a:p>
          <a:p>
            <a:r>
              <a:rPr lang="en-US" sz="3200" dirty="0">
                <a:solidFill>
                  <a:schemeClr val="accent5">
                    <a:lumMod val="75000"/>
                  </a:schemeClr>
                </a:solidFill>
              </a:rPr>
              <a:t>And those who did not do that were appropriately punished.</a:t>
            </a:r>
          </a:p>
          <a:p>
            <a:r>
              <a:rPr lang="en-US" sz="3200" dirty="0">
                <a:solidFill>
                  <a:schemeClr val="accent5">
                    <a:lumMod val="75000"/>
                  </a:schemeClr>
                </a:solidFill>
              </a:rPr>
              <a:t>The central focus character of the Bible is none other than the Son of God, Jesus the Christ.</a:t>
            </a:r>
          </a:p>
          <a:p>
            <a:endParaRPr lang="en-US" dirty="0"/>
          </a:p>
        </p:txBody>
      </p:sp>
    </p:spTree>
    <p:extLst>
      <p:ext uri="{BB962C8B-B14F-4D97-AF65-F5344CB8AC3E}">
        <p14:creationId xmlns:p14="http://schemas.microsoft.com/office/powerpoint/2010/main" val="3847996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50F8C6-FFF4-47EE-9D55-1AEA8188680A}"/>
              </a:ext>
            </a:extLst>
          </p:cNvPr>
          <p:cNvSpPr>
            <a:spLocks noGrp="1"/>
          </p:cNvSpPr>
          <p:nvPr>
            <p:ph idx="1"/>
          </p:nvPr>
        </p:nvSpPr>
        <p:spPr>
          <a:xfrm>
            <a:off x="0" y="129210"/>
            <a:ext cx="7722704" cy="6639338"/>
          </a:xfrm>
        </p:spPr>
        <p:txBody>
          <a:bodyPr>
            <a:normAutofit/>
          </a:bodyPr>
          <a:lstStyle/>
          <a:p>
            <a:r>
              <a:rPr lang="en-US" sz="3200" dirty="0"/>
              <a:t>Question: what book will judge you on judgment day?</a:t>
            </a:r>
          </a:p>
          <a:p>
            <a:r>
              <a:rPr lang="en-US" sz="3200" dirty="0"/>
              <a:t>Revelation 20:12 tells us that books were opened and everyone will be judge by those books.</a:t>
            </a:r>
          </a:p>
          <a:p>
            <a:r>
              <a:rPr lang="en-US" sz="3200" dirty="0"/>
              <a:t>We know the Bible will be there because that is what Jesus said (John 12:48).</a:t>
            </a:r>
          </a:p>
          <a:p>
            <a:r>
              <a:rPr lang="en-US" sz="3200" dirty="0"/>
              <a:t>But will your your creed book be there as your judge? </a:t>
            </a:r>
          </a:p>
          <a:p>
            <a:r>
              <a:rPr lang="en-US" sz="3200" dirty="0"/>
              <a:t>The answer is no! </a:t>
            </a:r>
          </a:p>
        </p:txBody>
      </p:sp>
    </p:spTree>
    <p:extLst>
      <p:ext uri="{BB962C8B-B14F-4D97-AF65-F5344CB8AC3E}">
        <p14:creationId xmlns:p14="http://schemas.microsoft.com/office/powerpoint/2010/main" val="36995805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118</TotalTime>
  <Words>1197</Words>
  <Application>Microsoft Office PowerPoint</Application>
  <PresentationFormat>On-screen Show (4:3)</PresentationFormat>
  <Paragraphs>72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Tahoma</vt:lpstr>
      <vt:lpstr>Trebuchet MS</vt:lpstr>
      <vt:lpstr>Wingdings 3</vt:lpstr>
      <vt:lpstr>Facet</vt:lpstr>
      <vt:lpstr>The Bible Is  Our Only Creed</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Is  Our Only Creed</dc:title>
  <dc:creator>cwser</dc:creator>
  <cp:lastModifiedBy> </cp:lastModifiedBy>
  <cp:revision>12</cp:revision>
  <dcterms:created xsi:type="dcterms:W3CDTF">2022-03-09T21:12:18Z</dcterms:created>
  <dcterms:modified xsi:type="dcterms:W3CDTF">2022-03-09T23:10:59Z</dcterms:modified>
</cp:coreProperties>
</file>