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77" r:id="rId11"/>
    <p:sldId id="266" r:id="rId12"/>
    <p:sldId id="267" r:id="rId13"/>
    <p:sldId id="268" r:id="rId14"/>
    <p:sldId id="269" r:id="rId15"/>
    <p:sldId id="278" r:id="rId16"/>
    <p:sldId id="270" r:id="rId17"/>
    <p:sldId id="271" r:id="rId18"/>
    <p:sldId id="272" r:id="rId19"/>
    <p:sldId id="279" r:id="rId20"/>
    <p:sldId id="273" r:id="rId21"/>
    <p:sldId id="274" r:id="rId22"/>
    <p:sldId id="280" r:id="rId23"/>
    <p:sldId id="275" r:id="rId24"/>
    <p:sldId id="281"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704" autoAdjust="0"/>
  </p:normalViewPr>
  <p:slideViewPr>
    <p:cSldViewPr>
      <p:cViewPr varScale="1">
        <p:scale>
          <a:sx n="102" d="100"/>
          <a:sy n="102" d="100"/>
        </p:scale>
        <p:origin x="-1440" y="-102"/>
      </p:cViewPr>
      <p:guideLst>
        <p:guide orient="horz" pos="2160"/>
        <p:guide pos="2880"/>
      </p:guideLst>
    </p:cSldViewPr>
  </p:slideViewPr>
  <p:outlineViewPr>
    <p:cViewPr>
      <p:scale>
        <a:sx n="33" d="100"/>
        <a:sy n="33" d="100"/>
      </p:scale>
      <p:origin x="48" y="150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DD8E10-C7D1-4C97-AD21-DE10848A3B24}"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7507C-B0D3-4C7A-B4A7-7E0B5BB050B2}" type="slidenum">
              <a:rPr lang="en-US" smtClean="0"/>
              <a:t>‹#›</a:t>
            </a:fld>
            <a:endParaRPr lang="en-US"/>
          </a:p>
        </p:txBody>
      </p:sp>
    </p:spTree>
    <p:extLst>
      <p:ext uri="{BB962C8B-B14F-4D97-AF65-F5344CB8AC3E}">
        <p14:creationId xmlns:p14="http://schemas.microsoft.com/office/powerpoint/2010/main" val="171026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DD8E10-C7D1-4C97-AD21-DE10848A3B24}"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7507C-B0D3-4C7A-B4A7-7E0B5BB050B2}" type="slidenum">
              <a:rPr lang="en-US" smtClean="0"/>
              <a:t>‹#›</a:t>
            </a:fld>
            <a:endParaRPr lang="en-US"/>
          </a:p>
        </p:txBody>
      </p:sp>
    </p:spTree>
    <p:extLst>
      <p:ext uri="{BB962C8B-B14F-4D97-AF65-F5344CB8AC3E}">
        <p14:creationId xmlns:p14="http://schemas.microsoft.com/office/powerpoint/2010/main" val="183362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DD8E10-C7D1-4C97-AD21-DE10848A3B24}"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7507C-B0D3-4C7A-B4A7-7E0B5BB050B2}" type="slidenum">
              <a:rPr lang="en-US" smtClean="0"/>
              <a:t>‹#›</a:t>
            </a:fld>
            <a:endParaRPr lang="en-US"/>
          </a:p>
        </p:txBody>
      </p:sp>
    </p:spTree>
    <p:extLst>
      <p:ext uri="{BB962C8B-B14F-4D97-AF65-F5344CB8AC3E}">
        <p14:creationId xmlns:p14="http://schemas.microsoft.com/office/powerpoint/2010/main" val="42353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DD8E10-C7D1-4C97-AD21-DE10848A3B24}"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7507C-B0D3-4C7A-B4A7-7E0B5BB050B2}" type="slidenum">
              <a:rPr lang="en-US" smtClean="0"/>
              <a:t>‹#›</a:t>
            </a:fld>
            <a:endParaRPr lang="en-US"/>
          </a:p>
        </p:txBody>
      </p:sp>
    </p:spTree>
    <p:extLst>
      <p:ext uri="{BB962C8B-B14F-4D97-AF65-F5344CB8AC3E}">
        <p14:creationId xmlns:p14="http://schemas.microsoft.com/office/powerpoint/2010/main" val="304370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DD8E10-C7D1-4C97-AD21-DE10848A3B24}"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7507C-B0D3-4C7A-B4A7-7E0B5BB050B2}" type="slidenum">
              <a:rPr lang="en-US" smtClean="0"/>
              <a:t>‹#›</a:t>
            </a:fld>
            <a:endParaRPr lang="en-US"/>
          </a:p>
        </p:txBody>
      </p:sp>
    </p:spTree>
    <p:extLst>
      <p:ext uri="{BB962C8B-B14F-4D97-AF65-F5344CB8AC3E}">
        <p14:creationId xmlns:p14="http://schemas.microsoft.com/office/powerpoint/2010/main" val="81433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DD8E10-C7D1-4C97-AD21-DE10848A3B24}"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7507C-B0D3-4C7A-B4A7-7E0B5BB050B2}" type="slidenum">
              <a:rPr lang="en-US" smtClean="0"/>
              <a:t>‹#›</a:t>
            </a:fld>
            <a:endParaRPr lang="en-US"/>
          </a:p>
        </p:txBody>
      </p:sp>
    </p:spTree>
    <p:extLst>
      <p:ext uri="{BB962C8B-B14F-4D97-AF65-F5344CB8AC3E}">
        <p14:creationId xmlns:p14="http://schemas.microsoft.com/office/powerpoint/2010/main" val="393884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DD8E10-C7D1-4C97-AD21-DE10848A3B24}"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37507C-B0D3-4C7A-B4A7-7E0B5BB050B2}" type="slidenum">
              <a:rPr lang="en-US" smtClean="0"/>
              <a:t>‹#›</a:t>
            </a:fld>
            <a:endParaRPr lang="en-US"/>
          </a:p>
        </p:txBody>
      </p:sp>
    </p:spTree>
    <p:extLst>
      <p:ext uri="{BB962C8B-B14F-4D97-AF65-F5344CB8AC3E}">
        <p14:creationId xmlns:p14="http://schemas.microsoft.com/office/powerpoint/2010/main" val="268936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DD8E10-C7D1-4C97-AD21-DE10848A3B24}"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37507C-B0D3-4C7A-B4A7-7E0B5BB050B2}" type="slidenum">
              <a:rPr lang="en-US" smtClean="0"/>
              <a:t>‹#›</a:t>
            </a:fld>
            <a:endParaRPr lang="en-US"/>
          </a:p>
        </p:txBody>
      </p:sp>
    </p:spTree>
    <p:extLst>
      <p:ext uri="{BB962C8B-B14F-4D97-AF65-F5344CB8AC3E}">
        <p14:creationId xmlns:p14="http://schemas.microsoft.com/office/powerpoint/2010/main" val="2304238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D8E10-C7D1-4C97-AD21-DE10848A3B24}"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37507C-B0D3-4C7A-B4A7-7E0B5BB050B2}" type="slidenum">
              <a:rPr lang="en-US" smtClean="0"/>
              <a:t>‹#›</a:t>
            </a:fld>
            <a:endParaRPr lang="en-US"/>
          </a:p>
        </p:txBody>
      </p:sp>
    </p:spTree>
    <p:extLst>
      <p:ext uri="{BB962C8B-B14F-4D97-AF65-F5344CB8AC3E}">
        <p14:creationId xmlns:p14="http://schemas.microsoft.com/office/powerpoint/2010/main" val="406898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DD8E10-C7D1-4C97-AD21-DE10848A3B24}"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7507C-B0D3-4C7A-B4A7-7E0B5BB050B2}" type="slidenum">
              <a:rPr lang="en-US" smtClean="0"/>
              <a:t>‹#›</a:t>
            </a:fld>
            <a:endParaRPr lang="en-US"/>
          </a:p>
        </p:txBody>
      </p:sp>
    </p:spTree>
    <p:extLst>
      <p:ext uri="{BB962C8B-B14F-4D97-AF65-F5344CB8AC3E}">
        <p14:creationId xmlns:p14="http://schemas.microsoft.com/office/powerpoint/2010/main" val="270229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DD8E10-C7D1-4C97-AD21-DE10848A3B24}"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7507C-B0D3-4C7A-B4A7-7E0B5BB050B2}" type="slidenum">
              <a:rPr lang="en-US" smtClean="0"/>
              <a:t>‹#›</a:t>
            </a:fld>
            <a:endParaRPr lang="en-US"/>
          </a:p>
        </p:txBody>
      </p:sp>
    </p:spTree>
    <p:extLst>
      <p:ext uri="{BB962C8B-B14F-4D97-AF65-F5344CB8AC3E}">
        <p14:creationId xmlns:p14="http://schemas.microsoft.com/office/powerpoint/2010/main" val="410929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D8E10-C7D1-4C97-AD21-DE10848A3B24}" type="datetimeFigureOut">
              <a:rPr lang="en-US" smtClean="0"/>
              <a:t>7/31/2019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7507C-B0D3-4C7A-B4A7-7E0B5BB050B2}" type="slidenum">
              <a:rPr lang="en-US" smtClean="0"/>
              <a:t>‹#›</a:t>
            </a:fld>
            <a:endParaRPr lang="en-US"/>
          </a:p>
        </p:txBody>
      </p:sp>
    </p:spTree>
    <p:extLst>
      <p:ext uri="{BB962C8B-B14F-4D97-AF65-F5344CB8AC3E}">
        <p14:creationId xmlns:p14="http://schemas.microsoft.com/office/powerpoint/2010/main" val="3668170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7E203D-FD9D-4263-8777-48064C88A975}"/>
              </a:ext>
            </a:extLst>
          </p:cNvPr>
          <p:cNvSpPr>
            <a:spLocks noGrp="1"/>
          </p:cNvSpPr>
          <p:nvPr>
            <p:ph type="title"/>
          </p:nvPr>
        </p:nvSpPr>
        <p:spPr>
          <a:xfrm>
            <a:off x="628650" y="365125"/>
            <a:ext cx="7886700" cy="3518898"/>
          </a:xfrm>
        </p:spPr>
        <p:txBody>
          <a:bodyPr>
            <a:normAutofit/>
          </a:bodyPr>
          <a:lstStyle/>
          <a:p>
            <a:pPr algn="ctr"/>
            <a:r>
              <a:rPr lang="en-US" sz="13800" dirty="0"/>
              <a:t>Psalm 32</a:t>
            </a:r>
          </a:p>
        </p:txBody>
      </p:sp>
      <p:sp>
        <p:nvSpPr>
          <p:cNvPr id="3" name="Content Placeholder 2">
            <a:extLst>
              <a:ext uri="{FF2B5EF4-FFF2-40B4-BE49-F238E27FC236}">
                <a16:creationId xmlns="" xmlns:a16="http://schemas.microsoft.com/office/drawing/2014/main" id="{AD11E3EC-FAA4-489E-9900-9BF73C42F135}"/>
              </a:ext>
            </a:extLst>
          </p:cNvPr>
          <p:cNvSpPr>
            <a:spLocks noGrp="1"/>
          </p:cNvSpPr>
          <p:nvPr>
            <p:ph idx="1"/>
          </p:nvPr>
        </p:nvSpPr>
        <p:spPr>
          <a:xfrm>
            <a:off x="1371600" y="4336869"/>
            <a:ext cx="6248400" cy="1840094"/>
          </a:xfrm>
        </p:spPr>
        <p:txBody>
          <a:bodyPr>
            <a:normAutofit/>
          </a:bodyPr>
          <a:lstStyle/>
          <a:p>
            <a:pPr marL="0" indent="0" algn="ctr">
              <a:buNone/>
            </a:pPr>
            <a:r>
              <a:rPr lang="en-US" sz="5400" dirty="0"/>
              <a:t>(Part Two)</a:t>
            </a:r>
          </a:p>
        </p:txBody>
      </p:sp>
    </p:spTree>
    <p:extLst>
      <p:ext uri="{BB962C8B-B14F-4D97-AF65-F5344CB8AC3E}">
        <p14:creationId xmlns:p14="http://schemas.microsoft.com/office/powerpoint/2010/main" val="178164057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629400"/>
          </a:xfrm>
        </p:spPr>
        <p:txBody>
          <a:bodyPr>
            <a:normAutofit/>
          </a:bodyPr>
          <a:lstStyle/>
          <a:p>
            <a:r>
              <a:rPr lang="en-US" dirty="0" smtClean="0"/>
              <a:t>They called for the lifeguard, and they gathered every ounce of strength they could, and in many cases, they called upon the Lord to deliver them from the deep. </a:t>
            </a:r>
          </a:p>
          <a:p>
            <a:r>
              <a:rPr lang="en-US" dirty="0" smtClean="0"/>
              <a:t>There is great danger in the many waters, so let us be careful not to get caught up in the tide of sin. </a:t>
            </a:r>
          </a:p>
          <a:p>
            <a:r>
              <a:rPr lang="en-US" dirty="0" smtClean="0"/>
              <a:t>The farther we are carried away, the lesser the chance to receive salvation.</a:t>
            </a:r>
          </a:p>
          <a:p>
            <a:r>
              <a:rPr lang="en-US" dirty="0" smtClean="0"/>
              <a:t>God is also considered to be our refuge and our hiding place. </a:t>
            </a:r>
          </a:p>
          <a:p>
            <a:endParaRPr lang="en-US" dirty="0"/>
          </a:p>
        </p:txBody>
      </p:sp>
    </p:spTree>
    <p:extLst>
      <p:ext uri="{BB962C8B-B14F-4D97-AF65-F5344CB8AC3E}">
        <p14:creationId xmlns:p14="http://schemas.microsoft.com/office/powerpoint/2010/main" val="264346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76211EF-0751-4371-B449-329069361DA3}"/>
              </a:ext>
            </a:extLst>
          </p:cNvPr>
          <p:cNvSpPr>
            <a:spLocks noGrp="1"/>
          </p:cNvSpPr>
          <p:nvPr>
            <p:ph idx="1"/>
          </p:nvPr>
        </p:nvSpPr>
        <p:spPr>
          <a:xfrm>
            <a:off x="65314" y="139337"/>
            <a:ext cx="8941526" cy="6522720"/>
          </a:xfrm>
        </p:spPr>
        <p:txBody>
          <a:bodyPr>
            <a:normAutofit fontScale="92500" lnSpcReduction="10000"/>
          </a:bodyPr>
          <a:lstStyle/>
          <a:p>
            <a:r>
              <a:rPr lang="en-US" sz="4000" dirty="0" smtClean="0"/>
              <a:t>How </a:t>
            </a:r>
            <a:r>
              <a:rPr lang="en-US" sz="4000" dirty="0"/>
              <a:t>often did we seek the safety and security of the arms of a parent or other adult when we were children? </a:t>
            </a:r>
          </a:p>
          <a:p>
            <a:r>
              <a:rPr lang="en-US" sz="4000" dirty="0"/>
              <a:t>We learned that dangers abound in the world and safety was something to be cherished and sought. </a:t>
            </a:r>
          </a:p>
          <a:p>
            <a:r>
              <a:rPr lang="en-US" sz="4000" dirty="0"/>
              <a:t>We have the promise that nothing can snatch us from the security of the hands of God. </a:t>
            </a:r>
          </a:p>
          <a:p>
            <a:r>
              <a:rPr lang="en-US" sz="4000" dirty="0"/>
              <a:t>That is as long as we ourselves seek His protection.</a:t>
            </a:r>
          </a:p>
          <a:p>
            <a:endParaRPr lang="en-US" dirty="0"/>
          </a:p>
        </p:txBody>
      </p:sp>
    </p:spTree>
    <p:extLst>
      <p:ext uri="{BB962C8B-B14F-4D97-AF65-F5344CB8AC3E}">
        <p14:creationId xmlns:p14="http://schemas.microsoft.com/office/powerpoint/2010/main" val="5737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2C16111-A920-4DD3-9B4D-18BA020E86FF}"/>
              </a:ext>
            </a:extLst>
          </p:cNvPr>
          <p:cNvSpPr>
            <a:spLocks noGrp="1"/>
          </p:cNvSpPr>
          <p:nvPr>
            <p:ph idx="1"/>
          </p:nvPr>
        </p:nvSpPr>
        <p:spPr>
          <a:xfrm>
            <a:off x="97972" y="104503"/>
            <a:ext cx="8954588" cy="6618514"/>
          </a:xfrm>
        </p:spPr>
        <p:txBody>
          <a:bodyPr>
            <a:normAutofit lnSpcReduction="10000"/>
          </a:bodyPr>
          <a:lstStyle/>
          <a:p>
            <a:r>
              <a:rPr lang="en-US" sz="4000" dirty="0"/>
              <a:t>And yes, God does shower us and surround us with songs of deliverance. </a:t>
            </a:r>
          </a:p>
          <a:p>
            <a:r>
              <a:rPr lang="en-US" sz="4000" dirty="0"/>
              <a:t>The constant teachings of the Gospel make this fact known. </a:t>
            </a:r>
          </a:p>
          <a:p>
            <a:r>
              <a:rPr lang="en-US" sz="4000" dirty="0"/>
              <a:t>The fellowship of Christians encourages us to live a tranquil life and to walk righteously before God. </a:t>
            </a:r>
          </a:p>
          <a:p>
            <a:r>
              <a:rPr lang="en-US" sz="4000" dirty="0"/>
              <a:t>Many of the songs, hymns, psalms, and spiritual songs we sing are written to give us the hope and confidence of our deliverance.</a:t>
            </a:r>
          </a:p>
          <a:p>
            <a:endParaRPr lang="en-US" dirty="0"/>
          </a:p>
        </p:txBody>
      </p:sp>
    </p:spTree>
    <p:extLst>
      <p:ext uri="{BB962C8B-B14F-4D97-AF65-F5344CB8AC3E}">
        <p14:creationId xmlns:p14="http://schemas.microsoft.com/office/powerpoint/2010/main" val="406774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A9DC134-9830-483D-B954-25591542BC9A}"/>
              </a:ext>
            </a:extLst>
          </p:cNvPr>
          <p:cNvSpPr>
            <a:spLocks noGrp="1"/>
          </p:cNvSpPr>
          <p:nvPr>
            <p:ph idx="1"/>
          </p:nvPr>
        </p:nvSpPr>
        <p:spPr>
          <a:xfrm>
            <a:off x="78378" y="165463"/>
            <a:ext cx="9000308" cy="6609806"/>
          </a:xfrm>
        </p:spPr>
        <p:txBody>
          <a:bodyPr>
            <a:normAutofit lnSpcReduction="10000"/>
          </a:bodyPr>
          <a:lstStyle/>
          <a:p>
            <a:r>
              <a:rPr lang="en-US" sz="4400" b="1" dirty="0"/>
              <a:t>8 I will instruct you and teach you in the way which you should go; </a:t>
            </a:r>
            <a:br>
              <a:rPr lang="en-US" sz="4400" b="1" dirty="0"/>
            </a:br>
            <a:r>
              <a:rPr lang="en-US" sz="4400" b="1" dirty="0"/>
              <a:t>I will counsel you with My eye upon you.</a:t>
            </a:r>
            <a:br>
              <a:rPr lang="en-US" sz="4400" b="1" dirty="0"/>
            </a:br>
            <a:r>
              <a:rPr lang="en-US" sz="4400" b="1" dirty="0"/>
              <a:t>9 Do not be as the horse or as the mule which have no understanding, Whose trappings include bit and bridle to hold them in check, </a:t>
            </a:r>
            <a:br>
              <a:rPr lang="en-US" sz="4400" b="1" dirty="0"/>
            </a:br>
            <a:r>
              <a:rPr lang="en-US" sz="4400" b="1" i="1" dirty="0"/>
              <a:t>Otherwise</a:t>
            </a:r>
            <a:r>
              <a:rPr lang="en-US" sz="4400" b="1" dirty="0"/>
              <a:t> they will not come near to you.</a:t>
            </a:r>
            <a:endParaRPr lang="en-US" sz="4400" dirty="0"/>
          </a:p>
        </p:txBody>
      </p:sp>
    </p:spTree>
    <p:extLst>
      <p:ext uri="{BB962C8B-B14F-4D97-AF65-F5344CB8AC3E}">
        <p14:creationId xmlns:p14="http://schemas.microsoft.com/office/powerpoint/2010/main" val="261619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F65F3A0-DDF0-4475-93FC-C0D037E70E11}"/>
              </a:ext>
            </a:extLst>
          </p:cNvPr>
          <p:cNvSpPr>
            <a:spLocks noGrp="1"/>
          </p:cNvSpPr>
          <p:nvPr>
            <p:ph idx="1"/>
          </p:nvPr>
        </p:nvSpPr>
        <p:spPr>
          <a:xfrm>
            <a:off x="58783" y="69669"/>
            <a:ext cx="9019903" cy="6670765"/>
          </a:xfrm>
        </p:spPr>
        <p:txBody>
          <a:bodyPr>
            <a:normAutofit/>
          </a:bodyPr>
          <a:lstStyle/>
          <a:p>
            <a:r>
              <a:rPr lang="en-US" sz="3600" dirty="0"/>
              <a:t>These verses seem to be written as if God were doing the speaking. </a:t>
            </a:r>
          </a:p>
          <a:p>
            <a:r>
              <a:rPr lang="en-US" sz="3600" dirty="0"/>
              <a:t>Maybe we could view the words as of a loving father given to his son, and this would certainly be appropriate for our heavenly Father towards us. </a:t>
            </a:r>
          </a:p>
          <a:p>
            <a:r>
              <a:rPr lang="en-US" sz="3600" dirty="0"/>
              <a:t>The teaching of God is only as powerful as our willingness to be taught. </a:t>
            </a:r>
          </a:p>
          <a:p>
            <a:pPr marL="0" indent="0">
              <a:buNone/>
            </a:pPr>
            <a:endParaRPr lang="en-US" dirty="0"/>
          </a:p>
        </p:txBody>
      </p:sp>
    </p:spTree>
    <p:extLst>
      <p:ext uri="{BB962C8B-B14F-4D97-AF65-F5344CB8AC3E}">
        <p14:creationId xmlns:p14="http://schemas.microsoft.com/office/powerpoint/2010/main" val="350643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r>
              <a:rPr lang="en-US" dirty="0" smtClean="0"/>
              <a:t>We have a choice to learn of God or to reject the knowledge of Him and His glory. </a:t>
            </a:r>
          </a:p>
          <a:p>
            <a:r>
              <a:rPr lang="en-US" dirty="0" smtClean="0"/>
              <a:t>Many seem to be very selective in what they want to learn about God and serving Him. </a:t>
            </a:r>
          </a:p>
          <a:p>
            <a:r>
              <a:rPr lang="en-US" dirty="0" smtClean="0"/>
              <a:t>Yet His eye sees us in all that we do, and the knowledge of that fact should impress us to walk and live righteously before Him. </a:t>
            </a:r>
          </a:p>
          <a:p>
            <a:endParaRPr lang="en-US" dirty="0" smtClean="0"/>
          </a:p>
          <a:p>
            <a:endParaRPr lang="en-US" dirty="0"/>
          </a:p>
        </p:txBody>
      </p:sp>
    </p:spTree>
    <p:extLst>
      <p:ext uri="{BB962C8B-B14F-4D97-AF65-F5344CB8AC3E}">
        <p14:creationId xmlns:p14="http://schemas.microsoft.com/office/powerpoint/2010/main" val="394182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CB59E60-D978-49F7-A960-F861B5928DF9}"/>
              </a:ext>
            </a:extLst>
          </p:cNvPr>
          <p:cNvSpPr>
            <a:spLocks noGrp="1"/>
          </p:cNvSpPr>
          <p:nvPr>
            <p:ph idx="1"/>
          </p:nvPr>
        </p:nvSpPr>
        <p:spPr>
          <a:xfrm>
            <a:off x="52252" y="165463"/>
            <a:ext cx="9000308" cy="6574971"/>
          </a:xfrm>
        </p:spPr>
        <p:txBody>
          <a:bodyPr>
            <a:normAutofit fontScale="92500" lnSpcReduction="10000"/>
          </a:bodyPr>
          <a:lstStyle/>
          <a:p>
            <a:r>
              <a:rPr lang="en-US" sz="3600" dirty="0" smtClean="0"/>
              <a:t>As </a:t>
            </a:r>
            <a:r>
              <a:rPr lang="en-US" sz="3600" dirty="0"/>
              <a:t>the presence of security cameras and personnel keep the temptation of theft and wrong doing to a minimum, so our understanding of God’s eyes upon us will be a suitable deterrent to sin.</a:t>
            </a:r>
          </a:p>
          <a:p>
            <a:r>
              <a:rPr lang="en-US" sz="3600" dirty="0"/>
              <a:t>The apostle Jude described the wicked as unreasoning animals that had to be corralled and bridled up to keep them in check and under control. </a:t>
            </a:r>
          </a:p>
          <a:p>
            <a:r>
              <a:rPr lang="en-US" sz="3600" dirty="0"/>
              <a:t>Our warning is to not be like them, but to gain understanding, and that comes from the knowledge of God, and our willingness to submit to His will.</a:t>
            </a:r>
          </a:p>
          <a:p>
            <a:endParaRPr lang="en-US" dirty="0"/>
          </a:p>
        </p:txBody>
      </p:sp>
    </p:spTree>
    <p:extLst>
      <p:ext uri="{BB962C8B-B14F-4D97-AF65-F5344CB8AC3E}">
        <p14:creationId xmlns:p14="http://schemas.microsoft.com/office/powerpoint/2010/main" val="21309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B2D1D8B-CCFE-46E9-8560-341F541BC8A4}"/>
              </a:ext>
            </a:extLst>
          </p:cNvPr>
          <p:cNvSpPr>
            <a:spLocks noGrp="1"/>
          </p:cNvSpPr>
          <p:nvPr>
            <p:ph idx="1"/>
          </p:nvPr>
        </p:nvSpPr>
        <p:spPr>
          <a:xfrm>
            <a:off x="65314" y="104503"/>
            <a:ext cx="9026434" cy="6662057"/>
          </a:xfrm>
        </p:spPr>
        <p:txBody>
          <a:bodyPr>
            <a:normAutofit lnSpcReduction="10000"/>
          </a:bodyPr>
          <a:lstStyle/>
          <a:p>
            <a:r>
              <a:rPr lang="en-US" sz="5400" b="1" dirty="0"/>
              <a:t>10 Many are the sorrows of the </a:t>
            </a:r>
            <a:r>
              <a:rPr lang="en-US" sz="5400" b="1" dirty="0" smtClean="0"/>
              <a:t>wicked; But </a:t>
            </a:r>
            <a:r>
              <a:rPr lang="en-US" sz="5400" b="1" dirty="0"/>
              <a:t>he who trusts in the Lord, lovingkindness shall surround him.</a:t>
            </a:r>
            <a:br>
              <a:rPr lang="en-US" sz="5400" b="1" dirty="0"/>
            </a:br>
            <a:r>
              <a:rPr lang="en-US" sz="5400" b="1" dirty="0"/>
              <a:t>11 Be glad in the Lord and rejoice, you righteous ones, </a:t>
            </a:r>
            <a:br>
              <a:rPr lang="en-US" sz="5400" b="1" dirty="0"/>
            </a:br>
            <a:r>
              <a:rPr lang="en-US" sz="5400" b="1" dirty="0"/>
              <a:t>And shout for joy, all you who are upright in heart.</a:t>
            </a:r>
            <a:endParaRPr lang="en-US" sz="5400" dirty="0"/>
          </a:p>
        </p:txBody>
      </p:sp>
    </p:spTree>
    <p:extLst>
      <p:ext uri="{BB962C8B-B14F-4D97-AF65-F5344CB8AC3E}">
        <p14:creationId xmlns:p14="http://schemas.microsoft.com/office/powerpoint/2010/main" val="385517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A39A234-5937-445D-B145-0A4DFA49B6FA}"/>
              </a:ext>
            </a:extLst>
          </p:cNvPr>
          <p:cNvSpPr>
            <a:spLocks noGrp="1"/>
          </p:cNvSpPr>
          <p:nvPr>
            <p:ph idx="1"/>
          </p:nvPr>
        </p:nvSpPr>
        <p:spPr>
          <a:xfrm>
            <a:off x="52252" y="87086"/>
            <a:ext cx="9013371" cy="6679474"/>
          </a:xfrm>
        </p:spPr>
        <p:txBody>
          <a:bodyPr>
            <a:normAutofit/>
          </a:bodyPr>
          <a:lstStyle/>
          <a:p>
            <a:r>
              <a:rPr lang="en-US" sz="4000" dirty="0"/>
              <a:t>True that many sorrows come upon the wicked. </a:t>
            </a:r>
          </a:p>
          <a:p>
            <a:r>
              <a:rPr lang="en-US" sz="4000" dirty="0"/>
              <a:t>Some are evident, and some are not. </a:t>
            </a:r>
          </a:p>
          <a:p>
            <a:r>
              <a:rPr lang="en-US" sz="4000" dirty="0"/>
              <a:t>Sometimes we look upon the wicked in a covetous way and see them having fun and enjoying life to the fullest. </a:t>
            </a:r>
          </a:p>
          <a:p>
            <a:r>
              <a:rPr lang="en-US" sz="4000" dirty="0"/>
              <a:t>We see them involved in all sorts of </a:t>
            </a:r>
            <a:r>
              <a:rPr lang="en-US" sz="4000" dirty="0" smtClean="0"/>
              <a:t>vice </a:t>
            </a:r>
            <a:r>
              <a:rPr lang="en-US" sz="4000" dirty="0"/>
              <a:t>and the world portrays that as the good life</a:t>
            </a:r>
            <a:r>
              <a:rPr lang="en-US" sz="4000" dirty="0" smtClean="0"/>
              <a:t>.</a:t>
            </a:r>
          </a:p>
          <a:p>
            <a:endParaRPr lang="en-US" dirty="0"/>
          </a:p>
        </p:txBody>
      </p:sp>
    </p:spTree>
    <p:extLst>
      <p:ext uri="{BB962C8B-B14F-4D97-AF65-F5344CB8AC3E}">
        <p14:creationId xmlns:p14="http://schemas.microsoft.com/office/powerpoint/2010/main" val="425644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067800" cy="6629400"/>
          </a:xfrm>
        </p:spPr>
        <p:txBody>
          <a:bodyPr/>
          <a:lstStyle/>
          <a:p>
            <a:r>
              <a:rPr lang="en-US" dirty="0" smtClean="0"/>
              <a:t>What we have to avoid is thinking that there are many sorrows upon the righteous as well.</a:t>
            </a:r>
          </a:p>
          <a:p>
            <a:r>
              <a:rPr lang="en-US" dirty="0" smtClean="0"/>
              <a:t>Psalm 34:19 tells us that God delivers him out of all of them. </a:t>
            </a:r>
          </a:p>
          <a:p>
            <a:r>
              <a:rPr lang="en-US" dirty="0" smtClean="0"/>
              <a:t>But a Christian truly understands what a good life really is. </a:t>
            </a:r>
          </a:p>
          <a:p>
            <a:r>
              <a:rPr lang="en-US" dirty="0" smtClean="0"/>
              <a:t>A faithful obedience of God’s teachings will produce the greatest joy. </a:t>
            </a:r>
          </a:p>
          <a:p>
            <a:endParaRPr lang="en-US" dirty="0" smtClean="0"/>
          </a:p>
          <a:p>
            <a:endParaRPr lang="en-US" dirty="0" smtClean="0"/>
          </a:p>
          <a:p>
            <a:endParaRPr lang="en-US" dirty="0"/>
          </a:p>
        </p:txBody>
      </p:sp>
    </p:spTree>
    <p:extLst>
      <p:ext uri="{BB962C8B-B14F-4D97-AF65-F5344CB8AC3E}">
        <p14:creationId xmlns:p14="http://schemas.microsoft.com/office/powerpoint/2010/main" val="60866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5235105-F01B-433F-A5C0-B28B5E9CF68C}"/>
              </a:ext>
            </a:extLst>
          </p:cNvPr>
          <p:cNvSpPr>
            <a:spLocks noGrp="1"/>
          </p:cNvSpPr>
          <p:nvPr>
            <p:ph idx="1"/>
          </p:nvPr>
        </p:nvSpPr>
        <p:spPr>
          <a:xfrm>
            <a:off x="84908" y="217715"/>
            <a:ext cx="8934995" cy="6496595"/>
          </a:xfrm>
        </p:spPr>
        <p:txBody>
          <a:bodyPr>
            <a:normAutofit/>
          </a:bodyPr>
          <a:lstStyle/>
          <a:p>
            <a:r>
              <a:rPr lang="en-US" sz="6000" b="1" dirty="0"/>
              <a:t>5 I acknowledged my sin to Thee, </a:t>
            </a:r>
            <a:r>
              <a:rPr lang="en-US" sz="6000" b="1" dirty="0" smtClean="0"/>
              <a:t>And </a:t>
            </a:r>
            <a:r>
              <a:rPr lang="en-US" sz="6000" b="1" dirty="0"/>
              <a:t>my iniquity I did not hide; </a:t>
            </a:r>
            <a:r>
              <a:rPr lang="en-US" sz="6000" b="1" dirty="0" smtClean="0"/>
              <a:t>I </a:t>
            </a:r>
            <a:r>
              <a:rPr lang="en-US" sz="6000" b="1" dirty="0"/>
              <a:t>said, "I will confess my transgressions to the Lord "; </a:t>
            </a:r>
            <a:r>
              <a:rPr lang="en-US" sz="6000" b="1" dirty="0" smtClean="0"/>
              <a:t>And </a:t>
            </a:r>
            <a:r>
              <a:rPr lang="en-US" sz="6000" b="1" dirty="0"/>
              <a:t>Thou didst forgive the guilt of my sin</a:t>
            </a:r>
            <a:r>
              <a:rPr lang="en-US" sz="6000" b="1" dirty="0" smtClean="0"/>
              <a:t>. Selah</a:t>
            </a:r>
            <a:r>
              <a:rPr lang="en-US" sz="6000" b="1" dirty="0"/>
              <a:t>.</a:t>
            </a:r>
            <a:endParaRPr lang="en-US" sz="6000" dirty="0"/>
          </a:p>
        </p:txBody>
      </p:sp>
    </p:spTree>
    <p:extLst>
      <p:ext uri="{BB962C8B-B14F-4D97-AF65-F5344CB8AC3E}">
        <p14:creationId xmlns:p14="http://schemas.microsoft.com/office/powerpoint/2010/main" val="30905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2AF5D42-7401-4BBD-9751-37473938D8A4}"/>
              </a:ext>
            </a:extLst>
          </p:cNvPr>
          <p:cNvSpPr>
            <a:spLocks noGrp="1"/>
          </p:cNvSpPr>
          <p:nvPr>
            <p:ph idx="1"/>
          </p:nvPr>
        </p:nvSpPr>
        <p:spPr>
          <a:xfrm>
            <a:off x="65314" y="104503"/>
            <a:ext cx="8993777" cy="6662057"/>
          </a:xfrm>
        </p:spPr>
        <p:txBody>
          <a:bodyPr>
            <a:normAutofit/>
          </a:bodyPr>
          <a:lstStyle/>
          <a:p>
            <a:r>
              <a:rPr lang="en-US" sz="3600" dirty="0" smtClean="0"/>
              <a:t>As </a:t>
            </a:r>
            <a:r>
              <a:rPr lang="en-US" sz="3600" dirty="0"/>
              <a:t>we realize that the world offers us death, but Christ offers life. </a:t>
            </a:r>
          </a:p>
          <a:p>
            <a:r>
              <a:rPr lang="en-US" sz="3600" dirty="0"/>
              <a:t>God through Moses told the people to choose life or death, and that the choice would be found in the choices they made to either serve Him as their God or by the choosing the evils of the world to put their confidence into (Deuteronomy 30:15-20).</a:t>
            </a:r>
          </a:p>
          <a:p>
            <a:r>
              <a:rPr lang="en-US" sz="3600" dirty="0"/>
              <a:t>There are many verses describing the man who puts his trust into the Lord of heaven. </a:t>
            </a:r>
          </a:p>
        </p:txBody>
      </p:sp>
    </p:spTree>
    <p:extLst>
      <p:ext uri="{BB962C8B-B14F-4D97-AF65-F5344CB8AC3E}">
        <p14:creationId xmlns:p14="http://schemas.microsoft.com/office/powerpoint/2010/main" val="319743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6C70B23-6FDB-4445-9436-0107BC473145}"/>
              </a:ext>
            </a:extLst>
          </p:cNvPr>
          <p:cNvSpPr>
            <a:spLocks noGrp="1"/>
          </p:cNvSpPr>
          <p:nvPr>
            <p:ph idx="1"/>
          </p:nvPr>
        </p:nvSpPr>
        <p:spPr>
          <a:xfrm>
            <a:off x="45720" y="165463"/>
            <a:ext cx="9039497" cy="6618514"/>
          </a:xfrm>
        </p:spPr>
        <p:txBody>
          <a:bodyPr>
            <a:normAutofit/>
          </a:bodyPr>
          <a:lstStyle/>
          <a:p>
            <a:r>
              <a:rPr lang="en-US" sz="3600" dirty="0"/>
              <a:t>The central theme of the Old Testament seems to be toward that one goal. </a:t>
            </a:r>
          </a:p>
          <a:p>
            <a:r>
              <a:rPr lang="en-US" sz="3600" dirty="0"/>
              <a:t>As the Old Testament looks forward, God is asking people to put their faith in Him. </a:t>
            </a:r>
          </a:p>
          <a:p>
            <a:r>
              <a:rPr lang="en-US" sz="3600" dirty="0"/>
              <a:t>Faith is a trust. </a:t>
            </a:r>
          </a:p>
          <a:p>
            <a:r>
              <a:rPr lang="en-US" sz="3600" dirty="0"/>
              <a:t>It is a belief that God will take care of us and protect us from evil. </a:t>
            </a:r>
          </a:p>
          <a:p>
            <a:r>
              <a:rPr lang="en-US" sz="3600" dirty="0"/>
              <a:t>This will happen when we allow God to have first place in our lives. </a:t>
            </a:r>
          </a:p>
          <a:p>
            <a:endParaRPr lang="en-US" dirty="0"/>
          </a:p>
        </p:txBody>
      </p:sp>
    </p:spTree>
    <p:extLst>
      <p:ext uri="{BB962C8B-B14F-4D97-AF65-F5344CB8AC3E}">
        <p14:creationId xmlns:p14="http://schemas.microsoft.com/office/powerpoint/2010/main" val="42812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629400"/>
          </a:xfrm>
        </p:spPr>
        <p:txBody>
          <a:bodyPr>
            <a:normAutofit/>
          </a:bodyPr>
          <a:lstStyle/>
          <a:p>
            <a:r>
              <a:rPr lang="en-US" dirty="0" smtClean="0"/>
              <a:t>We cast our care upon Him because He cares for us (1 Peter 5:7). </a:t>
            </a:r>
          </a:p>
          <a:p>
            <a:r>
              <a:rPr lang="en-US" dirty="0" smtClean="0"/>
              <a:t>We have the security and safety of His mighty arms as our strength and protection.</a:t>
            </a:r>
          </a:p>
          <a:p>
            <a:r>
              <a:rPr lang="en-US" dirty="0" smtClean="0"/>
              <a:t>When we are cognitive and aware of His abiding presence, we are walking with God. </a:t>
            </a:r>
          </a:p>
          <a:p>
            <a:r>
              <a:rPr lang="en-US" dirty="0" smtClean="0"/>
              <a:t>We walk with confidence and we walk uprightly. </a:t>
            </a:r>
          </a:p>
          <a:p>
            <a:r>
              <a:rPr lang="en-US" dirty="0" smtClean="0"/>
              <a:t>We walk with the intention of allowing others to see that walk and to recognize the glory of God upon us. </a:t>
            </a:r>
          </a:p>
          <a:p>
            <a:endParaRPr lang="en-US" dirty="0" smtClean="0"/>
          </a:p>
          <a:p>
            <a:endParaRPr lang="en-US" dirty="0"/>
          </a:p>
        </p:txBody>
      </p:sp>
    </p:spTree>
    <p:extLst>
      <p:ext uri="{BB962C8B-B14F-4D97-AF65-F5344CB8AC3E}">
        <p14:creationId xmlns:p14="http://schemas.microsoft.com/office/powerpoint/2010/main" val="380862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61813D3-20D3-4442-810D-A276E20F8F9F}"/>
              </a:ext>
            </a:extLst>
          </p:cNvPr>
          <p:cNvSpPr>
            <a:spLocks noGrp="1"/>
          </p:cNvSpPr>
          <p:nvPr>
            <p:ph idx="1"/>
          </p:nvPr>
        </p:nvSpPr>
        <p:spPr>
          <a:xfrm>
            <a:off x="58783" y="95794"/>
            <a:ext cx="8967652" cy="6635932"/>
          </a:xfrm>
        </p:spPr>
        <p:txBody>
          <a:bodyPr>
            <a:normAutofit/>
          </a:bodyPr>
          <a:lstStyle/>
          <a:p>
            <a:r>
              <a:rPr lang="en-US" dirty="0" smtClean="0"/>
              <a:t>Our </a:t>
            </a:r>
            <a:r>
              <a:rPr lang="en-US" dirty="0"/>
              <a:t>“peace that surpasses understanding” is one of the most potent weapons we carry with </a:t>
            </a:r>
            <a:r>
              <a:rPr lang="en-US" dirty="0" smtClean="0"/>
              <a:t>us (Philippians 4:7). </a:t>
            </a:r>
            <a:endParaRPr lang="en-US" dirty="0"/>
          </a:p>
          <a:p>
            <a:r>
              <a:rPr lang="en-US" dirty="0"/>
              <a:t>As people view our confidence and serenity, they realize that it is a gift that they do not have and they will inquire about our hope. </a:t>
            </a:r>
          </a:p>
          <a:p>
            <a:r>
              <a:rPr lang="en-US" dirty="0"/>
              <a:t>Peter tells us to “</a:t>
            </a:r>
            <a:r>
              <a:rPr lang="en-US" b="1" dirty="0"/>
              <a:t>sanctify Christ as Lord in your hearts, always being ready to make a defense to everyone that asks you to given an account for the hope that is in you, yet with gentleness and reverence.”</a:t>
            </a:r>
            <a:r>
              <a:rPr lang="en-US" dirty="0"/>
              <a:t>(1 Peter 3:15</a:t>
            </a:r>
            <a:r>
              <a:rPr lang="en-US" dirty="0" smtClean="0"/>
              <a:t>).</a:t>
            </a:r>
            <a:endParaRPr lang="en-US" dirty="0"/>
          </a:p>
        </p:txBody>
      </p:sp>
    </p:spTree>
    <p:extLst>
      <p:ext uri="{BB962C8B-B14F-4D97-AF65-F5344CB8AC3E}">
        <p14:creationId xmlns:p14="http://schemas.microsoft.com/office/powerpoint/2010/main" val="255401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6705600"/>
          </a:xfrm>
        </p:spPr>
        <p:txBody>
          <a:bodyPr/>
          <a:lstStyle/>
          <a:p>
            <a:r>
              <a:rPr lang="en-US" dirty="0" smtClean="0"/>
              <a:t>When it finally impresses upon our hearts the great joy that God has provided for us, we will shout for joy in ways we had not comprehended before. </a:t>
            </a:r>
          </a:p>
          <a:p>
            <a:r>
              <a:rPr lang="en-US" dirty="0" smtClean="0"/>
              <a:t>We will be so impressed by the greatness of God and His great mercy shown towards us that we will declare it to all we know.</a:t>
            </a:r>
          </a:p>
          <a:p>
            <a:r>
              <a:rPr lang="en-US" dirty="0" smtClean="0"/>
              <a:t>Let us meditate upon our salvation. </a:t>
            </a:r>
          </a:p>
          <a:p>
            <a:r>
              <a:rPr lang="en-US" dirty="0" smtClean="0"/>
              <a:t>Let us contemplate what the Lord has done for us. </a:t>
            </a:r>
          </a:p>
          <a:p>
            <a:r>
              <a:rPr lang="en-US" dirty="0" smtClean="0"/>
              <a:t>Let us consider His ways and realize His great love for us, and the provision He gave us. </a:t>
            </a:r>
          </a:p>
          <a:p>
            <a:r>
              <a:rPr lang="en-US" dirty="0" smtClean="0"/>
              <a:t>Let us gain confidence in God’s salvation. </a:t>
            </a:r>
          </a:p>
          <a:p>
            <a:endParaRPr lang="en-US" dirty="0"/>
          </a:p>
        </p:txBody>
      </p:sp>
    </p:spTree>
    <p:extLst>
      <p:ext uri="{BB962C8B-B14F-4D97-AF65-F5344CB8AC3E}">
        <p14:creationId xmlns:p14="http://schemas.microsoft.com/office/powerpoint/2010/main" val="72711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out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out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7B961B-AD6F-4FEC-9574-DF93DA62F2EB}"/>
              </a:ext>
            </a:extLst>
          </p:cNvPr>
          <p:cNvSpPr>
            <a:spLocks noGrp="1"/>
          </p:cNvSpPr>
          <p:nvPr>
            <p:ph type="title"/>
          </p:nvPr>
        </p:nvSpPr>
        <p:spPr>
          <a:xfrm>
            <a:off x="628650" y="18256"/>
            <a:ext cx="7886700" cy="843894"/>
          </a:xfrm>
        </p:spPr>
        <p:txBody>
          <a:bodyPr/>
          <a:lstStyle/>
          <a:p>
            <a:pPr algn="ctr"/>
            <a:r>
              <a:rPr lang="en-US" b="1" dirty="0"/>
              <a:t>Conclusion</a:t>
            </a:r>
          </a:p>
        </p:txBody>
      </p:sp>
      <p:sp>
        <p:nvSpPr>
          <p:cNvPr id="3" name="Content Placeholder 2">
            <a:extLst>
              <a:ext uri="{FF2B5EF4-FFF2-40B4-BE49-F238E27FC236}">
                <a16:creationId xmlns="" xmlns:a16="http://schemas.microsoft.com/office/drawing/2014/main" id="{A9A86D97-600A-4D8C-BD0A-842AF4FA53B5}"/>
              </a:ext>
            </a:extLst>
          </p:cNvPr>
          <p:cNvSpPr>
            <a:spLocks noGrp="1"/>
          </p:cNvSpPr>
          <p:nvPr>
            <p:ph idx="1"/>
          </p:nvPr>
        </p:nvSpPr>
        <p:spPr>
          <a:xfrm>
            <a:off x="45720" y="696687"/>
            <a:ext cx="9046028" cy="6061165"/>
          </a:xfrm>
        </p:spPr>
        <p:txBody>
          <a:bodyPr>
            <a:normAutofit/>
          </a:bodyPr>
          <a:lstStyle/>
          <a:p>
            <a:r>
              <a:rPr lang="en-US" dirty="0" smtClean="0"/>
              <a:t>And </a:t>
            </a:r>
            <a:r>
              <a:rPr lang="en-US" dirty="0"/>
              <a:t>finally, let us share that good news with others, and encourage them to do the same. </a:t>
            </a:r>
          </a:p>
          <a:p>
            <a:r>
              <a:rPr lang="en-US" dirty="0"/>
              <a:t>Who knows, perhaps we will even shout because of the joy within us.</a:t>
            </a:r>
          </a:p>
          <a:p>
            <a:r>
              <a:rPr lang="en-US" dirty="0"/>
              <a:t>May we all learn more of God and His truths. </a:t>
            </a:r>
          </a:p>
          <a:p>
            <a:r>
              <a:rPr lang="en-US" dirty="0"/>
              <a:t>May the Lord bless you in your study of His word, and may the Lord look down upon you with loving-kindness.</a:t>
            </a:r>
          </a:p>
        </p:txBody>
      </p:sp>
    </p:spTree>
    <p:extLst>
      <p:ext uri="{BB962C8B-B14F-4D97-AF65-F5344CB8AC3E}">
        <p14:creationId xmlns:p14="http://schemas.microsoft.com/office/powerpoint/2010/main" val="99353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BECB01B-7056-487D-8F8B-59573C2D218F}"/>
              </a:ext>
            </a:extLst>
          </p:cNvPr>
          <p:cNvSpPr>
            <a:spLocks noGrp="1"/>
          </p:cNvSpPr>
          <p:nvPr>
            <p:ph idx="1"/>
          </p:nvPr>
        </p:nvSpPr>
        <p:spPr>
          <a:xfrm>
            <a:off x="52252" y="78377"/>
            <a:ext cx="8980714" cy="6653349"/>
          </a:xfrm>
        </p:spPr>
        <p:txBody>
          <a:bodyPr>
            <a:normAutofit fontScale="92500" lnSpcReduction="20000"/>
          </a:bodyPr>
          <a:lstStyle/>
          <a:p>
            <a:r>
              <a:rPr lang="en-US" sz="4000" dirty="0"/>
              <a:t>One of the most difficult things for any man or woman to do is to acknowledge their sins and shortcomings. </a:t>
            </a:r>
          </a:p>
          <a:p>
            <a:r>
              <a:rPr lang="en-US" sz="4000" dirty="0"/>
              <a:t>We are taught to have confidence in ourselves and to control our own destiny. </a:t>
            </a:r>
          </a:p>
          <a:p>
            <a:r>
              <a:rPr lang="en-US" sz="4000" dirty="0"/>
              <a:t>We are told from our youngest days to grow up and mature and to be responsible. </a:t>
            </a:r>
          </a:p>
          <a:p>
            <a:r>
              <a:rPr lang="en-US" sz="4000" dirty="0"/>
              <a:t>As a result, we learn from our own education and by the example of others that sin is not my fault. </a:t>
            </a:r>
          </a:p>
          <a:p>
            <a:r>
              <a:rPr lang="en-US" sz="4000" dirty="0"/>
              <a:t>So many in the world today try to define sin in various ways that the word has lost its impact. </a:t>
            </a:r>
          </a:p>
        </p:txBody>
      </p:sp>
    </p:spTree>
    <p:extLst>
      <p:ext uri="{BB962C8B-B14F-4D97-AF65-F5344CB8AC3E}">
        <p14:creationId xmlns:p14="http://schemas.microsoft.com/office/powerpoint/2010/main" val="250805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1A35404-0804-490C-9B75-CB0F86EF215F}"/>
              </a:ext>
            </a:extLst>
          </p:cNvPr>
          <p:cNvSpPr>
            <a:spLocks noGrp="1"/>
          </p:cNvSpPr>
          <p:nvPr>
            <p:ph idx="1"/>
          </p:nvPr>
        </p:nvSpPr>
        <p:spPr>
          <a:xfrm>
            <a:off x="65314" y="78377"/>
            <a:ext cx="9026434" cy="6688183"/>
          </a:xfrm>
        </p:spPr>
        <p:txBody>
          <a:bodyPr>
            <a:normAutofit fontScale="92500" lnSpcReduction="20000"/>
          </a:bodyPr>
          <a:lstStyle/>
          <a:p>
            <a:r>
              <a:rPr lang="en-US" sz="4400" dirty="0"/>
              <a:t>Many fail to see the need to say, “I’m sorry”. </a:t>
            </a:r>
          </a:p>
          <a:p>
            <a:r>
              <a:rPr lang="en-US" sz="4400" dirty="0"/>
              <a:t>Many relationships are strained by such pride and ego being displayed.</a:t>
            </a:r>
          </a:p>
          <a:p>
            <a:r>
              <a:rPr lang="en-US" sz="4400" dirty="0"/>
              <a:t>One person that we cannot hide our sins from is God. </a:t>
            </a:r>
          </a:p>
          <a:p>
            <a:r>
              <a:rPr lang="en-US" sz="4400" dirty="0"/>
              <a:t>God knows all that we do and even knows why we do it. </a:t>
            </a:r>
          </a:p>
          <a:p>
            <a:r>
              <a:rPr lang="en-US" sz="4400" dirty="0"/>
              <a:t>Since God already knows, why are we compelled to acknowledge our sin to Him? </a:t>
            </a:r>
          </a:p>
          <a:p>
            <a:endParaRPr lang="en-US" dirty="0"/>
          </a:p>
        </p:txBody>
      </p:sp>
    </p:spTree>
    <p:extLst>
      <p:ext uri="{BB962C8B-B14F-4D97-AF65-F5344CB8AC3E}">
        <p14:creationId xmlns:p14="http://schemas.microsoft.com/office/powerpoint/2010/main" val="322097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5A85F08-A86B-468A-AF97-1B2AC27433F4}"/>
              </a:ext>
            </a:extLst>
          </p:cNvPr>
          <p:cNvSpPr>
            <a:spLocks noGrp="1"/>
          </p:cNvSpPr>
          <p:nvPr>
            <p:ph idx="1"/>
          </p:nvPr>
        </p:nvSpPr>
        <p:spPr>
          <a:xfrm>
            <a:off x="111034" y="174171"/>
            <a:ext cx="8987246" cy="6557555"/>
          </a:xfrm>
        </p:spPr>
        <p:txBody>
          <a:bodyPr>
            <a:normAutofit lnSpcReduction="10000"/>
          </a:bodyPr>
          <a:lstStyle/>
          <a:p>
            <a:r>
              <a:rPr lang="en-US" sz="4000" dirty="0"/>
              <a:t>It is because we are guilty and we have to recognize our own inability and unworthiness. </a:t>
            </a:r>
          </a:p>
          <a:p>
            <a:r>
              <a:rPr lang="en-US" sz="4000" dirty="0"/>
              <a:t>That God knows is not a reason not to acknowledge our sins. </a:t>
            </a:r>
          </a:p>
          <a:p>
            <a:r>
              <a:rPr lang="en-US" sz="4000" dirty="0"/>
              <a:t>Once we confess our sins, the great burden is lifted and taken away, and a sense of well-being and joy comes over us. </a:t>
            </a:r>
          </a:p>
          <a:p>
            <a:r>
              <a:rPr lang="en-US" sz="4000" dirty="0"/>
              <a:t>The result should be that God would be praised and given glory by us.</a:t>
            </a:r>
          </a:p>
          <a:p>
            <a:endParaRPr lang="en-US" dirty="0"/>
          </a:p>
        </p:txBody>
      </p:sp>
    </p:spTree>
    <p:extLst>
      <p:ext uri="{BB962C8B-B14F-4D97-AF65-F5344CB8AC3E}">
        <p14:creationId xmlns:p14="http://schemas.microsoft.com/office/powerpoint/2010/main" val="116235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A5AAC40-CB9C-4499-803F-7AAC89F0295C}"/>
              </a:ext>
            </a:extLst>
          </p:cNvPr>
          <p:cNvSpPr>
            <a:spLocks noGrp="1"/>
          </p:cNvSpPr>
          <p:nvPr>
            <p:ph idx="1"/>
          </p:nvPr>
        </p:nvSpPr>
        <p:spPr>
          <a:xfrm>
            <a:off x="71846" y="165463"/>
            <a:ext cx="9000309" cy="6583680"/>
          </a:xfrm>
        </p:spPr>
        <p:txBody>
          <a:bodyPr>
            <a:normAutofit lnSpcReduction="10000"/>
          </a:bodyPr>
          <a:lstStyle/>
          <a:p>
            <a:r>
              <a:rPr lang="en-US" sz="4800" b="1" dirty="0"/>
              <a:t>6 Therefore, let everyone who is godly pray to Thee in a time when Thou mayest be found; </a:t>
            </a:r>
            <a:br>
              <a:rPr lang="en-US" sz="4800" b="1" dirty="0"/>
            </a:br>
            <a:r>
              <a:rPr lang="en-US" sz="4800" b="1" dirty="0"/>
              <a:t>Surely in a flood of great waters they shall not reach him.</a:t>
            </a:r>
            <a:br>
              <a:rPr lang="en-US" sz="4800" b="1" dirty="0"/>
            </a:br>
            <a:r>
              <a:rPr lang="en-US" sz="4800" b="1" dirty="0"/>
              <a:t>7 Thou art my hiding place; Thou dost preserve me from trouble; </a:t>
            </a:r>
            <a:br>
              <a:rPr lang="en-US" sz="4800" b="1" dirty="0"/>
            </a:br>
            <a:r>
              <a:rPr lang="en-US" sz="4800" b="1" dirty="0"/>
              <a:t>Thou dost surround me with songs of deliverance. Selah.</a:t>
            </a:r>
            <a:endParaRPr lang="en-US" sz="4800" dirty="0"/>
          </a:p>
        </p:txBody>
      </p:sp>
    </p:spTree>
    <p:extLst>
      <p:ext uri="{BB962C8B-B14F-4D97-AF65-F5344CB8AC3E}">
        <p14:creationId xmlns:p14="http://schemas.microsoft.com/office/powerpoint/2010/main" val="194252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783D4A4-6167-4C2F-8177-CD3CC67FCD0E}"/>
              </a:ext>
            </a:extLst>
          </p:cNvPr>
          <p:cNvSpPr>
            <a:spLocks noGrp="1"/>
          </p:cNvSpPr>
          <p:nvPr>
            <p:ph idx="1"/>
          </p:nvPr>
        </p:nvSpPr>
        <p:spPr>
          <a:xfrm>
            <a:off x="45720" y="130629"/>
            <a:ext cx="9013372" cy="6609805"/>
          </a:xfrm>
        </p:spPr>
        <p:txBody>
          <a:bodyPr>
            <a:normAutofit fontScale="85000" lnSpcReduction="10000"/>
          </a:bodyPr>
          <a:lstStyle/>
          <a:p>
            <a:r>
              <a:rPr lang="en-US" sz="4400" dirty="0"/>
              <a:t>We have the confidence that God hears the prayers of the righteous and is attentive to their prayers. </a:t>
            </a:r>
          </a:p>
          <a:p>
            <a:r>
              <a:rPr lang="en-US" sz="4400" dirty="0"/>
              <a:t>So why, if I have sin, am I allowed this privilege? </a:t>
            </a:r>
          </a:p>
          <a:p>
            <a:r>
              <a:rPr lang="en-US" sz="4400" dirty="0"/>
              <a:t>It is because I am attempting to be godly. </a:t>
            </a:r>
          </a:p>
          <a:p>
            <a:r>
              <a:rPr lang="en-US" sz="4400" dirty="0"/>
              <a:t>I have learned of my ways that are not considered righteousness, and have confessed to God my sin. (1 John 1:7,9) </a:t>
            </a:r>
          </a:p>
          <a:p>
            <a:r>
              <a:rPr lang="en-US" sz="4400" dirty="0"/>
              <a:t>The sacrifice of Jesus is once again provided for me to have my sins washed away.</a:t>
            </a:r>
          </a:p>
          <a:p>
            <a:endParaRPr lang="en-US" dirty="0"/>
          </a:p>
        </p:txBody>
      </p:sp>
    </p:spTree>
    <p:extLst>
      <p:ext uri="{BB962C8B-B14F-4D97-AF65-F5344CB8AC3E}">
        <p14:creationId xmlns:p14="http://schemas.microsoft.com/office/powerpoint/2010/main" val="32469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DB0E54C-71B6-4E83-A053-D2A4AA320D73}"/>
              </a:ext>
            </a:extLst>
          </p:cNvPr>
          <p:cNvSpPr>
            <a:spLocks noGrp="1"/>
          </p:cNvSpPr>
          <p:nvPr>
            <p:ph idx="1"/>
          </p:nvPr>
        </p:nvSpPr>
        <p:spPr>
          <a:xfrm>
            <a:off x="78377" y="121920"/>
            <a:ext cx="9006840" cy="6644640"/>
          </a:xfrm>
        </p:spPr>
        <p:txBody>
          <a:bodyPr>
            <a:normAutofit fontScale="92500" lnSpcReduction="10000"/>
          </a:bodyPr>
          <a:lstStyle/>
          <a:p>
            <a:r>
              <a:rPr lang="en-US" sz="4400" dirty="0"/>
              <a:t>God may be found anytime we want to find Him. </a:t>
            </a:r>
          </a:p>
          <a:p>
            <a:r>
              <a:rPr lang="en-US" sz="4400" dirty="0"/>
              <a:t>The prophet Isaiah wrote: </a:t>
            </a:r>
            <a:r>
              <a:rPr lang="en-US" sz="4400" b="1" dirty="0"/>
              <a:t>”Seek the Lord while He may be found, Call upon Him while He is near”</a:t>
            </a:r>
            <a:r>
              <a:rPr lang="en-US" sz="4400" dirty="0"/>
              <a:t> (55:6) </a:t>
            </a:r>
          </a:p>
          <a:p>
            <a:r>
              <a:rPr lang="en-US" sz="4400" dirty="0"/>
              <a:t>God is ever ready to provide for us. </a:t>
            </a:r>
          </a:p>
          <a:p>
            <a:r>
              <a:rPr lang="en-US" sz="4400" dirty="0"/>
              <a:t>All we have to do is ask and seek. </a:t>
            </a:r>
          </a:p>
          <a:p>
            <a:r>
              <a:rPr lang="en-US" sz="4400" dirty="0"/>
              <a:t>As Jesus promised: </a:t>
            </a:r>
            <a:r>
              <a:rPr lang="en-US" sz="4400" b="1" dirty="0"/>
              <a:t>“ask and it shall be given to you, seek and you shall find”</a:t>
            </a:r>
            <a:r>
              <a:rPr lang="en-US" sz="4400" dirty="0"/>
              <a:t> (Matthew 7:7).</a:t>
            </a:r>
          </a:p>
          <a:p>
            <a:endParaRPr lang="en-US" dirty="0"/>
          </a:p>
        </p:txBody>
      </p:sp>
    </p:spTree>
    <p:extLst>
      <p:ext uri="{BB962C8B-B14F-4D97-AF65-F5344CB8AC3E}">
        <p14:creationId xmlns:p14="http://schemas.microsoft.com/office/powerpoint/2010/main" val="339799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B114EAF-439B-445C-9DD9-CC6BB305360F}"/>
              </a:ext>
            </a:extLst>
          </p:cNvPr>
          <p:cNvSpPr>
            <a:spLocks noGrp="1"/>
          </p:cNvSpPr>
          <p:nvPr>
            <p:ph idx="1"/>
          </p:nvPr>
        </p:nvSpPr>
        <p:spPr>
          <a:xfrm>
            <a:off x="45720" y="113211"/>
            <a:ext cx="9013372" cy="6635932"/>
          </a:xfrm>
        </p:spPr>
        <p:txBody>
          <a:bodyPr>
            <a:normAutofit/>
          </a:bodyPr>
          <a:lstStyle/>
          <a:p>
            <a:r>
              <a:rPr lang="en-US" dirty="0"/>
              <a:t>But once we become so overwhelmed by the floodwaters of sin, we find it more difficult to return to God. </a:t>
            </a:r>
          </a:p>
          <a:p>
            <a:r>
              <a:rPr lang="en-US" dirty="0"/>
              <a:t>It is like getting caught in a rip tide at the beach. </a:t>
            </a:r>
          </a:p>
          <a:p>
            <a:r>
              <a:rPr lang="en-US" dirty="0"/>
              <a:t>You struggle and fight the waves for survival. </a:t>
            </a:r>
          </a:p>
          <a:p>
            <a:r>
              <a:rPr lang="en-US" dirty="0"/>
              <a:t>Most people drown because they give up and allow the tide to carry them out to sea, but others survive because they determined to do what they needed to do. </a:t>
            </a:r>
          </a:p>
        </p:txBody>
      </p:sp>
    </p:spTree>
    <p:extLst>
      <p:ext uri="{BB962C8B-B14F-4D97-AF65-F5344CB8AC3E}">
        <p14:creationId xmlns:p14="http://schemas.microsoft.com/office/powerpoint/2010/main" val="258996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1544</Words>
  <Application>Microsoft Office PowerPoint</Application>
  <PresentationFormat>On-screen Show (4:3)</PresentationFormat>
  <Paragraphs>91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Psalm 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32</dc:title>
  <dc:creator>cwser</dc:creator>
  <cp:lastModifiedBy>cwser</cp:lastModifiedBy>
  <cp:revision>8</cp:revision>
  <dcterms:created xsi:type="dcterms:W3CDTF">2019-07-31T14:48:03Z</dcterms:created>
  <dcterms:modified xsi:type="dcterms:W3CDTF">2019-07-31T16:11:48Z</dcterms:modified>
</cp:coreProperties>
</file>