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58" r:id="rId7"/>
    <p:sldId id="259" r:id="rId8"/>
    <p:sldId id="260" r:id="rId9"/>
    <p:sldId id="261" r:id="rId10"/>
    <p:sldId id="263" r:id="rId11"/>
    <p:sldId id="262" r:id="rId12"/>
    <p:sldId id="264"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2" autoAdjust="0"/>
    <p:restoredTop sz="86428" autoAdjust="0"/>
  </p:normalViewPr>
  <p:slideViewPr>
    <p:cSldViewPr>
      <p:cViewPr varScale="1">
        <p:scale>
          <a:sx n="89" d="100"/>
          <a:sy n="89" d="100"/>
        </p:scale>
        <p:origin x="-726" y="-108"/>
      </p:cViewPr>
      <p:guideLst>
        <p:guide orient="horz" pos="2160"/>
        <p:guide pos="2880"/>
      </p:guideLst>
    </p:cSldViewPr>
  </p:slideViewPr>
  <p:outlineViewPr>
    <p:cViewPr>
      <p:scale>
        <a:sx n="33" d="100"/>
        <a:sy n="33" d="100"/>
      </p:scale>
      <p:origin x="48" y="171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67975-36AF-4201-B467-4B9D4737C33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370864688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67975-36AF-4201-B467-4B9D4737C33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10184913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67975-36AF-4201-B467-4B9D4737C33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7840024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67975-36AF-4201-B467-4B9D4737C33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10423051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67975-36AF-4201-B467-4B9D4737C33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29945436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67975-36AF-4201-B467-4B9D4737C33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4399182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67975-36AF-4201-B467-4B9D4737C330}"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11634464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67975-36AF-4201-B467-4B9D4737C330}"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28748424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67975-36AF-4201-B467-4B9D4737C330}"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19084252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67975-36AF-4201-B467-4B9D4737C33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21008916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67975-36AF-4201-B467-4B9D4737C33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C85A1-AFCE-40B7-8161-17C53622279A}" type="slidenum">
              <a:rPr lang="en-US" smtClean="0"/>
              <a:t>‹#›</a:t>
            </a:fld>
            <a:endParaRPr lang="en-US"/>
          </a:p>
        </p:txBody>
      </p:sp>
    </p:spTree>
    <p:extLst>
      <p:ext uri="{BB962C8B-B14F-4D97-AF65-F5344CB8AC3E}">
        <p14:creationId xmlns:p14="http://schemas.microsoft.com/office/powerpoint/2010/main" val="36564301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67975-36AF-4201-B467-4B9D4737C330}"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C85A1-AFCE-40B7-8161-17C53622279A}" type="slidenum">
              <a:rPr lang="en-US" smtClean="0"/>
              <a:t>‹#›</a:t>
            </a:fld>
            <a:endParaRPr lang="en-US"/>
          </a:p>
        </p:txBody>
      </p:sp>
    </p:spTree>
    <p:extLst>
      <p:ext uri="{BB962C8B-B14F-4D97-AF65-F5344CB8AC3E}">
        <p14:creationId xmlns:p14="http://schemas.microsoft.com/office/powerpoint/2010/main" val="1840129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nkjv/2%20Tim%202.15-1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1%20Sam.%2016.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Matthew%2023.5-7" TargetMode="External"/><Relationship Id="rId2" Type="http://schemas.openxmlformats.org/officeDocument/2006/relationships/hyperlink" Target="http://biblia.com/bible/nkjv/John%2012.42-4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Luke%2016.15" TargetMode="External"/><Relationship Id="rId2" Type="http://schemas.openxmlformats.org/officeDocument/2006/relationships/hyperlink" Target="http://biblia.com/bible/nkjv/Matt.%2023.27-2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Heb.%2011.17-19" TargetMode="External"/><Relationship Id="rId2" Type="http://schemas.openxmlformats.org/officeDocument/2006/relationships/hyperlink" Target="http://biblia.com/bible/nkjv/Jas.%202.23" TargetMode="External"/><Relationship Id="rId1" Type="http://schemas.openxmlformats.org/officeDocument/2006/relationships/slideLayout" Target="../slideLayouts/slideLayout2.xml"/><Relationship Id="rId5" Type="http://schemas.openxmlformats.org/officeDocument/2006/relationships/hyperlink" Target="http://biblia.com/bible/nkjv/Eph.%204.3" TargetMode="External"/><Relationship Id="rId4" Type="http://schemas.openxmlformats.org/officeDocument/2006/relationships/hyperlink" Target="http://biblia.com/bible/nkjv/Gen.%202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2%20Pet.%201.10" TargetMode="External"/><Relationship Id="rId2" Type="http://schemas.openxmlformats.org/officeDocument/2006/relationships/hyperlink" Target="http://biblia.com/bible/nkjv/Heb.%204.11" TargetMode="External"/><Relationship Id="rId1" Type="http://schemas.openxmlformats.org/officeDocument/2006/relationships/slideLayout" Target="../slideLayouts/slideLayout2.xml"/><Relationship Id="rId4" Type="http://schemas.openxmlformats.org/officeDocument/2006/relationships/hyperlink" Target="http://biblia.com/bible/nkjv/2%20Peter%203.14-1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2%20Cor.%205.9" TargetMode="External"/><Relationship Id="rId2" Type="http://schemas.openxmlformats.org/officeDocument/2006/relationships/hyperlink" Target="http://biblia.com/bible/nkjv/Phil.%202.12" TargetMode="External"/><Relationship Id="rId1" Type="http://schemas.openxmlformats.org/officeDocument/2006/relationships/slideLayout" Target="../slideLayouts/slideLayout2.xml"/><Relationship Id="rId4" Type="http://schemas.openxmlformats.org/officeDocument/2006/relationships/hyperlink" Target="http://biblia.com/bible/nkjv/1%20Cor.%2015.5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Matt%2010.33" TargetMode="External"/><Relationship Id="rId2" Type="http://schemas.openxmlformats.org/officeDocument/2006/relationships/hyperlink" Target="http://biblia.com/bible/nkjv/Matt.%2010.32" TargetMode="External"/><Relationship Id="rId1" Type="http://schemas.openxmlformats.org/officeDocument/2006/relationships/slideLayout" Target="../slideLayouts/slideLayout2.xml"/><Relationship Id="rId6" Type="http://schemas.openxmlformats.org/officeDocument/2006/relationships/hyperlink" Target="http://biblia.com/bible/nkjv/2%20Tim.%201.8" TargetMode="External"/><Relationship Id="rId5" Type="http://schemas.openxmlformats.org/officeDocument/2006/relationships/hyperlink" Target="http://biblia.com/bible/nkjv/Rom.%201.16" TargetMode="External"/><Relationship Id="rId4" Type="http://schemas.openxmlformats.org/officeDocument/2006/relationships/hyperlink" Target="http://biblia.com/bible/nkjv/Mark%208.3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biblia.com/bible/nkjv/1%20Tim.%205.21" TargetMode="External"/><Relationship Id="rId3" Type="http://schemas.openxmlformats.org/officeDocument/2006/relationships/hyperlink" Target="http://biblia.com/bible/nkjv/1%20Pet.%204.11" TargetMode="External"/><Relationship Id="rId7" Type="http://schemas.openxmlformats.org/officeDocument/2006/relationships/hyperlink" Target="http://biblia.com/bible/nkjv/2%20Tim.%204.2" TargetMode="External"/><Relationship Id="rId2" Type="http://schemas.openxmlformats.org/officeDocument/2006/relationships/hyperlink" Target="http://biblia.com/bible/nkjv/Heb.%204.12" TargetMode="External"/><Relationship Id="rId1" Type="http://schemas.openxmlformats.org/officeDocument/2006/relationships/slideLayout" Target="../slideLayouts/slideLayout2.xml"/><Relationship Id="rId6" Type="http://schemas.openxmlformats.org/officeDocument/2006/relationships/hyperlink" Target="http://biblia.com/bible/nkjv/2%20Pet.%201.3" TargetMode="External"/><Relationship Id="rId5" Type="http://schemas.openxmlformats.org/officeDocument/2006/relationships/hyperlink" Target="http://biblia.com/bible/nkjv/2%20Tim%203.17" TargetMode="External"/><Relationship Id="rId4" Type="http://schemas.openxmlformats.org/officeDocument/2006/relationships/hyperlink" Target="http://biblia.com/bible/nkjv/2%20Tim.%203.16" TargetMode="External"/><Relationship Id="rId9" Type="http://schemas.openxmlformats.org/officeDocument/2006/relationships/hyperlink" Target="http://biblia.com/bible/nkjv/Phil.%201.1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biblia.com/bible/nkjv/Gal.%201.6-9" TargetMode="External"/><Relationship Id="rId2" Type="http://schemas.openxmlformats.org/officeDocument/2006/relationships/hyperlink" Target="http://biblia.com/bible/nkjv/2%20Pet.%203.16" TargetMode="External"/><Relationship Id="rId1" Type="http://schemas.openxmlformats.org/officeDocument/2006/relationships/slideLayout" Target="../slideLayouts/slideLayout2.xml"/><Relationship Id="rId6" Type="http://schemas.openxmlformats.org/officeDocument/2006/relationships/hyperlink" Target="http://biblia.com/bible/nkjv/Luke%206.46" TargetMode="External"/><Relationship Id="rId5" Type="http://schemas.openxmlformats.org/officeDocument/2006/relationships/hyperlink" Target="http://biblia.com/bible/nkjv/Jas.%201.25" TargetMode="External"/><Relationship Id="rId4" Type="http://schemas.openxmlformats.org/officeDocument/2006/relationships/hyperlink" Target="http://biblia.com/bible/nkjv/Jas.%201.2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Romans%2014.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2%20Tim.%202.1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Rom%203.23" TargetMode="External"/><Relationship Id="rId2" Type="http://schemas.openxmlformats.org/officeDocument/2006/relationships/hyperlink" Target="http://biblia.com/bible/nkjv/Rom.%203.9" TargetMode="External"/><Relationship Id="rId1" Type="http://schemas.openxmlformats.org/officeDocument/2006/relationships/slideLayout" Target="../slideLayouts/slideLayout2.xml"/><Relationship Id="rId4" Type="http://schemas.openxmlformats.org/officeDocument/2006/relationships/hyperlink" Target="http://biblia.com/bible/nkjv/1%20John%201.8-10"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2%20Cor.%2010.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nkjv/1%20Sam.%2016.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sz="7200" dirty="0" smtClean="0"/>
              <a:t>How Do We Get God’s Approval?</a:t>
            </a:r>
            <a:endParaRPr lang="en-US" sz="7200" dirty="0"/>
          </a:p>
        </p:txBody>
      </p:sp>
      <p:sp>
        <p:nvSpPr>
          <p:cNvPr id="3" name="Subtitle 2"/>
          <p:cNvSpPr>
            <a:spLocks noGrp="1"/>
          </p:cNvSpPr>
          <p:nvPr>
            <p:ph type="subTitle" idx="1"/>
          </p:nvPr>
        </p:nvSpPr>
        <p:spPr>
          <a:xfrm>
            <a:off x="304800" y="3733800"/>
            <a:ext cx="8686800" cy="2590800"/>
          </a:xfrm>
        </p:spPr>
        <p:txBody>
          <a:bodyPr>
            <a:normAutofit/>
          </a:bodyPr>
          <a:lstStyle/>
          <a:p>
            <a:r>
              <a:rPr lang="en-US" b="1" i="1" u="sng" dirty="0">
                <a:hlinkClick r:id="rId2"/>
              </a:rPr>
              <a:t>2 </a:t>
            </a:r>
            <a:r>
              <a:rPr lang="en-US" b="1" i="1" u="sng" dirty="0" smtClean="0">
                <a:hlinkClick r:id="rId2"/>
              </a:rPr>
              <a:t>Timothy </a:t>
            </a:r>
            <a:r>
              <a:rPr lang="en-US" b="1" i="1" u="sng" dirty="0">
                <a:hlinkClick r:id="rId2"/>
              </a:rPr>
              <a:t>2:15-16</a:t>
            </a:r>
            <a:r>
              <a:rPr lang="en-US" dirty="0"/>
              <a:t>, </a:t>
            </a:r>
            <a:r>
              <a:rPr lang="en-US" sz="4000" dirty="0">
                <a:solidFill>
                  <a:schemeClr val="tx1"/>
                </a:solidFill>
              </a:rPr>
              <a:t>“</a:t>
            </a:r>
            <a:r>
              <a:rPr lang="en-US" sz="4000" i="1" dirty="0">
                <a:solidFill>
                  <a:schemeClr val="tx1"/>
                </a:solidFill>
              </a:rPr>
              <a:t>Be diligent to present yourself </a:t>
            </a:r>
            <a:r>
              <a:rPr lang="en-US" sz="4000" i="1" u="sng" dirty="0">
                <a:solidFill>
                  <a:schemeClr val="tx1"/>
                </a:solidFill>
              </a:rPr>
              <a:t>approved to God</a:t>
            </a:r>
            <a:r>
              <a:rPr lang="en-US" sz="4000" i="1" dirty="0">
                <a:solidFill>
                  <a:schemeClr val="tx1"/>
                </a:solidFill>
              </a:rPr>
              <a:t>, a worker who does not need to be ashamed, rightly dividing the word of truth.”</a:t>
            </a:r>
            <a:endParaRPr lang="en-US" sz="4000" dirty="0">
              <a:solidFill>
                <a:schemeClr val="tx1"/>
              </a:solidFill>
            </a:endParaRPr>
          </a:p>
        </p:txBody>
      </p:sp>
    </p:spTree>
    <p:extLst>
      <p:ext uri="{BB962C8B-B14F-4D97-AF65-F5344CB8AC3E}">
        <p14:creationId xmlns:p14="http://schemas.microsoft.com/office/powerpoint/2010/main" val="23857003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Approval Is Not By…</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u="sng" dirty="0" smtClean="0"/>
              <a:t>Seeking the approval of men.</a:t>
            </a:r>
          </a:p>
          <a:p>
            <a:r>
              <a:rPr lang="en-US" u="sng" dirty="0" smtClean="0">
                <a:hlinkClick r:id="rId2"/>
              </a:rPr>
              <a:t>1 Samuel 16:7</a:t>
            </a:r>
            <a:r>
              <a:rPr lang="en-US" dirty="0" smtClean="0"/>
              <a:t>, when God to Samuel to find a replacement for King Saul among the sons of Jesse.  </a:t>
            </a:r>
          </a:p>
          <a:p>
            <a:r>
              <a:rPr lang="en-US" dirty="0" smtClean="0"/>
              <a:t>IT was observed by looking at his older sons, “</a:t>
            </a:r>
            <a:r>
              <a:rPr lang="en-US" i="1" dirty="0" smtClean="0"/>
              <a:t>surely the Lord’s anointed is before Him</a:t>
            </a:r>
            <a:r>
              <a:rPr lang="en-US" dirty="0" smtClean="0"/>
              <a:t>.” (vs. 6)  </a:t>
            </a:r>
          </a:p>
          <a:p>
            <a:r>
              <a:rPr lang="en-US" dirty="0" smtClean="0"/>
              <a:t>Vs. 7 says, “</a:t>
            </a:r>
            <a:r>
              <a:rPr lang="en-US" i="1" dirty="0" smtClean="0"/>
              <a:t>But the Lord said to Samuel, "Do not look at his appearance or at his physical stature, because I have refused him. For the Lord does not see as man sees; for man looks at the outward appearance, but the Lord looks at the heart</a:t>
            </a:r>
            <a:r>
              <a:rPr lang="en-US" dirty="0" smtClean="0"/>
              <a:t>." </a:t>
            </a:r>
            <a:endParaRPr lang="en-US" dirty="0"/>
          </a:p>
        </p:txBody>
      </p:sp>
    </p:spTree>
    <p:extLst>
      <p:ext uri="{BB962C8B-B14F-4D97-AF65-F5344CB8AC3E}">
        <p14:creationId xmlns:p14="http://schemas.microsoft.com/office/powerpoint/2010/main" val="409295993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Approval Is Not By…</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u="sng" dirty="0" smtClean="0"/>
              <a:t>Seeking the approval of men.</a:t>
            </a:r>
          </a:p>
          <a:p>
            <a:r>
              <a:rPr lang="en-US" u="sng" dirty="0" smtClean="0">
                <a:hlinkClick r:id="rId2"/>
              </a:rPr>
              <a:t>John 12:42-43</a:t>
            </a:r>
            <a:r>
              <a:rPr lang="en-US" dirty="0" smtClean="0"/>
              <a:t>, “</a:t>
            </a:r>
            <a:r>
              <a:rPr lang="en-US" i="1" dirty="0" smtClean="0"/>
              <a:t>Nevertheless even among the rulers many believed in Him, but because of the Pharisees they did not confess Him, lest they should be put out of the synagogue; 43 for they loved the praise of men more than the praise of God</a:t>
            </a:r>
            <a:r>
              <a:rPr lang="en-US" dirty="0" smtClean="0"/>
              <a:t>.”</a:t>
            </a:r>
          </a:p>
          <a:p>
            <a:r>
              <a:rPr lang="en-US" u="sng" dirty="0" smtClean="0">
                <a:hlinkClick r:id="rId3"/>
              </a:rPr>
              <a:t>Matthew 23:5-7</a:t>
            </a:r>
            <a:r>
              <a:rPr lang="en-US" dirty="0" smtClean="0"/>
              <a:t> Jesus said of the scribes and Pharisees, “All their works they do to be seen of men…”</a:t>
            </a:r>
          </a:p>
          <a:p>
            <a:endParaRPr lang="en-US" dirty="0"/>
          </a:p>
        </p:txBody>
      </p:sp>
    </p:spTree>
    <p:extLst>
      <p:ext uri="{BB962C8B-B14F-4D97-AF65-F5344CB8AC3E}">
        <p14:creationId xmlns:p14="http://schemas.microsoft.com/office/powerpoint/2010/main" val="176560648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Approval Is Not By…</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u="sng" dirty="0" smtClean="0"/>
              <a:t>Seeking the approval of men.</a:t>
            </a:r>
          </a:p>
          <a:p>
            <a:r>
              <a:rPr lang="en-US" u="sng" dirty="0" smtClean="0">
                <a:hlinkClick r:id="rId2"/>
              </a:rPr>
              <a:t>Matthew </a:t>
            </a:r>
            <a:r>
              <a:rPr lang="en-US" u="sng" dirty="0">
                <a:hlinkClick r:id="rId2"/>
              </a:rPr>
              <a:t>23:27-28</a:t>
            </a:r>
            <a:r>
              <a:rPr lang="en-US" dirty="0"/>
              <a:t> – Jesus in rebuking the Pharisees and scribes noted that their outward appearances were deceitful</a:t>
            </a:r>
            <a:r>
              <a:rPr lang="en-US" dirty="0" smtClean="0"/>
              <a:t>.</a:t>
            </a:r>
          </a:p>
          <a:p>
            <a:r>
              <a:rPr lang="en-US" u="sng" dirty="0" smtClean="0">
                <a:hlinkClick r:id="rId3"/>
              </a:rPr>
              <a:t>Luke </a:t>
            </a:r>
            <a:r>
              <a:rPr lang="en-US" u="sng" dirty="0">
                <a:hlinkClick r:id="rId3"/>
              </a:rPr>
              <a:t>16:15</a:t>
            </a:r>
            <a:r>
              <a:rPr lang="en-US" dirty="0"/>
              <a:t> – “</a:t>
            </a:r>
            <a:r>
              <a:rPr lang="en-US" i="1" dirty="0"/>
              <a:t>And He said to them, "You are those who justify yourselves before men, but God knows your hearts. For what is highly esteemed among men is an abomination in the sight of God.”</a:t>
            </a:r>
            <a:endParaRPr lang="en-US" dirty="0"/>
          </a:p>
        </p:txBody>
      </p:sp>
    </p:spTree>
    <p:extLst>
      <p:ext uri="{BB962C8B-B14F-4D97-AF65-F5344CB8AC3E}">
        <p14:creationId xmlns:p14="http://schemas.microsoft.com/office/powerpoint/2010/main" val="190534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normAutofit/>
          </a:bodyPr>
          <a:lstStyle/>
          <a:p>
            <a:r>
              <a:rPr lang="en-US" dirty="0" smtClean="0"/>
              <a:t>To Be Approved By God…</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u="sng" dirty="0" smtClean="0"/>
              <a:t>One Must Be Diligent </a:t>
            </a:r>
            <a:r>
              <a:rPr lang="en-US" dirty="0"/>
              <a:t>-</a:t>
            </a:r>
          </a:p>
          <a:p>
            <a:r>
              <a:rPr lang="en-US" dirty="0" smtClean="0"/>
              <a:t>A </a:t>
            </a:r>
            <a:r>
              <a:rPr lang="en-US" dirty="0"/>
              <a:t>word that means to hasten to do a thing.  </a:t>
            </a:r>
            <a:endParaRPr lang="en-US" dirty="0" smtClean="0"/>
          </a:p>
          <a:p>
            <a:r>
              <a:rPr lang="en-US" dirty="0" smtClean="0"/>
              <a:t>IT </a:t>
            </a:r>
            <a:r>
              <a:rPr lang="en-US" dirty="0"/>
              <a:t>involves putting forth sincere effort.  </a:t>
            </a:r>
            <a:endParaRPr lang="en-US" dirty="0" smtClean="0"/>
          </a:p>
          <a:p>
            <a:r>
              <a:rPr lang="en-US" dirty="0" smtClean="0"/>
              <a:t>This </a:t>
            </a:r>
            <a:r>
              <a:rPr lang="en-US" dirty="0"/>
              <a:t>is not one that flippantly deals with circumstances. </a:t>
            </a:r>
          </a:p>
          <a:p>
            <a:r>
              <a:rPr lang="en-US" dirty="0" smtClean="0"/>
              <a:t>The </a:t>
            </a:r>
            <a:r>
              <a:rPr lang="en-US" dirty="0"/>
              <a:t>word also suggests a degree of urgency.  </a:t>
            </a:r>
            <a:endParaRPr lang="en-US" dirty="0" smtClean="0"/>
          </a:p>
          <a:p>
            <a:r>
              <a:rPr lang="en-US" dirty="0" smtClean="0"/>
              <a:t>Like </a:t>
            </a:r>
            <a:r>
              <a:rPr lang="en-US" dirty="0"/>
              <a:t>one bitten by a poisonous snake takes quick action to save himself, so one realizes that pleasing God is not something that can be put off until later</a:t>
            </a:r>
            <a:r>
              <a:rPr lang="en-US" dirty="0" smtClean="0"/>
              <a:t>.</a:t>
            </a:r>
            <a:r>
              <a:rPr lang="en-US" dirty="0"/>
              <a:t>                                             </a:t>
            </a:r>
          </a:p>
        </p:txBody>
      </p:sp>
    </p:spTree>
    <p:extLst>
      <p:ext uri="{BB962C8B-B14F-4D97-AF65-F5344CB8AC3E}">
        <p14:creationId xmlns:p14="http://schemas.microsoft.com/office/powerpoint/2010/main" val="27320769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914400"/>
            <a:ext cx="9144000" cy="5791200"/>
          </a:xfrm>
        </p:spPr>
        <p:txBody>
          <a:bodyPr>
            <a:normAutofit fontScale="92500" lnSpcReduction="10000"/>
          </a:bodyPr>
          <a:lstStyle/>
          <a:p>
            <a:r>
              <a:rPr lang="en-US" dirty="0" smtClean="0"/>
              <a:t>Abraham, “the friend of God” (</a:t>
            </a:r>
            <a:r>
              <a:rPr lang="en-US" u="sng" dirty="0" smtClean="0">
                <a:hlinkClick r:id="rId2"/>
              </a:rPr>
              <a:t>James 2:23</a:t>
            </a:r>
            <a:r>
              <a:rPr lang="en-US" dirty="0" smtClean="0"/>
              <a:t>), by faith offered up Isaac (</a:t>
            </a:r>
            <a:r>
              <a:rPr lang="en-US" u="sng" dirty="0" smtClean="0">
                <a:hlinkClick r:id="rId3"/>
              </a:rPr>
              <a:t>Hebrews 11:17-19</a:t>
            </a:r>
            <a:r>
              <a:rPr lang="en-US" dirty="0" smtClean="0"/>
              <a:t>).   If you go back to the original text, you will notice that after the Lord told him to offer his son that “</a:t>
            </a:r>
            <a:r>
              <a:rPr lang="en-US" i="1" dirty="0" smtClean="0"/>
              <a:t>he arose early in the morning to saddle his donkey, and took two of his young men with him, and Isaac his son</a:t>
            </a:r>
            <a:r>
              <a:rPr lang="en-US" dirty="0" smtClean="0"/>
              <a:t>…” </a:t>
            </a:r>
            <a:r>
              <a:rPr lang="en-US" u="sng" dirty="0" smtClean="0">
                <a:hlinkClick r:id="rId4"/>
              </a:rPr>
              <a:t>Genesis 22:3</a:t>
            </a:r>
            <a:endParaRPr lang="en-US" dirty="0" smtClean="0"/>
          </a:p>
          <a:p>
            <a:r>
              <a:rPr lang="en-US" dirty="0" smtClean="0"/>
              <a:t>The KJV uses the word “study” which we have noted on numerous occasions cannot be fully realized without diligence.  </a:t>
            </a:r>
          </a:p>
          <a:p>
            <a:r>
              <a:rPr lang="en-US" dirty="0" smtClean="0"/>
              <a:t>But the word is also found in other texts that we ought to consider:</a:t>
            </a:r>
          </a:p>
          <a:p>
            <a:r>
              <a:rPr lang="en-US" u="sng" dirty="0" smtClean="0">
                <a:hlinkClick r:id="rId5"/>
              </a:rPr>
              <a:t>Ephesians 4:3</a:t>
            </a:r>
            <a:r>
              <a:rPr lang="en-US" dirty="0" smtClean="0"/>
              <a:t>, “</a:t>
            </a:r>
            <a:r>
              <a:rPr lang="en-US" b="1" i="1" dirty="0" smtClean="0"/>
              <a:t>Endeavoring</a:t>
            </a:r>
            <a:r>
              <a:rPr lang="en-US" i="1" dirty="0" smtClean="0"/>
              <a:t> to keep the unity of the Spirit in the bond of peace.”</a:t>
            </a:r>
            <a:endParaRPr lang="en-US" dirty="0" smtClean="0"/>
          </a:p>
          <a:p>
            <a:endParaRPr lang="en-US" dirty="0"/>
          </a:p>
        </p:txBody>
      </p:sp>
    </p:spTree>
    <p:extLst>
      <p:ext uri="{BB962C8B-B14F-4D97-AF65-F5344CB8AC3E}">
        <p14:creationId xmlns:p14="http://schemas.microsoft.com/office/powerpoint/2010/main" val="38642688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990600"/>
            <a:ext cx="9144000" cy="5715000"/>
          </a:xfrm>
        </p:spPr>
        <p:txBody>
          <a:bodyPr>
            <a:normAutofit lnSpcReduction="10000"/>
          </a:bodyPr>
          <a:lstStyle/>
          <a:p>
            <a:r>
              <a:rPr lang="en-US" u="sng" dirty="0" smtClean="0">
                <a:hlinkClick r:id="rId2"/>
              </a:rPr>
              <a:t>Hebrews 4:11</a:t>
            </a:r>
            <a:r>
              <a:rPr lang="en-US" dirty="0" smtClean="0"/>
              <a:t>, “</a:t>
            </a:r>
            <a:r>
              <a:rPr lang="en-US" i="1" dirty="0" smtClean="0"/>
              <a:t>Let us therefore be </a:t>
            </a:r>
            <a:r>
              <a:rPr lang="en-US" b="1" i="1" dirty="0" smtClean="0"/>
              <a:t>diligent</a:t>
            </a:r>
            <a:r>
              <a:rPr lang="en-US" i="1" dirty="0" smtClean="0"/>
              <a:t> to enter that rest, lest anyone fall according to the same example of disobedience</a:t>
            </a:r>
            <a:r>
              <a:rPr lang="en-US" dirty="0" smtClean="0"/>
              <a:t>.”</a:t>
            </a:r>
          </a:p>
          <a:p>
            <a:r>
              <a:rPr lang="en-US" u="sng" dirty="0" smtClean="0">
                <a:hlinkClick r:id="rId3"/>
              </a:rPr>
              <a:t>2 Peter 1:10</a:t>
            </a:r>
            <a:r>
              <a:rPr lang="en-US" dirty="0" smtClean="0"/>
              <a:t>, “</a:t>
            </a:r>
            <a:r>
              <a:rPr lang="en-US" i="1" dirty="0" smtClean="0"/>
              <a:t>Therefore, brethren, be even more </a:t>
            </a:r>
            <a:r>
              <a:rPr lang="en-US" b="1" i="1" dirty="0" smtClean="0"/>
              <a:t>diligent</a:t>
            </a:r>
            <a:r>
              <a:rPr lang="en-US" i="1" dirty="0" smtClean="0"/>
              <a:t> to make your call and election sure, for if you do these things you will never stumble</a:t>
            </a:r>
            <a:r>
              <a:rPr lang="en-US" dirty="0" smtClean="0"/>
              <a:t>.”</a:t>
            </a:r>
          </a:p>
          <a:p>
            <a:r>
              <a:rPr lang="en-US" u="sng" dirty="0" smtClean="0">
                <a:hlinkClick r:id="rId4"/>
              </a:rPr>
              <a:t>2 Peter 3:14-15</a:t>
            </a:r>
            <a:r>
              <a:rPr lang="en-US" dirty="0" smtClean="0"/>
              <a:t>, “Therefore, beloved, looking forward to these things, be diligent to be found by Him in peace, without spot and blameless;”</a:t>
            </a:r>
          </a:p>
          <a:p>
            <a:r>
              <a:rPr lang="en-US" dirty="0" smtClean="0"/>
              <a:t>IF we fail to put forth diligent effort, we will not receive God’s approval.</a:t>
            </a:r>
          </a:p>
        </p:txBody>
      </p:sp>
    </p:spTree>
    <p:extLst>
      <p:ext uri="{BB962C8B-B14F-4D97-AF65-F5344CB8AC3E}">
        <p14:creationId xmlns:p14="http://schemas.microsoft.com/office/powerpoint/2010/main" val="7961688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426"/>
            <a:ext cx="8229600" cy="805774"/>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a:t> </a:t>
            </a:r>
            <a:r>
              <a:rPr lang="en-US" u="sng" dirty="0" smtClean="0"/>
              <a:t>One Must Be A Worker </a:t>
            </a:r>
            <a:r>
              <a:rPr lang="en-US" dirty="0"/>
              <a:t>–</a:t>
            </a:r>
          </a:p>
          <a:p>
            <a:r>
              <a:rPr lang="en-US" dirty="0" smtClean="0"/>
              <a:t>This </a:t>
            </a:r>
            <a:r>
              <a:rPr lang="en-US" dirty="0"/>
              <a:t>goes hand in hand with the diligence we just discussed. </a:t>
            </a:r>
          </a:p>
          <a:p>
            <a:r>
              <a:rPr lang="en-US" dirty="0" smtClean="0"/>
              <a:t>The </a:t>
            </a:r>
            <a:r>
              <a:rPr lang="en-US" dirty="0"/>
              <a:t>term is found 10 times in the teachings of Jesus (Matthew &amp; Luke) and is usually translated laborer. </a:t>
            </a:r>
            <a:endParaRPr lang="en-US" dirty="0" smtClean="0"/>
          </a:p>
          <a:p>
            <a:r>
              <a:rPr lang="en-US" dirty="0" smtClean="0"/>
              <a:t>It </a:t>
            </a:r>
            <a:r>
              <a:rPr lang="en-US" dirty="0"/>
              <a:t>indicates one who puts forth the necessary effort required to accomplish his job. </a:t>
            </a:r>
          </a:p>
          <a:p>
            <a:endParaRPr lang="en-US" dirty="0"/>
          </a:p>
        </p:txBody>
      </p:sp>
    </p:spTree>
    <p:extLst>
      <p:ext uri="{BB962C8B-B14F-4D97-AF65-F5344CB8AC3E}">
        <p14:creationId xmlns:p14="http://schemas.microsoft.com/office/powerpoint/2010/main" val="37724383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729574"/>
          </a:xfrm>
        </p:spPr>
        <p:txBody>
          <a:bodyPr>
            <a:normAutofit fontScale="90000"/>
          </a:bodyPr>
          <a:lstStyle/>
          <a:p>
            <a:r>
              <a:rPr lang="en-US" dirty="0" smtClean="0"/>
              <a:t>To Be Approved By God…</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IF we are to be approved of God, we HAVE TO WORK!  </a:t>
            </a:r>
          </a:p>
          <a:p>
            <a:r>
              <a:rPr lang="en-US" u="sng" dirty="0" smtClean="0">
                <a:hlinkClick r:id="rId2"/>
              </a:rPr>
              <a:t>Philippians 2:12</a:t>
            </a:r>
            <a:r>
              <a:rPr lang="en-US" dirty="0" smtClean="0"/>
              <a:t> says, “Work out your own salvation with fear and trembling.”</a:t>
            </a:r>
          </a:p>
          <a:p>
            <a:r>
              <a:rPr lang="en-US" u="sng" dirty="0" smtClean="0">
                <a:hlinkClick r:id="rId3"/>
              </a:rPr>
              <a:t>2 Corinthians 5:9</a:t>
            </a:r>
            <a:r>
              <a:rPr lang="en-US" dirty="0" smtClean="0"/>
              <a:t>, “Therefore, we make it our aim, whether pleasant or absent to be well pleasing to Him.”</a:t>
            </a:r>
          </a:p>
          <a:p>
            <a:r>
              <a:rPr lang="en-US" u="sng" dirty="0" smtClean="0">
                <a:hlinkClick r:id="rId4"/>
              </a:rPr>
              <a:t>1 Corinthians 15:58</a:t>
            </a:r>
            <a:r>
              <a:rPr lang="en-US" dirty="0" smtClean="0"/>
              <a:t>, we ought to be “always abounding in the work of the Lord.”</a:t>
            </a:r>
          </a:p>
          <a:p>
            <a:endParaRPr lang="en-US" dirty="0"/>
          </a:p>
        </p:txBody>
      </p:sp>
    </p:spTree>
    <p:extLst>
      <p:ext uri="{BB962C8B-B14F-4D97-AF65-F5344CB8AC3E}">
        <p14:creationId xmlns:p14="http://schemas.microsoft.com/office/powerpoint/2010/main" val="25009461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838200"/>
            <a:ext cx="9144000" cy="5867400"/>
          </a:xfrm>
        </p:spPr>
        <p:txBody>
          <a:bodyPr>
            <a:normAutofit fontScale="85000" lnSpcReduction="20000"/>
          </a:bodyPr>
          <a:lstStyle/>
          <a:p>
            <a:r>
              <a:rPr lang="en-US" u="sng" dirty="0" smtClean="0"/>
              <a:t>One Must Not Be Ashamed </a:t>
            </a:r>
            <a:r>
              <a:rPr lang="en-US" u="sng" dirty="0"/>
              <a:t>–</a:t>
            </a:r>
          </a:p>
          <a:p>
            <a:r>
              <a:rPr lang="en-US" u="sng" dirty="0" smtClean="0">
                <a:hlinkClick r:id="rId2"/>
              </a:rPr>
              <a:t>Matthew </a:t>
            </a:r>
            <a:r>
              <a:rPr lang="en-US" u="sng" dirty="0">
                <a:hlinkClick r:id="rId2"/>
              </a:rPr>
              <a:t>10:32</a:t>
            </a:r>
            <a:r>
              <a:rPr lang="en-US" dirty="0"/>
              <a:t>, </a:t>
            </a:r>
            <a:r>
              <a:rPr lang="en-US" u="sng" dirty="0">
                <a:hlinkClick r:id="rId3"/>
              </a:rPr>
              <a:t>33</a:t>
            </a:r>
            <a:r>
              <a:rPr lang="en-US" dirty="0"/>
              <a:t> – Jesus said of confession, what we do will determine what He does for us when we stand before the Father seeking approval</a:t>
            </a:r>
            <a:r>
              <a:rPr lang="en-US" dirty="0" smtClean="0"/>
              <a:t>.</a:t>
            </a:r>
          </a:p>
          <a:p>
            <a:r>
              <a:rPr lang="en-US" u="sng" dirty="0" smtClean="0">
                <a:hlinkClick r:id="rId4"/>
              </a:rPr>
              <a:t>Mark </a:t>
            </a:r>
            <a:r>
              <a:rPr lang="en-US" u="sng" dirty="0">
                <a:hlinkClick r:id="rId4"/>
              </a:rPr>
              <a:t>8:38</a:t>
            </a:r>
            <a:r>
              <a:rPr lang="en-US" dirty="0"/>
              <a:t> says, “</a:t>
            </a:r>
            <a:r>
              <a:rPr lang="en-US" i="1" dirty="0"/>
              <a:t>whoever is ashamed of Me and My words in this adulterous and sinful generation, of him the Son of Man will also be ashamed when He comes in the glory of His Father with the holy angels</a:t>
            </a:r>
            <a:r>
              <a:rPr lang="en-US" dirty="0"/>
              <a:t>.”</a:t>
            </a:r>
          </a:p>
          <a:p>
            <a:r>
              <a:rPr lang="en-US" u="sng" dirty="0" smtClean="0">
                <a:hlinkClick r:id="rId5"/>
              </a:rPr>
              <a:t>Romans </a:t>
            </a:r>
            <a:r>
              <a:rPr lang="en-US" u="sng" dirty="0">
                <a:hlinkClick r:id="rId5"/>
              </a:rPr>
              <a:t>1:16</a:t>
            </a:r>
            <a:r>
              <a:rPr lang="en-US" dirty="0"/>
              <a:t>, Paul was not ashamed of the gospel</a:t>
            </a:r>
          </a:p>
          <a:p>
            <a:r>
              <a:rPr lang="en-US" dirty="0" smtClean="0"/>
              <a:t>Paul </a:t>
            </a:r>
            <a:r>
              <a:rPr lang="en-US" dirty="0"/>
              <a:t>would encourage Timothy, “Therefore, do not be ashamed of the testimony of our Lord, nor of me his prisoner…”(</a:t>
            </a:r>
            <a:r>
              <a:rPr lang="en-US" u="sng" dirty="0">
                <a:hlinkClick r:id="rId6"/>
              </a:rPr>
              <a:t>2 </a:t>
            </a:r>
            <a:r>
              <a:rPr lang="en-US" u="sng" dirty="0" smtClean="0">
                <a:hlinkClick r:id="rId6"/>
              </a:rPr>
              <a:t>Timothy </a:t>
            </a:r>
            <a:r>
              <a:rPr lang="en-US" u="sng" dirty="0">
                <a:hlinkClick r:id="rId6"/>
              </a:rPr>
              <a:t>1:8</a:t>
            </a:r>
            <a:r>
              <a:rPr lang="en-US" dirty="0"/>
              <a:t>).  </a:t>
            </a:r>
            <a:endParaRPr lang="en-US" dirty="0" smtClean="0"/>
          </a:p>
          <a:p>
            <a:r>
              <a:rPr lang="en-US" dirty="0" smtClean="0"/>
              <a:t>In </a:t>
            </a:r>
            <a:r>
              <a:rPr lang="en-US" dirty="0"/>
              <a:t>vs. 12 Paul said, “</a:t>
            </a:r>
            <a:r>
              <a:rPr lang="en-US" i="1" dirty="0"/>
              <a:t>For this reason I suffer these things, nevertheless I am not ashamed, for I know whom I have believed and am persuaded that He is able to keep what I have committed to Him until that day</a:t>
            </a:r>
            <a:r>
              <a:rPr lang="en-US" dirty="0"/>
              <a:t>.”</a:t>
            </a:r>
          </a:p>
          <a:p>
            <a:endParaRPr lang="en-US" dirty="0"/>
          </a:p>
        </p:txBody>
      </p:sp>
    </p:spTree>
    <p:extLst>
      <p:ext uri="{BB962C8B-B14F-4D97-AF65-F5344CB8AC3E}">
        <p14:creationId xmlns:p14="http://schemas.microsoft.com/office/powerpoint/2010/main" val="179512109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990600"/>
            <a:ext cx="9144000" cy="5715000"/>
          </a:xfrm>
        </p:spPr>
        <p:txBody>
          <a:bodyPr/>
          <a:lstStyle/>
          <a:p>
            <a:r>
              <a:rPr lang="en-US" dirty="0" smtClean="0"/>
              <a:t>Do we truly let our light shine?  </a:t>
            </a:r>
          </a:p>
          <a:p>
            <a:r>
              <a:rPr lang="en-US" dirty="0" smtClean="0"/>
              <a:t>Do we put it on a lampstand for all to see?  </a:t>
            </a:r>
          </a:p>
          <a:p>
            <a:r>
              <a:rPr lang="en-US" dirty="0" smtClean="0"/>
              <a:t>Or do we serve Him quietly and fail to defend Him when we ought to? </a:t>
            </a:r>
          </a:p>
          <a:p>
            <a:r>
              <a:rPr lang="en-US" dirty="0" smtClean="0"/>
              <a:t>If you are ashamed of God, HOW can you expect Him to approve of you?</a:t>
            </a:r>
          </a:p>
          <a:p>
            <a:endParaRPr lang="en-US" dirty="0"/>
          </a:p>
        </p:txBody>
      </p:sp>
    </p:spTree>
    <p:extLst>
      <p:ext uri="{BB962C8B-B14F-4D97-AF65-F5344CB8AC3E}">
        <p14:creationId xmlns:p14="http://schemas.microsoft.com/office/powerpoint/2010/main" val="11972426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0" y="762000"/>
            <a:ext cx="9144000" cy="5943600"/>
          </a:xfrm>
        </p:spPr>
        <p:txBody>
          <a:bodyPr>
            <a:normAutofit/>
          </a:bodyPr>
          <a:lstStyle/>
          <a:p>
            <a:r>
              <a:rPr lang="en-US" dirty="0"/>
              <a:t>As we go through life, we want to be accepted by others.  </a:t>
            </a:r>
            <a:endParaRPr lang="en-US" dirty="0" smtClean="0"/>
          </a:p>
          <a:p>
            <a:r>
              <a:rPr lang="en-US" dirty="0" smtClean="0"/>
              <a:t>We </a:t>
            </a:r>
            <a:r>
              <a:rPr lang="en-US" dirty="0"/>
              <a:t>seek the approval of those around us.  </a:t>
            </a:r>
            <a:endParaRPr lang="en-US" dirty="0" smtClean="0"/>
          </a:p>
          <a:p>
            <a:r>
              <a:rPr lang="en-US" dirty="0" smtClean="0"/>
              <a:t>No </a:t>
            </a:r>
            <a:r>
              <a:rPr lang="en-US" dirty="0"/>
              <a:t>one likes to be rejected and quite often we will take steps to avoid such.  </a:t>
            </a:r>
            <a:endParaRPr lang="en-US" dirty="0" smtClean="0"/>
          </a:p>
          <a:p>
            <a:r>
              <a:rPr lang="en-US" dirty="0" smtClean="0"/>
              <a:t>There </a:t>
            </a:r>
            <a:r>
              <a:rPr lang="en-US" dirty="0"/>
              <a:t>are some who will go to great lengths to find approval.  </a:t>
            </a:r>
            <a:endParaRPr lang="en-US" dirty="0" smtClean="0"/>
          </a:p>
          <a:p>
            <a:r>
              <a:rPr lang="en-US" dirty="0" smtClean="0"/>
              <a:t>Some </a:t>
            </a:r>
            <a:r>
              <a:rPr lang="en-US" dirty="0"/>
              <a:t>will compromise their beliefs, while others will engage in bad conduct simply because of their craving for the approval of others.</a:t>
            </a:r>
          </a:p>
          <a:p>
            <a:endParaRPr lang="en-US" dirty="0"/>
          </a:p>
        </p:txBody>
      </p:sp>
    </p:spTree>
    <p:extLst>
      <p:ext uri="{BB962C8B-B14F-4D97-AF65-F5344CB8AC3E}">
        <p14:creationId xmlns:p14="http://schemas.microsoft.com/office/powerpoint/2010/main" val="16790466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u="sng" dirty="0" smtClean="0"/>
              <a:t>One Must Rightly Divide The Word Of Truth</a:t>
            </a:r>
            <a:endParaRPr lang="en-US" u="sng" dirty="0"/>
          </a:p>
          <a:p>
            <a:r>
              <a:rPr lang="en-US" dirty="0" smtClean="0"/>
              <a:t>Here </a:t>
            </a:r>
            <a:r>
              <a:rPr lang="en-US" dirty="0"/>
              <a:t>is the specific example in our text.  </a:t>
            </a:r>
            <a:endParaRPr lang="en-US" dirty="0" smtClean="0"/>
          </a:p>
          <a:p>
            <a:r>
              <a:rPr lang="en-US" dirty="0" smtClean="0"/>
              <a:t>He </a:t>
            </a:r>
            <a:r>
              <a:rPr lang="en-US" dirty="0"/>
              <a:t>applies God’s word accurately.  </a:t>
            </a:r>
            <a:endParaRPr lang="en-US" dirty="0" smtClean="0"/>
          </a:p>
          <a:p>
            <a:r>
              <a:rPr lang="en-US" dirty="0" smtClean="0"/>
              <a:t>That </a:t>
            </a:r>
            <a:r>
              <a:rPr lang="en-US" dirty="0"/>
              <a:t>means He doesn’t use gimmicks to reach a conclusion that is inaccurate. </a:t>
            </a:r>
          </a:p>
          <a:p>
            <a:r>
              <a:rPr lang="en-US" dirty="0" smtClean="0"/>
              <a:t>The </a:t>
            </a:r>
            <a:r>
              <a:rPr lang="en-US" dirty="0"/>
              <a:t>NASU says that he is “accurately handling the word of truth.”</a:t>
            </a:r>
          </a:p>
          <a:p>
            <a:r>
              <a:rPr lang="en-US" dirty="0" smtClean="0"/>
              <a:t>We </a:t>
            </a:r>
            <a:r>
              <a:rPr lang="en-US" dirty="0"/>
              <a:t>MUST take the word of God seriously!  </a:t>
            </a:r>
            <a:endParaRPr lang="en-US" dirty="0" smtClean="0"/>
          </a:p>
          <a:p>
            <a:r>
              <a:rPr lang="en-US" dirty="0" smtClean="0"/>
              <a:t>IT </a:t>
            </a:r>
            <a:r>
              <a:rPr lang="en-US" dirty="0"/>
              <a:t>is not a toy to be manipulated.  </a:t>
            </a:r>
            <a:endParaRPr lang="en-US" dirty="0" smtClean="0"/>
          </a:p>
          <a:p>
            <a:endParaRPr lang="en-US" dirty="0"/>
          </a:p>
        </p:txBody>
      </p:sp>
    </p:spTree>
    <p:extLst>
      <p:ext uri="{BB962C8B-B14F-4D97-AF65-F5344CB8AC3E}">
        <p14:creationId xmlns:p14="http://schemas.microsoft.com/office/powerpoint/2010/main" val="8700881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Approved By God…</a:t>
            </a:r>
            <a:endParaRPr lang="en-US" dirty="0"/>
          </a:p>
        </p:txBody>
      </p:sp>
      <p:sp>
        <p:nvSpPr>
          <p:cNvPr id="3" name="Content Placeholder 2"/>
          <p:cNvSpPr>
            <a:spLocks noGrp="1"/>
          </p:cNvSpPr>
          <p:nvPr>
            <p:ph idx="1"/>
          </p:nvPr>
        </p:nvSpPr>
        <p:spPr>
          <a:xfrm>
            <a:off x="0" y="1143000"/>
            <a:ext cx="9144000" cy="5638800"/>
          </a:xfrm>
        </p:spPr>
        <p:txBody>
          <a:bodyPr>
            <a:normAutofit fontScale="92500" lnSpcReduction="20000"/>
          </a:bodyPr>
          <a:lstStyle/>
          <a:p>
            <a:r>
              <a:rPr lang="en-US" dirty="0" smtClean="0"/>
              <a:t>It is the word of God (</a:t>
            </a:r>
            <a:r>
              <a:rPr lang="en-US" u="sng" dirty="0" smtClean="0">
                <a:hlinkClick r:id="rId2"/>
              </a:rPr>
              <a:t>Hebrews 4:12</a:t>
            </a:r>
            <a:r>
              <a:rPr lang="en-US" dirty="0" smtClean="0"/>
              <a:t>), the “oracles of God” (</a:t>
            </a:r>
            <a:r>
              <a:rPr lang="en-US" u="sng" dirty="0" smtClean="0">
                <a:hlinkClick r:id="rId3"/>
              </a:rPr>
              <a:t>1 Peter 4:11</a:t>
            </a:r>
            <a:r>
              <a:rPr lang="en-US" dirty="0" smtClean="0"/>
              <a:t>), it is “inspired” and “profitable for…” (</a:t>
            </a:r>
            <a:r>
              <a:rPr lang="en-US" u="sng" dirty="0" smtClean="0">
                <a:hlinkClick r:id="rId4"/>
              </a:rPr>
              <a:t>2 Timothy 3:16</a:t>
            </a:r>
            <a:r>
              <a:rPr lang="en-US" dirty="0" smtClean="0"/>
              <a:t>,</a:t>
            </a:r>
            <a:r>
              <a:rPr lang="en-US" u="sng" dirty="0" smtClean="0">
                <a:hlinkClick r:id="rId5"/>
              </a:rPr>
              <a:t>17</a:t>
            </a:r>
            <a:r>
              <a:rPr lang="en-US" dirty="0" smtClean="0"/>
              <a:t>), it contains, “all things that pertain to life and godliness.” (</a:t>
            </a:r>
            <a:r>
              <a:rPr lang="en-US" u="sng" dirty="0" smtClean="0">
                <a:hlinkClick r:id="rId6"/>
              </a:rPr>
              <a:t>2 Peter 1:3</a:t>
            </a:r>
            <a:r>
              <a:rPr lang="en-US" dirty="0" smtClean="0"/>
              <a:t>)</a:t>
            </a:r>
          </a:p>
          <a:p>
            <a:r>
              <a:rPr lang="en-US" dirty="0" smtClean="0"/>
              <a:t>Rightly dividing the word of God means we accept ALL of it.  </a:t>
            </a:r>
          </a:p>
          <a:p>
            <a:r>
              <a:rPr lang="en-US" dirty="0" smtClean="0"/>
              <a:t>NOT just the parts we like.  </a:t>
            </a:r>
          </a:p>
          <a:p>
            <a:r>
              <a:rPr lang="en-US" dirty="0" smtClean="0"/>
              <a:t>The preacher preaches “in season and out of season” (</a:t>
            </a:r>
            <a:r>
              <a:rPr lang="en-US" u="sng" dirty="0" smtClean="0">
                <a:hlinkClick r:id="rId7"/>
              </a:rPr>
              <a:t>2 Timothy 4:2</a:t>
            </a:r>
            <a:r>
              <a:rPr lang="en-US" dirty="0" smtClean="0"/>
              <a:t>)</a:t>
            </a:r>
          </a:p>
          <a:p>
            <a:r>
              <a:rPr lang="en-US" dirty="0" smtClean="0"/>
              <a:t>He preaches “without partiality”, cf. </a:t>
            </a:r>
            <a:r>
              <a:rPr lang="en-US" u="sng" dirty="0" smtClean="0">
                <a:hlinkClick r:id="rId8"/>
              </a:rPr>
              <a:t>1 Timothy 5:21</a:t>
            </a:r>
            <a:endParaRPr lang="en-US" u="sng" dirty="0" smtClean="0"/>
          </a:p>
          <a:p>
            <a:r>
              <a:rPr lang="en-US" u="sng" dirty="0" smtClean="0">
                <a:hlinkClick r:id="rId9"/>
              </a:rPr>
              <a:t>Philippians 1:10</a:t>
            </a:r>
            <a:r>
              <a:rPr lang="en-US" dirty="0" smtClean="0"/>
              <a:t> says one needs to “approve the things that are excellent, that you may be sincere and without offense in the day of Christ.”</a:t>
            </a:r>
          </a:p>
          <a:p>
            <a:endParaRPr lang="en-US" dirty="0"/>
          </a:p>
        </p:txBody>
      </p:sp>
    </p:spTree>
    <p:extLst>
      <p:ext uri="{BB962C8B-B14F-4D97-AF65-F5344CB8AC3E}">
        <p14:creationId xmlns:p14="http://schemas.microsoft.com/office/powerpoint/2010/main" val="37672085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To Be Approved By God…</a:t>
            </a:r>
            <a:endParaRPr lang="en-US" dirty="0"/>
          </a:p>
        </p:txBody>
      </p:sp>
      <p:sp>
        <p:nvSpPr>
          <p:cNvPr id="3" name="Content Placeholder 2"/>
          <p:cNvSpPr>
            <a:spLocks noGrp="1"/>
          </p:cNvSpPr>
          <p:nvPr>
            <p:ph idx="1"/>
          </p:nvPr>
        </p:nvSpPr>
        <p:spPr>
          <a:xfrm>
            <a:off x="0" y="914400"/>
            <a:ext cx="9144000" cy="5867400"/>
          </a:xfrm>
        </p:spPr>
        <p:txBody>
          <a:bodyPr>
            <a:normAutofit fontScale="92500" lnSpcReduction="10000"/>
          </a:bodyPr>
          <a:lstStyle/>
          <a:p>
            <a:r>
              <a:rPr lang="en-US" dirty="0" smtClean="0"/>
              <a:t>Sadly, the word of God is not always rightly divided:</a:t>
            </a:r>
          </a:p>
          <a:p>
            <a:r>
              <a:rPr lang="en-US" dirty="0" smtClean="0"/>
              <a:t>Some twist it to their own destruction – (</a:t>
            </a:r>
            <a:r>
              <a:rPr lang="en-US" u="sng" dirty="0" smtClean="0">
                <a:hlinkClick r:id="rId2"/>
              </a:rPr>
              <a:t>2 Peter 3:16</a:t>
            </a:r>
            <a:r>
              <a:rPr lang="en-US" dirty="0" smtClean="0"/>
              <a:t>)</a:t>
            </a:r>
          </a:p>
          <a:p>
            <a:r>
              <a:rPr lang="en-US" dirty="0" smtClean="0"/>
              <a:t>Some pervert it (</a:t>
            </a:r>
            <a:r>
              <a:rPr lang="en-US" u="sng" dirty="0" smtClean="0">
                <a:hlinkClick r:id="rId3"/>
              </a:rPr>
              <a:t>Galatians 1:6-9</a:t>
            </a:r>
            <a:r>
              <a:rPr lang="en-US" dirty="0" smtClean="0"/>
              <a:t>)</a:t>
            </a:r>
          </a:p>
          <a:p>
            <a:r>
              <a:rPr lang="en-US" dirty="0" smtClean="0"/>
              <a:t>Some take it out of context, approach it with wrong motives, etc.</a:t>
            </a:r>
          </a:p>
          <a:p>
            <a:r>
              <a:rPr lang="en-US" dirty="0" smtClean="0"/>
              <a:t>Rightly dividing the word of truth is more than reading and studying.  </a:t>
            </a:r>
          </a:p>
          <a:p>
            <a:r>
              <a:rPr lang="en-US" dirty="0" smtClean="0"/>
              <a:t>It is also APPLYING it to our own lives</a:t>
            </a:r>
          </a:p>
          <a:p>
            <a:r>
              <a:rPr lang="en-US" u="sng" dirty="0" smtClean="0">
                <a:hlinkClick r:id="rId4"/>
              </a:rPr>
              <a:t>James 1:21</a:t>
            </a:r>
            <a:r>
              <a:rPr lang="en-US" dirty="0" smtClean="0"/>
              <a:t>, with meekness we will receive it</a:t>
            </a:r>
          </a:p>
          <a:p>
            <a:r>
              <a:rPr lang="en-US" u="sng" dirty="0" smtClean="0">
                <a:hlinkClick r:id="rId5"/>
              </a:rPr>
              <a:t>James 1:25</a:t>
            </a:r>
            <a:r>
              <a:rPr lang="en-US" dirty="0" smtClean="0"/>
              <a:t> – doers and not hearers only.</a:t>
            </a:r>
          </a:p>
          <a:p>
            <a:r>
              <a:rPr lang="en-US" u="sng" dirty="0" smtClean="0">
                <a:hlinkClick r:id="rId6"/>
              </a:rPr>
              <a:t>Luke 6:46</a:t>
            </a:r>
            <a:r>
              <a:rPr lang="en-US" dirty="0" smtClean="0"/>
              <a:t>, Jesus said, “Why do you call Me, ‘Lord, Lord’ and do not do the things which I say?”</a:t>
            </a:r>
          </a:p>
          <a:p>
            <a:endParaRPr lang="en-US" dirty="0"/>
          </a:p>
        </p:txBody>
      </p:sp>
    </p:spTree>
    <p:extLst>
      <p:ext uri="{BB962C8B-B14F-4D97-AF65-F5344CB8AC3E}">
        <p14:creationId xmlns:p14="http://schemas.microsoft.com/office/powerpoint/2010/main" val="31575992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Conclusion</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a:t>Truly, we MUST seek God’s approval.  </a:t>
            </a:r>
            <a:endParaRPr lang="en-US" dirty="0" smtClean="0"/>
          </a:p>
          <a:p>
            <a:r>
              <a:rPr lang="en-US" dirty="0" smtClean="0"/>
              <a:t>A </a:t>
            </a:r>
            <a:r>
              <a:rPr lang="en-US" dirty="0"/>
              <a:t>failure to do so will have eternal consequences.  </a:t>
            </a:r>
            <a:endParaRPr lang="en-US" dirty="0" smtClean="0"/>
          </a:p>
          <a:p>
            <a:r>
              <a:rPr lang="en-US" dirty="0" smtClean="0"/>
              <a:t>And </a:t>
            </a:r>
            <a:r>
              <a:rPr lang="en-US" dirty="0"/>
              <a:t>it will make this life more unbearable.  </a:t>
            </a:r>
            <a:endParaRPr lang="en-US" dirty="0" smtClean="0"/>
          </a:p>
          <a:p>
            <a:r>
              <a:rPr lang="en-US" dirty="0" smtClean="0"/>
              <a:t>No </a:t>
            </a:r>
            <a:r>
              <a:rPr lang="en-US" dirty="0"/>
              <a:t>one can seek His approval without approving of those things He approves of.  </a:t>
            </a:r>
            <a:endParaRPr lang="en-US" dirty="0" smtClean="0"/>
          </a:p>
          <a:p>
            <a:r>
              <a:rPr lang="en-US" dirty="0" smtClean="0"/>
              <a:t>Will </a:t>
            </a:r>
            <a:r>
              <a:rPr lang="en-US" dirty="0"/>
              <a:t>we accept His church, His conditions of pardon, His work and worship? </a:t>
            </a:r>
            <a:endParaRPr lang="en-US" dirty="0" smtClean="0"/>
          </a:p>
          <a:p>
            <a:r>
              <a:rPr lang="en-US" dirty="0" smtClean="0"/>
              <a:t>Let </a:t>
            </a:r>
            <a:r>
              <a:rPr lang="en-US" dirty="0"/>
              <a:t>us therefore, study His word regularly and apply it completely to our lives. </a:t>
            </a:r>
          </a:p>
        </p:txBody>
      </p:sp>
    </p:spTree>
    <p:extLst>
      <p:ext uri="{BB962C8B-B14F-4D97-AF65-F5344CB8AC3E}">
        <p14:creationId xmlns:p14="http://schemas.microsoft.com/office/powerpoint/2010/main" val="36235548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Approval Of Others…</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To </a:t>
            </a:r>
            <a:r>
              <a:rPr lang="en-US" dirty="0"/>
              <a:t>seek the approval of others is not necessarily wrong or a bad thing.  </a:t>
            </a:r>
            <a:endParaRPr lang="en-US" dirty="0" smtClean="0"/>
          </a:p>
          <a:p>
            <a:r>
              <a:rPr lang="en-US" dirty="0" smtClean="0"/>
              <a:t>In </a:t>
            </a:r>
            <a:r>
              <a:rPr lang="en-US" dirty="0"/>
              <a:t>fact, it can be a good thing, PROVIDED we are seeking approval based upon what is RIGHT. </a:t>
            </a:r>
            <a:endParaRPr lang="en-US" dirty="0" smtClean="0"/>
          </a:p>
          <a:p>
            <a:r>
              <a:rPr lang="en-US" u="sng" dirty="0" smtClean="0">
                <a:hlinkClick r:id="rId2"/>
              </a:rPr>
              <a:t>Romans </a:t>
            </a:r>
            <a:r>
              <a:rPr lang="en-US" u="sng" dirty="0">
                <a:hlinkClick r:id="rId2"/>
              </a:rPr>
              <a:t>14:18</a:t>
            </a:r>
            <a:r>
              <a:rPr lang="en-US" dirty="0"/>
              <a:t> says, “</a:t>
            </a:r>
            <a:r>
              <a:rPr lang="en-US" i="1" dirty="0"/>
              <a:t>For he who serves Christ in these things is acceptable to God and approved by men.</a:t>
            </a:r>
            <a:r>
              <a:rPr lang="en-US" dirty="0"/>
              <a:t> “  </a:t>
            </a:r>
            <a:endParaRPr lang="en-US" dirty="0" smtClean="0"/>
          </a:p>
          <a:p>
            <a:r>
              <a:rPr lang="en-US" dirty="0" smtClean="0"/>
              <a:t>The </a:t>
            </a:r>
            <a:r>
              <a:rPr lang="en-US" dirty="0"/>
              <a:t>things he did which were acceptable to God were righteous and considerate of his brethren.  </a:t>
            </a:r>
            <a:endParaRPr lang="en-US" dirty="0" smtClean="0"/>
          </a:p>
          <a:p>
            <a:r>
              <a:rPr lang="en-US" dirty="0" smtClean="0"/>
              <a:t>Sometimes </a:t>
            </a:r>
            <a:r>
              <a:rPr lang="en-US" dirty="0"/>
              <a:t>our desire to be approved of others results in us doing the right thing.</a:t>
            </a:r>
          </a:p>
        </p:txBody>
      </p:sp>
    </p:spTree>
    <p:extLst>
      <p:ext uri="{BB962C8B-B14F-4D97-AF65-F5344CB8AC3E}">
        <p14:creationId xmlns:p14="http://schemas.microsoft.com/office/powerpoint/2010/main" val="7451711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dirty="0" smtClean="0"/>
              <a:t>The Approval Of Others…</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For </a:t>
            </a:r>
            <a:r>
              <a:rPr lang="en-US" dirty="0"/>
              <a:t>example, a child who seeks the approval of his/her parents might be encouraged to do the right thing.  </a:t>
            </a:r>
            <a:endParaRPr lang="en-US" dirty="0" smtClean="0"/>
          </a:p>
          <a:p>
            <a:r>
              <a:rPr lang="en-US" dirty="0" smtClean="0"/>
              <a:t>It </a:t>
            </a:r>
            <a:r>
              <a:rPr lang="en-US" dirty="0"/>
              <a:t>could be that their love for their parents keeps them on the right path.  </a:t>
            </a:r>
            <a:endParaRPr lang="en-US" dirty="0" smtClean="0"/>
          </a:p>
          <a:p>
            <a:r>
              <a:rPr lang="en-US" dirty="0" smtClean="0"/>
              <a:t>IF </a:t>
            </a:r>
            <a:r>
              <a:rPr lang="en-US" dirty="0"/>
              <a:t>we care about our brethren, we will seek their approval in our actions, even if it means sacrificing our liberties for the good of the body (without compromise of course).   </a:t>
            </a:r>
            <a:endParaRPr lang="en-US" dirty="0" smtClean="0"/>
          </a:p>
          <a:p>
            <a:r>
              <a:rPr lang="en-US" dirty="0" smtClean="0"/>
              <a:t>Paul </a:t>
            </a:r>
            <a:r>
              <a:rPr lang="en-US" dirty="0"/>
              <a:t>dealt with this as he wrote to the Corinthians.</a:t>
            </a:r>
          </a:p>
          <a:p>
            <a:endParaRPr lang="en-US" dirty="0"/>
          </a:p>
        </p:txBody>
      </p:sp>
    </p:spTree>
    <p:extLst>
      <p:ext uri="{BB962C8B-B14F-4D97-AF65-F5344CB8AC3E}">
        <p14:creationId xmlns:p14="http://schemas.microsoft.com/office/powerpoint/2010/main" val="246653908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Approval Of Others…</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dirty="0"/>
              <a:t>Having said all this, the approval of man is not the most important thing.  </a:t>
            </a:r>
            <a:endParaRPr lang="en-US" dirty="0" smtClean="0"/>
          </a:p>
          <a:p>
            <a:r>
              <a:rPr lang="en-US" dirty="0" smtClean="0"/>
              <a:t>There </a:t>
            </a:r>
            <a:r>
              <a:rPr lang="en-US" dirty="0"/>
              <a:t>is one Person’s approval who ought to mean more to us than any other.  </a:t>
            </a:r>
            <a:endParaRPr lang="en-US" dirty="0" smtClean="0"/>
          </a:p>
          <a:p>
            <a:r>
              <a:rPr lang="en-US" dirty="0" smtClean="0"/>
              <a:t>We </a:t>
            </a:r>
            <a:r>
              <a:rPr lang="en-US" dirty="0"/>
              <a:t>ought to be seeking God’s approval.  </a:t>
            </a:r>
            <a:endParaRPr lang="en-US" dirty="0" smtClean="0"/>
          </a:p>
          <a:p>
            <a:r>
              <a:rPr lang="en-US" dirty="0" smtClean="0"/>
              <a:t>In </a:t>
            </a:r>
            <a:r>
              <a:rPr lang="en-US" dirty="0"/>
              <a:t>our text (</a:t>
            </a:r>
            <a:r>
              <a:rPr lang="en-US" u="sng" dirty="0">
                <a:hlinkClick r:id="rId2"/>
              </a:rPr>
              <a:t>2 Tim. 2:15</a:t>
            </a:r>
            <a:r>
              <a:rPr lang="en-US" dirty="0"/>
              <a:t>) we find that such ought to be our goal.  </a:t>
            </a:r>
            <a:endParaRPr lang="en-US" dirty="0" smtClean="0"/>
          </a:p>
          <a:p>
            <a:r>
              <a:rPr lang="en-US" dirty="0" smtClean="0"/>
              <a:t>With </a:t>
            </a:r>
            <a:r>
              <a:rPr lang="en-US" dirty="0"/>
              <a:t>that in mind, let us make application of this text as it applies to seeking God’s approval.</a:t>
            </a:r>
          </a:p>
        </p:txBody>
      </p:sp>
    </p:spTree>
    <p:extLst>
      <p:ext uri="{BB962C8B-B14F-4D97-AF65-F5344CB8AC3E}">
        <p14:creationId xmlns:p14="http://schemas.microsoft.com/office/powerpoint/2010/main" val="23728608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dirty="0" smtClean="0"/>
              <a:t>Approval Is Not By…</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u="sng" dirty="0" smtClean="0"/>
              <a:t>Sinless </a:t>
            </a:r>
            <a:r>
              <a:rPr lang="en-US" u="sng" dirty="0"/>
              <a:t>perfection –</a:t>
            </a:r>
          </a:p>
          <a:p>
            <a:r>
              <a:rPr lang="en-US" u="sng" dirty="0" smtClean="0">
                <a:hlinkClick r:id="rId2"/>
              </a:rPr>
              <a:t>Romans </a:t>
            </a:r>
            <a:r>
              <a:rPr lang="en-US" u="sng" dirty="0">
                <a:hlinkClick r:id="rId2"/>
              </a:rPr>
              <a:t>3:9</a:t>
            </a:r>
            <a:r>
              <a:rPr lang="en-US" dirty="0"/>
              <a:t>, </a:t>
            </a:r>
            <a:r>
              <a:rPr lang="en-US" u="sng" dirty="0">
                <a:hlinkClick r:id="rId3"/>
              </a:rPr>
              <a:t>23</a:t>
            </a:r>
            <a:r>
              <a:rPr lang="en-US" dirty="0"/>
              <a:t> tells us that we are all guilty of sin.</a:t>
            </a:r>
          </a:p>
          <a:p>
            <a:r>
              <a:rPr lang="en-US" u="sng" dirty="0" smtClean="0">
                <a:hlinkClick r:id="rId4"/>
              </a:rPr>
              <a:t>1 </a:t>
            </a:r>
            <a:r>
              <a:rPr lang="en-US" u="sng" dirty="0">
                <a:hlinkClick r:id="rId4"/>
              </a:rPr>
              <a:t>John 1:8-10</a:t>
            </a:r>
            <a:r>
              <a:rPr lang="en-US" dirty="0"/>
              <a:t> says that if one says he has not sinned he is a liar.</a:t>
            </a:r>
          </a:p>
          <a:p>
            <a:r>
              <a:rPr lang="en-US" dirty="0" smtClean="0"/>
              <a:t>What </a:t>
            </a:r>
            <a:r>
              <a:rPr lang="en-US" dirty="0"/>
              <a:t>we need to understand is that we CAN be forgiven. </a:t>
            </a:r>
            <a:endParaRPr lang="en-US" dirty="0" smtClean="0"/>
          </a:p>
          <a:p>
            <a:r>
              <a:rPr lang="en-US" dirty="0"/>
              <a:t> It matters not what sins we have committed.  </a:t>
            </a:r>
            <a:endParaRPr lang="en-US" dirty="0" smtClean="0"/>
          </a:p>
          <a:p>
            <a:r>
              <a:rPr lang="en-US" dirty="0" smtClean="0"/>
              <a:t>If </a:t>
            </a:r>
            <a:r>
              <a:rPr lang="en-US" dirty="0"/>
              <a:t>we truly repent we can be forgiven. </a:t>
            </a:r>
          </a:p>
          <a:p>
            <a:endParaRPr lang="en-US" dirty="0"/>
          </a:p>
        </p:txBody>
      </p:sp>
    </p:spTree>
    <p:extLst>
      <p:ext uri="{BB962C8B-B14F-4D97-AF65-F5344CB8AC3E}">
        <p14:creationId xmlns:p14="http://schemas.microsoft.com/office/powerpoint/2010/main" val="33256154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Approval Is Not By…</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u="sng" dirty="0"/>
              <a:t>One who commends himself –</a:t>
            </a:r>
          </a:p>
          <a:p>
            <a:r>
              <a:rPr lang="en-US" dirty="0" smtClean="0"/>
              <a:t>We </a:t>
            </a:r>
            <a:r>
              <a:rPr lang="en-US" dirty="0"/>
              <a:t>are frequently reminded in this society of those who think too highly of themselves. </a:t>
            </a:r>
          </a:p>
          <a:p>
            <a:r>
              <a:rPr lang="en-US" u="sng" dirty="0" smtClean="0">
                <a:hlinkClick r:id="rId2"/>
              </a:rPr>
              <a:t>2 Corinthians </a:t>
            </a:r>
            <a:r>
              <a:rPr lang="en-US" u="sng" dirty="0">
                <a:hlinkClick r:id="rId2"/>
              </a:rPr>
              <a:t>10:18</a:t>
            </a:r>
            <a:r>
              <a:rPr lang="en-US" dirty="0"/>
              <a:t>, Paul reminded these brethren that it is not about what you think but what God thinks.  </a:t>
            </a:r>
            <a:endParaRPr lang="en-US" dirty="0" smtClean="0"/>
          </a:p>
          <a:p>
            <a:r>
              <a:rPr lang="en-US" dirty="0" smtClean="0"/>
              <a:t>It </a:t>
            </a:r>
            <a:r>
              <a:rPr lang="en-US" dirty="0"/>
              <a:t>is the one whom He commends that will be </a:t>
            </a:r>
            <a:r>
              <a:rPr lang="en-US" dirty="0" smtClean="0"/>
              <a:t>saved.</a:t>
            </a:r>
          </a:p>
          <a:p>
            <a:r>
              <a:rPr lang="en-US" dirty="0" smtClean="0"/>
              <a:t>IF </a:t>
            </a:r>
            <a:r>
              <a:rPr lang="en-US" dirty="0"/>
              <a:t>we want God’s approval, we cannot set our own standards.</a:t>
            </a:r>
          </a:p>
          <a:p>
            <a:endParaRPr lang="en-US" dirty="0"/>
          </a:p>
        </p:txBody>
      </p:sp>
    </p:spTree>
    <p:extLst>
      <p:ext uri="{BB962C8B-B14F-4D97-AF65-F5344CB8AC3E}">
        <p14:creationId xmlns:p14="http://schemas.microsoft.com/office/powerpoint/2010/main" val="28769262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Approval Is Not By…</a:t>
            </a:r>
            <a:endParaRPr lang="en-US" dirty="0"/>
          </a:p>
        </p:txBody>
      </p:sp>
      <p:sp>
        <p:nvSpPr>
          <p:cNvPr id="3" name="Content Placeholder 2"/>
          <p:cNvSpPr>
            <a:spLocks noGrp="1"/>
          </p:cNvSpPr>
          <p:nvPr>
            <p:ph idx="1"/>
          </p:nvPr>
        </p:nvSpPr>
        <p:spPr>
          <a:xfrm>
            <a:off x="0" y="838200"/>
            <a:ext cx="9144000" cy="5943600"/>
          </a:xfrm>
        </p:spPr>
        <p:txBody>
          <a:bodyPr>
            <a:normAutofit/>
          </a:bodyPr>
          <a:lstStyle/>
          <a:p>
            <a:r>
              <a:rPr lang="en-US" dirty="0"/>
              <a:t> </a:t>
            </a:r>
            <a:r>
              <a:rPr lang="en-US" u="sng" dirty="0"/>
              <a:t>Simply one approved of others.</a:t>
            </a:r>
            <a:r>
              <a:rPr lang="en-US" dirty="0"/>
              <a:t> </a:t>
            </a:r>
          </a:p>
          <a:p>
            <a:r>
              <a:rPr lang="en-US" dirty="0" smtClean="0"/>
              <a:t>God’s </a:t>
            </a:r>
            <a:r>
              <a:rPr lang="en-US" dirty="0"/>
              <a:t>approval does not depend on whether or not others are pleased with us.  </a:t>
            </a:r>
            <a:endParaRPr lang="en-US" dirty="0" smtClean="0"/>
          </a:p>
          <a:p>
            <a:r>
              <a:rPr lang="en-US" dirty="0" smtClean="0"/>
              <a:t>We </a:t>
            </a:r>
            <a:r>
              <a:rPr lang="en-US" dirty="0"/>
              <a:t>mentioned in our introduction that seeking one’s approval is not necessarily bad, BUT there are those who to achieve approval will compromise God’s word.</a:t>
            </a:r>
          </a:p>
          <a:p>
            <a:r>
              <a:rPr lang="en-US" dirty="0" smtClean="0"/>
              <a:t>How </a:t>
            </a:r>
            <a:r>
              <a:rPr lang="en-US" dirty="0"/>
              <a:t>much time does this world spend seeking the approval of others?  </a:t>
            </a:r>
            <a:endParaRPr lang="en-US" dirty="0" smtClean="0"/>
          </a:p>
          <a:p>
            <a:r>
              <a:rPr lang="en-US" dirty="0" smtClean="0"/>
              <a:t>Looks</a:t>
            </a:r>
            <a:r>
              <a:rPr lang="en-US" dirty="0"/>
              <a:t>, actions, putting on a false front, going to psychologists, etc.</a:t>
            </a:r>
          </a:p>
          <a:p>
            <a:endParaRPr lang="en-US" dirty="0"/>
          </a:p>
        </p:txBody>
      </p:sp>
    </p:spTree>
    <p:extLst>
      <p:ext uri="{BB962C8B-B14F-4D97-AF65-F5344CB8AC3E}">
        <p14:creationId xmlns:p14="http://schemas.microsoft.com/office/powerpoint/2010/main" val="21209136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05774"/>
          </a:xfrm>
        </p:spPr>
        <p:txBody>
          <a:bodyPr>
            <a:normAutofit/>
          </a:bodyPr>
          <a:lstStyle/>
          <a:p>
            <a:r>
              <a:rPr lang="en-US" dirty="0" smtClean="0"/>
              <a:t>Approval Is Not By…</a:t>
            </a:r>
            <a:endParaRPr lang="en-US" dirty="0"/>
          </a:p>
        </p:txBody>
      </p:sp>
      <p:sp>
        <p:nvSpPr>
          <p:cNvPr id="3" name="Content Placeholder 2"/>
          <p:cNvSpPr>
            <a:spLocks noGrp="1"/>
          </p:cNvSpPr>
          <p:nvPr>
            <p:ph idx="1"/>
          </p:nvPr>
        </p:nvSpPr>
        <p:spPr>
          <a:xfrm>
            <a:off x="0" y="838200"/>
            <a:ext cx="9144000" cy="5867400"/>
          </a:xfrm>
        </p:spPr>
        <p:txBody>
          <a:bodyPr>
            <a:normAutofit fontScale="92500" lnSpcReduction="20000"/>
          </a:bodyPr>
          <a:lstStyle/>
          <a:p>
            <a:r>
              <a:rPr lang="en-US" u="sng" dirty="0" smtClean="0"/>
              <a:t>Seeking the approval of men.</a:t>
            </a:r>
          </a:p>
          <a:p>
            <a:r>
              <a:rPr lang="en-US" dirty="0" smtClean="0"/>
              <a:t>The </a:t>
            </a:r>
            <a:r>
              <a:rPr lang="en-US" dirty="0"/>
              <a:t>Bible gives examples of seeking the approval of men</a:t>
            </a:r>
            <a:r>
              <a:rPr lang="en-US" dirty="0" smtClean="0"/>
              <a:t>:</a:t>
            </a:r>
          </a:p>
          <a:p>
            <a:r>
              <a:rPr lang="en-US" u="sng" dirty="0" smtClean="0">
                <a:hlinkClick r:id="rId2"/>
              </a:rPr>
              <a:t>1 Samuel </a:t>
            </a:r>
            <a:r>
              <a:rPr lang="en-US" u="sng" dirty="0">
                <a:hlinkClick r:id="rId2"/>
              </a:rPr>
              <a:t>16:17</a:t>
            </a:r>
            <a:r>
              <a:rPr lang="en-US" dirty="0"/>
              <a:t> – because God had rejected King Saul, we read that a distressing spirit troubled him.  </a:t>
            </a:r>
            <a:endParaRPr lang="en-US" dirty="0" smtClean="0"/>
          </a:p>
          <a:p>
            <a:r>
              <a:rPr lang="en-US" dirty="0" smtClean="0"/>
              <a:t>To </a:t>
            </a:r>
            <a:r>
              <a:rPr lang="en-US" dirty="0"/>
              <a:t>relieve his troubles, Saul said, “Provide me a man who can play well, and bring him to me.”  </a:t>
            </a:r>
            <a:endParaRPr lang="en-US" dirty="0" smtClean="0"/>
          </a:p>
          <a:p>
            <a:r>
              <a:rPr lang="en-US" dirty="0" smtClean="0"/>
              <a:t>Notice </a:t>
            </a:r>
            <a:r>
              <a:rPr lang="en-US" dirty="0"/>
              <a:t>how King Saul’s concern was NOT to find one who would help him find God’s approval.  </a:t>
            </a:r>
            <a:endParaRPr lang="en-US" dirty="0" smtClean="0"/>
          </a:p>
          <a:p>
            <a:r>
              <a:rPr lang="en-US" dirty="0" smtClean="0"/>
              <a:t>His </a:t>
            </a:r>
            <a:r>
              <a:rPr lang="en-US" dirty="0"/>
              <a:t>approval was based upon outward appearance.  </a:t>
            </a:r>
            <a:endParaRPr lang="en-US" dirty="0" smtClean="0"/>
          </a:p>
          <a:p>
            <a:r>
              <a:rPr lang="en-US" dirty="0" smtClean="0"/>
              <a:t>In </a:t>
            </a:r>
            <a:r>
              <a:rPr lang="en-US" dirty="0"/>
              <a:t>seeking King David we read that God doesn’t look at appearance</a:t>
            </a:r>
            <a:r>
              <a:rPr lang="en-US" dirty="0" smtClean="0"/>
              <a:t>.</a:t>
            </a:r>
            <a:r>
              <a:rPr lang="en-US" dirty="0"/>
              <a:t> </a:t>
            </a:r>
            <a:br>
              <a:rPr lang="en-US" dirty="0"/>
            </a:br>
            <a:endParaRPr lang="en-US" u="sng" dirty="0"/>
          </a:p>
        </p:txBody>
      </p:sp>
    </p:spTree>
    <p:extLst>
      <p:ext uri="{BB962C8B-B14F-4D97-AF65-F5344CB8AC3E}">
        <p14:creationId xmlns:p14="http://schemas.microsoft.com/office/powerpoint/2010/main" val="16767240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584</Words>
  <Application>Microsoft Office PowerPoint</Application>
  <PresentationFormat>On-screen Show (4:3)</PresentationFormat>
  <Paragraphs>136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How Do We Get God’s Approval?</vt:lpstr>
      <vt:lpstr>Introduction</vt:lpstr>
      <vt:lpstr>The Approval Of Others…</vt:lpstr>
      <vt:lpstr>The Approval Of Others…</vt:lpstr>
      <vt:lpstr>The Approval Of Others…</vt:lpstr>
      <vt:lpstr>Approval Is Not By…</vt:lpstr>
      <vt:lpstr>Approval Is Not By…</vt:lpstr>
      <vt:lpstr>Approval Is Not By…</vt:lpstr>
      <vt:lpstr>Approval Is Not By…</vt:lpstr>
      <vt:lpstr>Approval Is Not By…</vt:lpstr>
      <vt:lpstr>Approval Is Not By…</vt:lpstr>
      <vt:lpstr>Approval Is Not By…</vt:lpstr>
      <vt:lpstr>To Be Approved By God…</vt:lpstr>
      <vt:lpstr>To Be Approved By God…</vt:lpstr>
      <vt:lpstr>To Be Approved By God…</vt:lpstr>
      <vt:lpstr>To Be Approved By God…</vt:lpstr>
      <vt:lpstr>To Be Approved By God…</vt:lpstr>
      <vt:lpstr>To Be Approved By God…</vt:lpstr>
      <vt:lpstr>To Be Approved By God…</vt:lpstr>
      <vt:lpstr>To Be Approved By God…</vt:lpstr>
      <vt:lpstr>To Be Approved By God…</vt:lpstr>
      <vt:lpstr>To Be Approved By God…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Get God’s Approval?</dc:title>
  <dc:creator>Aarons</dc:creator>
  <cp:lastModifiedBy>Aarons</cp:lastModifiedBy>
  <cp:revision>9</cp:revision>
  <dcterms:created xsi:type="dcterms:W3CDTF">2016-03-14T19:33:52Z</dcterms:created>
  <dcterms:modified xsi:type="dcterms:W3CDTF">2016-03-14T20:39:51Z</dcterms:modified>
</cp:coreProperties>
</file>