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2ED35-1A9B-4AE0-938B-648F1CF1E4AA}" type="datetimeFigureOut">
              <a:rPr lang="en-US" smtClean="0"/>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2ED35-1A9B-4AE0-938B-648F1CF1E4AA}" type="datetimeFigureOut">
              <a:rPr lang="en-US" smtClean="0"/>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2ED35-1A9B-4AE0-938B-648F1CF1E4AA}" type="datetimeFigureOut">
              <a:rPr lang="en-US" smtClean="0"/>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2ED35-1A9B-4AE0-938B-648F1CF1E4AA}" type="datetimeFigureOut">
              <a:rPr lang="en-US" smtClean="0"/>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2ED35-1A9B-4AE0-938B-648F1CF1E4AA}" type="datetimeFigureOut">
              <a:rPr lang="en-US" smtClean="0"/>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C2ED35-1A9B-4AE0-938B-648F1CF1E4AA}" type="datetimeFigureOut">
              <a:rPr lang="en-US" smtClean="0"/>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2ED35-1A9B-4AE0-938B-648F1CF1E4AA}" type="datetimeFigureOut">
              <a:rPr lang="en-US" smtClean="0"/>
              <a:t>9/21/2012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2ED35-1A9B-4AE0-938B-648F1CF1E4AA}" type="datetimeFigureOut">
              <a:rPr lang="en-US" smtClean="0"/>
              <a:t>9/21/2012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2ED35-1A9B-4AE0-938B-648F1CF1E4AA}" type="datetimeFigureOut">
              <a:rPr lang="en-US" smtClean="0"/>
              <a:t>9/21/2012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2ED35-1A9B-4AE0-938B-648F1CF1E4AA}" type="datetimeFigureOut">
              <a:rPr lang="en-US" smtClean="0"/>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63791-ADE3-4DB5-A12B-D739C5D29B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2ED35-1A9B-4AE0-938B-648F1CF1E4AA}" type="datetimeFigureOut">
              <a:rPr lang="en-US" smtClean="0"/>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063791-ADE3-4DB5-A12B-D739C5D29BFE}"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8EC2ED35-1A9B-4AE0-938B-648F1CF1E4AA}" type="datetimeFigureOut">
              <a:rPr lang="en-US" smtClean="0"/>
              <a:t>9/21/2012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83063791-ADE3-4DB5-A12B-D739C5D29BF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285999"/>
          </a:xfrm>
        </p:spPr>
        <p:style>
          <a:lnRef idx="1">
            <a:schemeClr val="accent1"/>
          </a:lnRef>
          <a:fillRef idx="2">
            <a:schemeClr val="accent1"/>
          </a:fillRef>
          <a:effectRef idx="1">
            <a:schemeClr val="accent1"/>
          </a:effectRef>
          <a:fontRef idx="minor">
            <a:schemeClr val="dk1"/>
          </a:fontRef>
        </p:style>
        <p:txBody>
          <a:bodyPr/>
          <a:lstStyle/>
          <a:p>
            <a:pPr algn="ctr"/>
            <a:r>
              <a:rPr lang="en-US" sz="6000" dirty="0" smtClean="0"/>
              <a:t>Teaching People The Truth</a:t>
            </a:r>
            <a:endParaRPr lang="en-US" sz="6000" dirty="0"/>
          </a:p>
        </p:txBody>
      </p:sp>
      <p:sp>
        <p:nvSpPr>
          <p:cNvPr id="3" name="Subtitle 2"/>
          <p:cNvSpPr>
            <a:spLocks noGrp="1"/>
          </p:cNvSpPr>
          <p:nvPr>
            <p:ph type="subTitle" idx="1"/>
          </p:nvPr>
        </p:nvSpPr>
        <p:spPr>
          <a:xfrm>
            <a:off x="1447800" y="3352800"/>
            <a:ext cx="6248400" cy="2286000"/>
          </a:xfrm>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pPr marL="571500" indent="-571500">
              <a:buFont typeface="Wingdings" pitchFamily="2" charset="2"/>
              <a:buChar char="v"/>
            </a:pPr>
            <a:r>
              <a:rPr lang="en-US" sz="3600" dirty="0" smtClean="0"/>
              <a:t>With What Shall I Compare Thee?</a:t>
            </a:r>
          </a:p>
          <a:p>
            <a:pPr marL="571500" indent="-571500">
              <a:buFont typeface="Wingdings" pitchFamily="2" charset="2"/>
              <a:buChar char="v"/>
            </a:pPr>
            <a:r>
              <a:rPr lang="en-US" sz="3600" dirty="0" smtClean="0"/>
              <a:t>With What Will We Compare The Church</a:t>
            </a:r>
            <a:endParaRPr lang="en-US" sz="3600" dirty="0"/>
          </a:p>
        </p:txBody>
      </p:sp>
    </p:spTree>
    <p:extLst>
      <p:ext uri="{BB962C8B-B14F-4D97-AF65-F5344CB8AC3E}">
        <p14:creationId xmlns:p14="http://schemas.microsoft.com/office/powerpoint/2010/main" val="332429543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Was An Explanation</a:t>
            </a:r>
            <a:endParaRPr lang="en-US" dirty="0"/>
          </a:p>
        </p:txBody>
      </p:sp>
      <p:sp>
        <p:nvSpPr>
          <p:cNvPr id="3" name="Content Placeholder 2"/>
          <p:cNvSpPr>
            <a:spLocks noGrp="1"/>
          </p:cNvSpPr>
          <p:nvPr>
            <p:ph idx="1"/>
          </p:nvPr>
        </p:nvSpPr>
        <p:spPr>
          <a:xfrm>
            <a:off x="228600" y="1524001"/>
            <a:ext cx="8610599" cy="5105400"/>
          </a:xfrm>
        </p:spPr>
        <p:style>
          <a:lnRef idx="0">
            <a:schemeClr val="accent1"/>
          </a:lnRef>
          <a:fillRef idx="3">
            <a:schemeClr val="accent1"/>
          </a:fillRef>
          <a:effectRef idx="3">
            <a:schemeClr val="accent1"/>
          </a:effectRef>
          <a:fontRef idx="minor">
            <a:schemeClr val="lt1"/>
          </a:fontRef>
        </p:style>
        <p:txBody>
          <a:bodyPr>
            <a:normAutofit/>
          </a:bodyPr>
          <a:lstStyle/>
          <a:p>
            <a:r>
              <a:rPr lang="en-US" sz="2800" b="1" dirty="0">
                <a:solidFill>
                  <a:srgbClr val="FF0000"/>
                </a:solidFill>
              </a:rPr>
              <a:t>Mark 4:34 (NKJV) "But without a parable He did not speak to them. And when they were alone, He explained all things to His disciples." </a:t>
            </a:r>
            <a:endParaRPr lang="en-US" sz="2800" b="1" dirty="0" smtClean="0">
              <a:solidFill>
                <a:srgbClr val="FF0000"/>
              </a:solidFill>
            </a:endParaRPr>
          </a:p>
          <a:p>
            <a:r>
              <a:rPr lang="en-US" sz="2800" b="1" dirty="0" smtClean="0">
                <a:solidFill>
                  <a:srgbClr val="FF0000"/>
                </a:solidFill>
              </a:rPr>
              <a:t>Luke </a:t>
            </a:r>
            <a:r>
              <a:rPr lang="en-US" sz="2800" b="1" dirty="0">
                <a:solidFill>
                  <a:srgbClr val="FF0000"/>
                </a:solidFill>
              </a:rPr>
              <a:t>8:11 (NKJV) "Now the parable is this: The seed is the word of God." </a:t>
            </a:r>
            <a:endParaRPr lang="en-US" sz="2800" dirty="0">
              <a:solidFill>
                <a:srgbClr val="FF0000"/>
              </a:solidFill>
            </a:endParaRPr>
          </a:p>
          <a:p>
            <a:r>
              <a:rPr lang="en-US" sz="2800" b="1" dirty="0">
                <a:solidFill>
                  <a:srgbClr val="FF0000"/>
                </a:solidFill>
              </a:rPr>
              <a:t>Matthew 22:2 (NKJV) "The kingdom of heaven is like a certain king who arranged a marriage for his son," </a:t>
            </a:r>
            <a:endParaRPr lang="en-US" sz="2800"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375414046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Responsibility To Teach</a:t>
            </a:r>
            <a:endParaRPr lang="en-US" dirty="0"/>
          </a:p>
        </p:txBody>
      </p:sp>
      <p:sp>
        <p:nvSpPr>
          <p:cNvPr id="3" name="Content Placeholder 2"/>
          <p:cNvSpPr>
            <a:spLocks noGrp="1"/>
          </p:cNvSpPr>
          <p:nvPr>
            <p:ph idx="1"/>
          </p:nvPr>
        </p:nvSpPr>
        <p:spPr>
          <a:xfrm>
            <a:off x="152400" y="1807361"/>
            <a:ext cx="8839200" cy="4822039"/>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sz="2000" dirty="0">
                <a:solidFill>
                  <a:schemeClr val="bg2">
                    <a:lumMod val="50000"/>
                  </a:schemeClr>
                </a:solidFill>
              </a:rPr>
              <a:t>The Bible was written to reveal God and instruct us in righteousness.</a:t>
            </a:r>
          </a:p>
          <a:p>
            <a:r>
              <a:rPr lang="en-US" sz="2000" dirty="0">
                <a:solidFill>
                  <a:schemeClr val="bg2">
                    <a:lumMod val="50000"/>
                  </a:schemeClr>
                </a:solidFill>
              </a:rPr>
              <a:t>As </a:t>
            </a:r>
            <a:r>
              <a:rPr lang="en-US" sz="2000" dirty="0" smtClean="0">
                <a:solidFill>
                  <a:schemeClr val="bg2">
                    <a:lumMod val="50000"/>
                  </a:schemeClr>
                </a:solidFill>
              </a:rPr>
              <a:t>Christians, </a:t>
            </a:r>
            <a:r>
              <a:rPr lang="en-US" sz="2000" dirty="0">
                <a:solidFill>
                  <a:schemeClr val="bg2">
                    <a:lumMod val="50000"/>
                  </a:schemeClr>
                </a:solidFill>
              </a:rPr>
              <a:t>we all have the responsibility to teach and bear fruit for the Master.</a:t>
            </a:r>
          </a:p>
          <a:p>
            <a:r>
              <a:rPr lang="en-US" sz="2000" b="1" dirty="0">
                <a:solidFill>
                  <a:schemeClr val="bg2">
                    <a:lumMod val="50000"/>
                  </a:schemeClr>
                </a:solidFill>
              </a:rPr>
              <a:t>John 15:2 (NKJV) "Every branch in Me that does not bear fruit He takes away; and every branch that bears fruit He prunes, that it may bear more fruit." </a:t>
            </a:r>
            <a:endParaRPr lang="en-US" sz="2000" dirty="0">
              <a:solidFill>
                <a:schemeClr val="bg2">
                  <a:lumMod val="50000"/>
                </a:schemeClr>
              </a:solidFill>
            </a:endParaRPr>
          </a:p>
          <a:p>
            <a:r>
              <a:rPr lang="en-US" sz="2000" b="1" dirty="0">
                <a:solidFill>
                  <a:schemeClr val="bg2">
                    <a:lumMod val="50000"/>
                  </a:schemeClr>
                </a:solidFill>
              </a:rPr>
              <a:t>Luke 8:15 (NKJV) "But the ones that fell on the good ground are those who, having heard the word with a noble and good heart, keep it and bear fruit with patience." </a:t>
            </a:r>
            <a:endParaRPr lang="en-US" sz="2000" dirty="0">
              <a:solidFill>
                <a:schemeClr val="bg2">
                  <a:lumMod val="50000"/>
                </a:schemeClr>
              </a:solidFill>
            </a:endParaRPr>
          </a:p>
          <a:p>
            <a:endParaRPr lang="en-US" dirty="0"/>
          </a:p>
        </p:txBody>
      </p:sp>
    </p:spTree>
    <p:extLst>
      <p:ext uri="{BB962C8B-B14F-4D97-AF65-F5344CB8AC3E}">
        <p14:creationId xmlns:p14="http://schemas.microsoft.com/office/powerpoint/2010/main" val="16278961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
            <a:ext cx="7125113" cy="924475"/>
          </a:xfrm>
        </p:spPr>
        <p:txBody>
          <a:bodyPr/>
          <a:lstStyle/>
          <a:p>
            <a:r>
              <a:rPr lang="en-US" dirty="0" smtClean="0"/>
              <a:t>Teaching The Truth</a:t>
            </a:r>
            <a:endParaRPr lang="en-US" dirty="0"/>
          </a:p>
        </p:txBody>
      </p:sp>
      <p:sp>
        <p:nvSpPr>
          <p:cNvPr id="3" name="Content Placeholder 2"/>
          <p:cNvSpPr>
            <a:spLocks noGrp="1"/>
          </p:cNvSpPr>
          <p:nvPr>
            <p:ph idx="1"/>
          </p:nvPr>
        </p:nvSpPr>
        <p:spPr>
          <a:xfrm>
            <a:off x="152400" y="1188720"/>
            <a:ext cx="8762999" cy="5638800"/>
          </a:xfrm>
        </p:spPr>
        <p:style>
          <a:lnRef idx="0">
            <a:schemeClr val="accent5"/>
          </a:lnRef>
          <a:fillRef idx="3">
            <a:schemeClr val="accent5"/>
          </a:fillRef>
          <a:effectRef idx="3">
            <a:schemeClr val="accent5"/>
          </a:effectRef>
          <a:fontRef idx="minor">
            <a:schemeClr val="lt1"/>
          </a:fontRef>
        </p:style>
        <p:txBody>
          <a:bodyPr>
            <a:normAutofit fontScale="92500"/>
          </a:bodyPr>
          <a:lstStyle/>
          <a:p>
            <a:r>
              <a:rPr lang="en-US" sz="2400" dirty="0">
                <a:solidFill>
                  <a:srgbClr val="7030A0"/>
                </a:solidFill>
              </a:rPr>
              <a:t>The Truth is the most important element when it comes to serving God. Many religions will want to change it or add to it or leave certain elements out. All this does not take away the Truth of God. It only serves to judge them. </a:t>
            </a:r>
          </a:p>
          <a:p>
            <a:r>
              <a:rPr lang="en-US" sz="2400" b="1" dirty="0">
                <a:solidFill>
                  <a:srgbClr val="7030A0"/>
                </a:solidFill>
              </a:rPr>
              <a:t>1 Samuel 12:24 (NKJV) "Only fear the LORD, and serve Him in truth with all your heart; for consider what great things He has done for you." </a:t>
            </a:r>
            <a:endParaRPr lang="en-US" sz="2400" dirty="0">
              <a:solidFill>
                <a:srgbClr val="7030A0"/>
              </a:solidFill>
            </a:endParaRPr>
          </a:p>
          <a:p>
            <a:r>
              <a:rPr lang="en-US" sz="2400" b="1" dirty="0">
                <a:solidFill>
                  <a:srgbClr val="7030A0"/>
                </a:solidFill>
              </a:rPr>
              <a:t>1 Kings 17:24 (NKJV) "Then the woman said to Elijah, "Now by this I know that you are a man of God, and that the word of the LORD in your mouth is the truth." </a:t>
            </a:r>
            <a:endParaRPr lang="en-US" sz="2400" dirty="0">
              <a:solidFill>
                <a:srgbClr val="7030A0"/>
              </a:solidFill>
            </a:endParaRPr>
          </a:p>
          <a:p>
            <a:r>
              <a:rPr lang="en-US" sz="2400" dirty="0">
                <a:solidFill>
                  <a:srgbClr val="7030A0"/>
                </a:solidFill>
              </a:rPr>
              <a:t>A miracle had just been performed. The miracle was given to confirm that the message given by this one has divine </a:t>
            </a:r>
            <a:r>
              <a:rPr lang="en-US" sz="2400" dirty="0" smtClean="0">
                <a:solidFill>
                  <a:srgbClr val="7030A0"/>
                </a:solidFill>
              </a:rPr>
              <a:t>origins </a:t>
            </a:r>
            <a:r>
              <a:rPr lang="en-US" sz="2400" dirty="0">
                <a:solidFill>
                  <a:srgbClr val="7030A0"/>
                </a:solidFill>
              </a:rPr>
              <a:t>and approval</a:t>
            </a:r>
            <a:r>
              <a:rPr lang="en-US" dirty="0">
                <a:solidFill>
                  <a:srgbClr val="7030A0"/>
                </a:solidFill>
              </a:rPr>
              <a:t>.</a:t>
            </a:r>
          </a:p>
          <a:p>
            <a:endParaRPr lang="en-US" dirty="0">
              <a:solidFill>
                <a:srgbClr val="7030A0"/>
              </a:solidFill>
            </a:endParaRPr>
          </a:p>
        </p:txBody>
      </p:sp>
    </p:spTree>
    <p:extLst>
      <p:ext uri="{BB962C8B-B14F-4D97-AF65-F5344CB8AC3E}">
        <p14:creationId xmlns:p14="http://schemas.microsoft.com/office/powerpoint/2010/main" val="18540236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4)">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r>
              <a:rPr lang="en-US" dirty="0" smtClean="0"/>
              <a:t>The Truth Is Most Important</a:t>
            </a:r>
            <a:endParaRPr lang="en-US" dirty="0"/>
          </a:p>
        </p:txBody>
      </p:sp>
      <p:sp>
        <p:nvSpPr>
          <p:cNvPr id="3" name="Content Placeholder 2"/>
          <p:cNvSpPr>
            <a:spLocks noGrp="1"/>
          </p:cNvSpPr>
          <p:nvPr>
            <p:ph idx="1"/>
          </p:nvPr>
        </p:nvSpPr>
        <p:spPr>
          <a:xfrm>
            <a:off x="0" y="1143001"/>
            <a:ext cx="8991600" cy="5562600"/>
          </a:xfrm>
        </p:spPr>
        <p:txBody>
          <a:bodyPr>
            <a:normAutofit lnSpcReduction="10000"/>
          </a:bodyPr>
          <a:lstStyle/>
          <a:p>
            <a:r>
              <a:rPr lang="en-US" sz="2400" b="1" dirty="0">
                <a:solidFill>
                  <a:srgbClr val="FFFF00"/>
                </a:solidFill>
              </a:rPr>
              <a:t>Psalms 25:5 (NKJV) "Lead me in Your truth and teach me, For You are the God of my salvation; On You I wait all the day." </a:t>
            </a:r>
            <a:endParaRPr lang="en-US" sz="2400" dirty="0">
              <a:solidFill>
                <a:srgbClr val="FFFF00"/>
              </a:solidFill>
            </a:endParaRPr>
          </a:p>
          <a:p>
            <a:r>
              <a:rPr lang="en-US" sz="2400" b="1" dirty="0">
                <a:solidFill>
                  <a:srgbClr val="FFFF00"/>
                </a:solidFill>
              </a:rPr>
              <a:t>Psalms 25:10 (NKJV)All the paths of the LORD are mercy and truth, To such as keep His covenant and His testimonies. </a:t>
            </a:r>
            <a:endParaRPr lang="en-US" sz="2400" dirty="0">
              <a:solidFill>
                <a:srgbClr val="FFFF00"/>
              </a:solidFill>
            </a:endParaRPr>
          </a:p>
          <a:p>
            <a:r>
              <a:rPr lang="en-US" sz="2400" b="1" dirty="0">
                <a:solidFill>
                  <a:srgbClr val="FFFF00"/>
                </a:solidFill>
              </a:rPr>
              <a:t>Psalms 33:4 (NKJV) "For the word of the LORD is right, And all His work is done in truth." </a:t>
            </a:r>
            <a:endParaRPr lang="en-US" sz="2400" dirty="0">
              <a:solidFill>
                <a:srgbClr val="FFFF00"/>
              </a:solidFill>
            </a:endParaRPr>
          </a:p>
          <a:p>
            <a:r>
              <a:rPr lang="en-US" sz="2400" b="1" dirty="0">
                <a:solidFill>
                  <a:srgbClr val="FFFF00"/>
                </a:solidFill>
              </a:rPr>
              <a:t>Psalms 100:5 (NKJV) "For the LORD is good; His mercy is everlasting, And His truth endures to all generations." </a:t>
            </a:r>
            <a:endParaRPr lang="en-US" sz="2400" dirty="0">
              <a:solidFill>
                <a:srgbClr val="FFFF00"/>
              </a:solidFill>
            </a:endParaRPr>
          </a:p>
          <a:p>
            <a:r>
              <a:rPr lang="en-US" sz="2400" b="1" dirty="0">
                <a:solidFill>
                  <a:srgbClr val="FFFF00"/>
                </a:solidFill>
              </a:rPr>
              <a:t>Psalms 119:142 (NKJV) "Your righteousness is an everlasting righteousness, And Your law is truth." </a:t>
            </a:r>
            <a:endParaRPr lang="en-US" sz="2400" dirty="0">
              <a:solidFill>
                <a:srgbClr val="FFFF00"/>
              </a:solidFill>
            </a:endParaRPr>
          </a:p>
          <a:p>
            <a:endParaRPr lang="en-US" dirty="0"/>
          </a:p>
        </p:txBody>
      </p:sp>
    </p:spTree>
    <p:extLst>
      <p:ext uri="{BB962C8B-B14F-4D97-AF65-F5344CB8AC3E}">
        <p14:creationId xmlns:p14="http://schemas.microsoft.com/office/powerpoint/2010/main" val="2450825550"/>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
            <a:ext cx="7125113" cy="924475"/>
          </a:xfrm>
        </p:spPr>
        <p:txBody>
          <a:bodyPr/>
          <a:lstStyle/>
          <a:p>
            <a:r>
              <a:rPr lang="en-US" dirty="0" smtClean="0"/>
              <a:t>The Truth Is Most Important</a:t>
            </a:r>
            <a:endParaRPr lang="en-US" dirty="0"/>
          </a:p>
        </p:txBody>
      </p:sp>
      <p:sp>
        <p:nvSpPr>
          <p:cNvPr id="3" name="Content Placeholder 2"/>
          <p:cNvSpPr>
            <a:spLocks noGrp="1"/>
          </p:cNvSpPr>
          <p:nvPr>
            <p:ph idx="1"/>
          </p:nvPr>
        </p:nvSpPr>
        <p:spPr>
          <a:xfrm>
            <a:off x="228600" y="990600"/>
            <a:ext cx="8610600" cy="5562599"/>
          </a:xfrm>
        </p:spPr>
        <p:txBody>
          <a:bodyPr>
            <a:noAutofit/>
          </a:bodyPr>
          <a:lstStyle/>
          <a:p>
            <a:r>
              <a:rPr lang="en-US" sz="2000" b="1" dirty="0">
                <a:solidFill>
                  <a:srgbClr val="FFFF00"/>
                </a:solidFill>
              </a:rPr>
              <a:t>Psalms 119:151 (NKJV) "You are near, O LORD, And all Your commandments are truth." </a:t>
            </a:r>
            <a:endParaRPr lang="en-US" sz="2000" dirty="0">
              <a:solidFill>
                <a:srgbClr val="FFFF00"/>
              </a:solidFill>
            </a:endParaRPr>
          </a:p>
          <a:p>
            <a:r>
              <a:rPr lang="en-US" sz="2000" b="1" dirty="0">
                <a:solidFill>
                  <a:srgbClr val="FFFF00"/>
                </a:solidFill>
              </a:rPr>
              <a:t>Psalms 119:160 (NKJV) "The entirety of Your word is truth, And every one of Your righteous judgments endures forever." </a:t>
            </a:r>
            <a:endParaRPr lang="en-US" sz="2000" dirty="0">
              <a:solidFill>
                <a:srgbClr val="FFFF00"/>
              </a:solidFill>
            </a:endParaRPr>
          </a:p>
          <a:p>
            <a:r>
              <a:rPr lang="en-US" sz="2000" b="1" dirty="0">
                <a:solidFill>
                  <a:srgbClr val="FFFF00"/>
                </a:solidFill>
              </a:rPr>
              <a:t>Proverbs 23:23 (NKJV) "Buy the truth, and do not sell it, Also wisdom and instruction and understanding." </a:t>
            </a:r>
            <a:endParaRPr lang="en-US" sz="2000" dirty="0">
              <a:solidFill>
                <a:srgbClr val="FFFF00"/>
              </a:solidFill>
            </a:endParaRPr>
          </a:p>
          <a:p>
            <a:r>
              <a:rPr lang="en-US" sz="2000" b="1" dirty="0">
                <a:solidFill>
                  <a:srgbClr val="FFFF00"/>
                </a:solidFill>
              </a:rPr>
              <a:t>John 1:14 (NKJV) "And the Word became flesh and dwelt among us, and we beheld His glory, the glory as of the only begotten of the Father, full of grace and truth." </a:t>
            </a:r>
            <a:endParaRPr lang="en-US" sz="2000" dirty="0">
              <a:solidFill>
                <a:srgbClr val="FFFF00"/>
              </a:solidFill>
            </a:endParaRPr>
          </a:p>
          <a:p>
            <a:r>
              <a:rPr lang="en-US" sz="2000" b="1" dirty="0">
                <a:solidFill>
                  <a:srgbClr val="FFFF00"/>
                </a:solidFill>
              </a:rPr>
              <a:t>John 1:17 (NKJV) "For the law was given through Moses, but grace and truth came through Jesus Christ." </a:t>
            </a:r>
            <a:endParaRPr lang="en-US" sz="2000" dirty="0">
              <a:solidFill>
                <a:srgbClr val="FFFF00"/>
              </a:solidFill>
            </a:endParaRPr>
          </a:p>
        </p:txBody>
      </p:sp>
    </p:spTree>
    <p:extLst>
      <p:ext uri="{BB962C8B-B14F-4D97-AF65-F5344CB8AC3E}">
        <p14:creationId xmlns:p14="http://schemas.microsoft.com/office/powerpoint/2010/main" val="39725644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887" y="30480"/>
            <a:ext cx="7125113" cy="924475"/>
          </a:xfrm>
        </p:spPr>
        <p:txBody>
          <a:bodyPr/>
          <a:lstStyle/>
          <a:p>
            <a:r>
              <a:rPr lang="en-US" dirty="0" smtClean="0"/>
              <a:t>TRUTH IS SUPREME</a:t>
            </a:r>
            <a:endParaRPr lang="en-US" dirty="0"/>
          </a:p>
        </p:txBody>
      </p:sp>
      <p:sp>
        <p:nvSpPr>
          <p:cNvPr id="3" name="Content Placeholder 2"/>
          <p:cNvSpPr>
            <a:spLocks noGrp="1"/>
          </p:cNvSpPr>
          <p:nvPr>
            <p:ph idx="1"/>
          </p:nvPr>
        </p:nvSpPr>
        <p:spPr>
          <a:xfrm>
            <a:off x="152400" y="1066800"/>
            <a:ext cx="8763000" cy="5486399"/>
          </a:xfrm>
          <a:effectLst>
            <a:outerShdw blurRad="50800" dist="38100" dir="5400000" rotWithShape="0">
              <a:srgbClr val="000000">
                <a:alpha val="43137"/>
              </a:srgbClr>
            </a:outerShdw>
            <a:reflection blurRad="6350" stA="52000" endA="300" endPos="35000" dir="5400000" sy="-100000" algn="bl" rotWithShape="0"/>
          </a:effectLst>
        </p:spPr>
        <p:style>
          <a:lnRef idx="1">
            <a:schemeClr val="accent1"/>
          </a:lnRef>
          <a:fillRef idx="2">
            <a:schemeClr val="accent1"/>
          </a:fillRef>
          <a:effectRef idx="1">
            <a:schemeClr val="accent1"/>
          </a:effectRef>
          <a:fontRef idx="minor">
            <a:schemeClr val="dk1"/>
          </a:fontRef>
        </p:style>
        <p:txBody>
          <a:bodyPr/>
          <a:lstStyle/>
          <a:p>
            <a:r>
              <a:rPr lang="en-US" sz="2000" b="1" dirty="0"/>
              <a:t>John 4:23-24 (NKJV)"But the hour is coming, and now is, when the true worshipers will worship the Father in spirit and truth; for the Father is seeking such to worship Him. God is Spirit, and those who worship Him must worship in spirit and truth."</a:t>
            </a:r>
            <a:r>
              <a:rPr lang="en-US" sz="2000" dirty="0"/>
              <a:t> </a:t>
            </a:r>
          </a:p>
          <a:p>
            <a:r>
              <a:rPr lang="en-US" sz="2000" b="1" dirty="0"/>
              <a:t>John 8:32 (NKJV) "And you shall know the truth, and the truth shall make you free." </a:t>
            </a:r>
            <a:endParaRPr lang="en-US" sz="2000" dirty="0"/>
          </a:p>
          <a:p>
            <a:r>
              <a:rPr lang="en-US" sz="2000" b="1" dirty="0"/>
              <a:t>John 14:6 (NKJV) "Jesus said to him, "I am the way, the truth, and the life. No one comes to the Father except through Me." </a:t>
            </a:r>
            <a:endParaRPr lang="en-US" sz="2000" dirty="0"/>
          </a:p>
          <a:p>
            <a:r>
              <a:rPr lang="en-US" sz="2000" b="1" dirty="0"/>
              <a:t>John 16:13 (NKJV) "However, when He, the Spirit of truth, has come, He will guide you into all truth; for He will not speak on His own authority, but whatever He hears He will speak; and He will tell you things to come. </a:t>
            </a:r>
            <a:endParaRPr lang="en-US" sz="2000" dirty="0"/>
          </a:p>
          <a:p>
            <a:endParaRPr lang="en-US" dirty="0"/>
          </a:p>
        </p:txBody>
      </p:sp>
    </p:spTree>
    <p:extLst>
      <p:ext uri="{BB962C8B-B14F-4D97-AF65-F5344CB8AC3E}">
        <p14:creationId xmlns:p14="http://schemas.microsoft.com/office/powerpoint/2010/main" val="51857676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a:t>
            </a:r>
            <a:endParaRPr lang="en-US" dirty="0"/>
          </a:p>
        </p:txBody>
      </p:sp>
      <p:sp>
        <p:nvSpPr>
          <p:cNvPr id="3" name="Content Placeholder 2"/>
          <p:cNvSpPr>
            <a:spLocks noGrp="1"/>
          </p:cNvSpPr>
          <p:nvPr>
            <p:ph idx="1"/>
          </p:nvPr>
        </p:nvSpPr>
        <p:spPr>
          <a:xfrm>
            <a:off x="152400" y="1371601"/>
            <a:ext cx="8839199" cy="5334000"/>
          </a:xfrm>
        </p:spPr>
        <p:style>
          <a:lnRef idx="2">
            <a:schemeClr val="accent1"/>
          </a:lnRef>
          <a:fillRef idx="1">
            <a:schemeClr val="lt1"/>
          </a:fillRef>
          <a:effectRef idx="0">
            <a:schemeClr val="accent1"/>
          </a:effectRef>
          <a:fontRef idx="minor">
            <a:schemeClr val="dk1"/>
          </a:fontRef>
        </p:style>
        <p:txBody>
          <a:bodyPr/>
          <a:lstStyle/>
          <a:p>
            <a:pPr>
              <a:buFont typeface="Wingdings" pitchFamily="2" charset="2"/>
              <a:buChar char="Ø"/>
            </a:pPr>
            <a:r>
              <a:rPr lang="en-US" sz="2400" b="1" dirty="0"/>
              <a:t>John 17:17 (NKJV) "Sanctify them by Your truth. Your word is truth." </a:t>
            </a:r>
            <a:endParaRPr lang="en-US" sz="2400" dirty="0"/>
          </a:p>
          <a:p>
            <a:pPr>
              <a:buFont typeface="Wingdings" pitchFamily="2" charset="2"/>
              <a:buChar char="Ø"/>
            </a:pPr>
            <a:r>
              <a:rPr lang="en-US" sz="2400" b="1" dirty="0"/>
              <a:t>John 18:38 (NKJV) "Pilate said to Him, "What is truth?"..... </a:t>
            </a:r>
            <a:endParaRPr lang="en-US" sz="2400" dirty="0"/>
          </a:p>
          <a:p>
            <a:pPr>
              <a:buFont typeface="Wingdings" pitchFamily="2" charset="2"/>
              <a:buChar char="Ø"/>
            </a:pPr>
            <a:r>
              <a:rPr lang="en-US" sz="2400" dirty="0"/>
              <a:t>As the questions goes, we must now attempt to answer it in a language that would be </a:t>
            </a:r>
            <a:r>
              <a:rPr lang="en-US" sz="2400" dirty="0" smtClean="0"/>
              <a:t>appropriate </a:t>
            </a:r>
            <a:r>
              <a:rPr lang="en-US" sz="2400" dirty="0"/>
              <a:t>and understandable by todays people. </a:t>
            </a:r>
            <a:endParaRPr lang="en-US" sz="2400" dirty="0" smtClean="0"/>
          </a:p>
          <a:p>
            <a:pPr>
              <a:buFont typeface="Wingdings" pitchFamily="2" charset="2"/>
              <a:buChar char="Ø"/>
            </a:pPr>
            <a:r>
              <a:rPr lang="en-US" sz="2400" dirty="0" smtClean="0"/>
              <a:t>Jesus </a:t>
            </a:r>
            <a:r>
              <a:rPr lang="en-US" sz="2400" dirty="0"/>
              <a:t>usually spoke in terms of agriculture or fishing which those people would understand. </a:t>
            </a:r>
            <a:endParaRPr lang="en-US" sz="2400" dirty="0" smtClean="0"/>
          </a:p>
          <a:p>
            <a:pPr>
              <a:buFont typeface="Wingdings" pitchFamily="2" charset="2"/>
              <a:buChar char="Ø"/>
            </a:pPr>
            <a:r>
              <a:rPr lang="en-US" sz="2400" dirty="0" smtClean="0"/>
              <a:t>Let's </a:t>
            </a:r>
            <a:r>
              <a:rPr lang="en-US" sz="2400" dirty="0"/>
              <a:t>modernize it a little and bring it closer to home.</a:t>
            </a:r>
          </a:p>
          <a:p>
            <a:endParaRPr lang="en-US" dirty="0"/>
          </a:p>
        </p:txBody>
      </p:sp>
    </p:spTree>
    <p:extLst>
      <p:ext uri="{BB962C8B-B14F-4D97-AF65-F5344CB8AC3E}">
        <p14:creationId xmlns:p14="http://schemas.microsoft.com/office/powerpoint/2010/main" val="26021903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out)">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ou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out)">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out)">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3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out)">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3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out)">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0"/>
            <a:ext cx="5848555" cy="1838876"/>
          </a:xfrm>
        </p:spPr>
        <p:txBody>
          <a:bodyPr/>
          <a:lstStyle/>
          <a:p>
            <a:pPr algn="ctr"/>
            <a:r>
              <a:rPr lang="en-US" dirty="0" smtClean="0"/>
              <a:t>The Truth </a:t>
            </a:r>
            <a:br>
              <a:rPr lang="en-US" dirty="0" smtClean="0"/>
            </a:br>
            <a:r>
              <a:rPr lang="en-US" dirty="0" smtClean="0"/>
              <a:t>IS LIKE:</a:t>
            </a:r>
            <a:endParaRPr lang="en-US" dirty="0"/>
          </a:p>
        </p:txBody>
      </p:sp>
      <p:sp>
        <p:nvSpPr>
          <p:cNvPr id="3" name="Content Placeholder 2"/>
          <p:cNvSpPr>
            <a:spLocks noGrp="1"/>
          </p:cNvSpPr>
          <p:nvPr>
            <p:ph idx="1"/>
          </p:nvPr>
        </p:nvSpPr>
        <p:spPr/>
        <p:txBody>
          <a:bodyPr>
            <a:normAutofit fontScale="92500"/>
          </a:bodyPr>
          <a:lstStyle/>
          <a:p>
            <a:pPr marL="0" indent="0" algn="ctr">
              <a:buNone/>
            </a:pPr>
            <a:r>
              <a:rPr lang="en-US" sz="11500" dirty="0" smtClean="0">
                <a:solidFill>
                  <a:schemeClr val="accent3">
                    <a:lumMod val="75000"/>
                  </a:schemeClr>
                </a:solidFill>
              </a:rPr>
              <a:t>A </a:t>
            </a:r>
          </a:p>
          <a:p>
            <a:pPr marL="0" indent="0" algn="ctr">
              <a:buNone/>
            </a:pPr>
            <a:r>
              <a:rPr lang="en-US" sz="11500" dirty="0" smtClean="0">
                <a:solidFill>
                  <a:schemeClr val="accent3">
                    <a:lumMod val="75000"/>
                  </a:schemeClr>
                </a:solidFill>
              </a:rPr>
              <a:t>BIG MAC</a:t>
            </a:r>
            <a:r>
              <a:rPr lang="en-US" sz="3800" dirty="0" smtClean="0">
                <a:solidFill>
                  <a:schemeClr val="accent3">
                    <a:lumMod val="75000"/>
                  </a:schemeClr>
                </a:solidFill>
              </a:rPr>
              <a:t>©</a:t>
            </a:r>
            <a:endParaRPr lang="en-US" sz="3800" dirty="0">
              <a:solidFill>
                <a:schemeClr val="accent3">
                  <a:lumMod val="75000"/>
                </a:schemeClr>
              </a:solidFill>
            </a:endParaRPr>
          </a:p>
        </p:txBody>
      </p:sp>
    </p:spTree>
    <p:extLst>
      <p:ext uri="{BB962C8B-B14F-4D97-AF65-F5344CB8AC3E}">
        <p14:creationId xmlns:p14="http://schemas.microsoft.com/office/powerpoint/2010/main" val="22161422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125113" cy="924475"/>
          </a:xfrm>
        </p:spPr>
        <p:txBody>
          <a:bodyPr/>
          <a:lstStyle/>
          <a:p>
            <a:pPr algn="ctr"/>
            <a:r>
              <a:rPr lang="en-US" dirty="0" smtClean="0"/>
              <a:t>CONCLUSION</a:t>
            </a:r>
            <a:endParaRPr lang="en-US" dirty="0"/>
          </a:p>
        </p:txBody>
      </p:sp>
      <p:sp>
        <p:nvSpPr>
          <p:cNvPr id="3" name="Content Placeholder 2"/>
          <p:cNvSpPr>
            <a:spLocks noGrp="1"/>
          </p:cNvSpPr>
          <p:nvPr>
            <p:ph idx="1"/>
          </p:nvPr>
        </p:nvSpPr>
        <p:spPr>
          <a:xfrm>
            <a:off x="533400" y="1295401"/>
            <a:ext cx="8077200" cy="54102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2800" dirty="0" smtClean="0">
                <a:solidFill>
                  <a:schemeClr val="accent5">
                    <a:lumMod val="50000"/>
                  </a:schemeClr>
                </a:solidFill>
              </a:rPr>
              <a:t>Sadly, our time is up.</a:t>
            </a:r>
          </a:p>
          <a:p>
            <a:r>
              <a:rPr lang="en-US" sz="2800" dirty="0" smtClean="0">
                <a:solidFill>
                  <a:schemeClr val="accent5">
                    <a:lumMod val="50000"/>
                  </a:schemeClr>
                </a:solidFill>
              </a:rPr>
              <a:t>We have to wait until our next lesson to see just how this is to be.</a:t>
            </a:r>
          </a:p>
          <a:p>
            <a:r>
              <a:rPr lang="en-US" sz="2800" dirty="0" smtClean="0">
                <a:solidFill>
                  <a:schemeClr val="accent5">
                    <a:lumMod val="50000"/>
                  </a:schemeClr>
                </a:solidFill>
              </a:rPr>
              <a:t>So far, we saw the necessity of teaching others.</a:t>
            </a:r>
          </a:p>
          <a:p>
            <a:r>
              <a:rPr lang="en-US" sz="2800" dirty="0" smtClean="0">
                <a:solidFill>
                  <a:schemeClr val="accent5">
                    <a:lumMod val="50000"/>
                  </a:schemeClr>
                </a:solidFill>
              </a:rPr>
              <a:t>We saw how Jesus taught others.</a:t>
            </a:r>
          </a:p>
          <a:p>
            <a:r>
              <a:rPr lang="en-US" sz="2800" dirty="0" smtClean="0">
                <a:solidFill>
                  <a:schemeClr val="accent5">
                    <a:lumMod val="50000"/>
                  </a:schemeClr>
                </a:solidFill>
              </a:rPr>
              <a:t>We learned why we teach others.</a:t>
            </a:r>
          </a:p>
          <a:p>
            <a:r>
              <a:rPr lang="en-US" sz="2800" dirty="0" smtClean="0">
                <a:solidFill>
                  <a:schemeClr val="accent5">
                    <a:lumMod val="50000"/>
                  </a:schemeClr>
                </a:solidFill>
              </a:rPr>
              <a:t>It all comes down to presenting the truth that can save souls.</a:t>
            </a:r>
            <a:endParaRPr lang="en-US" sz="2800" dirty="0">
              <a:solidFill>
                <a:schemeClr val="accent5">
                  <a:lumMod val="50000"/>
                </a:schemeClr>
              </a:solidFill>
            </a:endParaRPr>
          </a:p>
        </p:txBody>
      </p:sp>
    </p:spTree>
    <p:extLst>
      <p:ext uri="{BB962C8B-B14F-4D97-AF65-F5344CB8AC3E}">
        <p14:creationId xmlns:p14="http://schemas.microsoft.com/office/powerpoint/2010/main" val="32748528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Introduction</a:t>
            </a:r>
            <a:endParaRPr lang="en-US" sz="44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a:buFont typeface="Wingdings" pitchFamily="2" charset="2"/>
              <a:buChar char="Ø"/>
            </a:pPr>
            <a:r>
              <a:rPr lang="en-US" sz="3200" dirty="0"/>
              <a:t>We as Christians have the responsibility to teach others and teach them the truth. </a:t>
            </a:r>
            <a:endParaRPr lang="en-US" sz="3200" dirty="0" smtClean="0"/>
          </a:p>
          <a:p>
            <a:pPr>
              <a:buFont typeface="Wingdings" pitchFamily="2" charset="2"/>
              <a:buChar char="Ø"/>
            </a:pPr>
            <a:r>
              <a:rPr lang="en-US" sz="3200" dirty="0" smtClean="0"/>
              <a:t>Sometimes </a:t>
            </a:r>
            <a:r>
              <a:rPr lang="en-US" sz="3200" dirty="0"/>
              <a:t>the truth is too hard to take for some people, and sometimes it has to be presented in an understandable way. </a:t>
            </a:r>
          </a:p>
        </p:txBody>
      </p:sp>
    </p:spTree>
    <p:extLst>
      <p:ext uri="{BB962C8B-B14F-4D97-AF65-F5344CB8AC3E}">
        <p14:creationId xmlns:p14="http://schemas.microsoft.com/office/powerpoint/2010/main" val="20211733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125113" cy="924475"/>
          </a:xfrm>
        </p:spPr>
        <p:txBody>
          <a:bodyPr/>
          <a:lstStyle/>
          <a:p>
            <a:pPr algn="ctr"/>
            <a:r>
              <a:rPr lang="en-US" dirty="0" smtClean="0"/>
              <a:t>Introduction</a:t>
            </a:r>
            <a:endParaRPr lang="en-US" dirty="0"/>
          </a:p>
        </p:txBody>
      </p:sp>
      <p:sp>
        <p:nvSpPr>
          <p:cNvPr id="3" name="Content Placeholder 2"/>
          <p:cNvSpPr>
            <a:spLocks noGrp="1"/>
          </p:cNvSpPr>
          <p:nvPr>
            <p:ph idx="1"/>
          </p:nvPr>
        </p:nvSpPr>
        <p:spPr>
          <a:xfrm>
            <a:off x="228600" y="1219201"/>
            <a:ext cx="8534399" cy="54102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Ø"/>
            </a:pPr>
            <a:r>
              <a:rPr lang="en-US" sz="2800" dirty="0"/>
              <a:t>Several years ago I was asked to prepare a sermon on how to explain the church to someone unfamiliar with the Bible. </a:t>
            </a:r>
            <a:endParaRPr lang="en-US" sz="2800" dirty="0" smtClean="0"/>
          </a:p>
          <a:p>
            <a:pPr>
              <a:buFont typeface="Wingdings" pitchFamily="2" charset="2"/>
              <a:buChar char="Ø"/>
            </a:pPr>
            <a:r>
              <a:rPr lang="en-US" sz="2800" dirty="0" smtClean="0"/>
              <a:t>My </a:t>
            </a:r>
            <a:r>
              <a:rPr lang="en-US" sz="2800" dirty="0"/>
              <a:t>mind began to wander and I eventually was struck with the following thoughts. </a:t>
            </a:r>
            <a:endParaRPr lang="en-US" sz="2800" dirty="0" smtClean="0"/>
          </a:p>
          <a:p>
            <a:pPr>
              <a:buFont typeface="Wingdings" pitchFamily="2" charset="2"/>
              <a:buChar char="Ø"/>
            </a:pPr>
            <a:r>
              <a:rPr lang="en-US" sz="2800" dirty="0" smtClean="0"/>
              <a:t>I </a:t>
            </a:r>
            <a:r>
              <a:rPr lang="en-US" sz="2800" dirty="0"/>
              <a:t>have revised this sermon over the years to be more effective</a:t>
            </a:r>
            <a:r>
              <a:rPr lang="en-US" sz="2800" dirty="0" smtClean="0"/>
              <a:t>.</a:t>
            </a:r>
          </a:p>
          <a:p>
            <a:pPr>
              <a:buFont typeface="Wingdings" pitchFamily="2" charset="2"/>
              <a:buChar char="Ø"/>
            </a:pPr>
            <a:r>
              <a:rPr lang="en-US" sz="2800" dirty="0" smtClean="0"/>
              <a:t>So, this truly is an original sermon by me.</a:t>
            </a:r>
            <a:endParaRPr lang="en-US" sz="2800" dirty="0"/>
          </a:p>
        </p:txBody>
      </p:sp>
    </p:spTree>
    <p:extLst>
      <p:ext uri="{BB962C8B-B14F-4D97-AF65-F5344CB8AC3E}">
        <p14:creationId xmlns:p14="http://schemas.microsoft.com/office/powerpoint/2010/main" val="70222832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7125113" cy="924475"/>
          </a:xfrm>
        </p:spPr>
        <p:txBody>
          <a:bodyPr/>
          <a:lstStyle/>
          <a:p>
            <a:pPr algn="ctr"/>
            <a:r>
              <a:rPr lang="en-US" sz="4400" dirty="0" smtClean="0"/>
              <a:t>Introduction</a:t>
            </a:r>
            <a:endParaRPr lang="en-US" sz="4400" dirty="0"/>
          </a:p>
        </p:txBody>
      </p:sp>
      <p:sp>
        <p:nvSpPr>
          <p:cNvPr id="3" name="Content Placeholder 2"/>
          <p:cNvSpPr>
            <a:spLocks noGrp="1"/>
          </p:cNvSpPr>
          <p:nvPr>
            <p:ph idx="1"/>
          </p:nvPr>
        </p:nvSpPr>
        <p:spPr>
          <a:xfrm>
            <a:off x="228600" y="1807361"/>
            <a:ext cx="8610600" cy="4745839"/>
          </a:xfrm>
        </p:spPr>
        <p:style>
          <a:lnRef idx="1">
            <a:schemeClr val="dk1"/>
          </a:lnRef>
          <a:fillRef idx="2">
            <a:schemeClr val="dk1"/>
          </a:fillRef>
          <a:effectRef idx="1">
            <a:schemeClr val="dk1"/>
          </a:effectRef>
          <a:fontRef idx="minor">
            <a:schemeClr val="dk1"/>
          </a:fontRef>
        </p:style>
        <p:txBody>
          <a:bodyPr>
            <a:normAutofit/>
          </a:bodyPr>
          <a:lstStyle/>
          <a:p>
            <a:r>
              <a:rPr lang="en-US" sz="3200" dirty="0"/>
              <a:t>There is nothing wrong to try to explain the truth </a:t>
            </a:r>
            <a:r>
              <a:rPr lang="en-US" sz="3200" dirty="0" smtClean="0"/>
              <a:t>in </a:t>
            </a:r>
            <a:r>
              <a:rPr lang="en-US" sz="3200" dirty="0"/>
              <a:t>a </a:t>
            </a:r>
            <a:r>
              <a:rPr lang="en-US" sz="3200" dirty="0" smtClean="0"/>
              <a:t>way </a:t>
            </a:r>
            <a:r>
              <a:rPr lang="en-US" sz="3200" dirty="0"/>
              <a:t>that can be understood. </a:t>
            </a:r>
            <a:endParaRPr lang="en-US" sz="3200" dirty="0" smtClean="0"/>
          </a:p>
          <a:p>
            <a:r>
              <a:rPr lang="en-US" sz="3200" dirty="0" smtClean="0"/>
              <a:t>Providing </a:t>
            </a:r>
            <a:r>
              <a:rPr lang="en-US" sz="3200" dirty="0"/>
              <a:t>that you do not add to it or leave things out</a:t>
            </a:r>
            <a:r>
              <a:rPr lang="en-US" sz="3200" dirty="0" smtClean="0"/>
              <a:t>.</a:t>
            </a:r>
          </a:p>
          <a:p>
            <a:r>
              <a:rPr lang="en-US" sz="3200" dirty="0" smtClean="0"/>
              <a:t> </a:t>
            </a:r>
            <a:r>
              <a:rPr lang="en-US" sz="3200" dirty="0"/>
              <a:t>We in our day will make comparisons of the things that people know about. </a:t>
            </a:r>
            <a:endParaRPr lang="en-US" sz="3200" dirty="0" smtClean="0"/>
          </a:p>
          <a:p>
            <a:r>
              <a:rPr lang="en-US" sz="3200" dirty="0" smtClean="0"/>
              <a:t>After </a:t>
            </a:r>
            <a:r>
              <a:rPr lang="en-US" sz="3200" dirty="0"/>
              <a:t>all, Jesus used the same method.</a:t>
            </a:r>
          </a:p>
        </p:txBody>
      </p:sp>
    </p:spTree>
    <p:extLst>
      <p:ext uri="{BB962C8B-B14F-4D97-AF65-F5344CB8AC3E}">
        <p14:creationId xmlns:p14="http://schemas.microsoft.com/office/powerpoint/2010/main" val="9135827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924475"/>
          </a:xfrm>
        </p:spPr>
        <p:txBody>
          <a:bodyPr/>
          <a:lstStyle/>
          <a:p>
            <a:r>
              <a:rPr lang="en-US" sz="4000" dirty="0" smtClean="0"/>
              <a:t>Example of teaching</a:t>
            </a:r>
            <a:endParaRPr lang="en-US" sz="4000" dirty="0"/>
          </a:p>
        </p:txBody>
      </p:sp>
      <p:sp>
        <p:nvSpPr>
          <p:cNvPr id="3" name="Content Placeholder 2"/>
          <p:cNvSpPr>
            <a:spLocks noGrp="1"/>
          </p:cNvSpPr>
          <p:nvPr>
            <p:ph idx="1"/>
          </p:nvPr>
        </p:nvSpPr>
        <p:spPr>
          <a:xfrm>
            <a:off x="0" y="1143001"/>
            <a:ext cx="9144000" cy="5562600"/>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sz="2400" b="1" dirty="0"/>
              <a:t>Matthew 13:10 (NKJV) "And the disciples came and said to Him, "Why do You speak to them in parables?" </a:t>
            </a:r>
            <a:endParaRPr lang="en-US" sz="2400" b="1" dirty="0" smtClean="0"/>
          </a:p>
          <a:p>
            <a:r>
              <a:rPr lang="en-US" sz="2400" b="1" dirty="0"/>
              <a:t>Matthew 13:13 (NKJV) "Therefore I speak to them in parables, because seeing they do not see, and hearing they do not hear, nor do they understand." </a:t>
            </a:r>
            <a:endParaRPr lang="en-US" sz="2400" dirty="0"/>
          </a:p>
          <a:p>
            <a:r>
              <a:rPr lang="en-US" sz="2400" b="1" dirty="0"/>
              <a:t>Matthew 13:34,35 (NKJV) "All these things Jesus spoke to the multitude in parables; and without a parable He did not speak to them, {35} that it might be fulfilled which was spoken by the prophet, saying: "I will open My mouth in parables; I will utter things kept secret from the foundation of the world." </a:t>
            </a:r>
            <a:endParaRPr lang="en-US" sz="2400" dirty="0"/>
          </a:p>
          <a:p>
            <a:endParaRPr lang="en-US" dirty="0"/>
          </a:p>
        </p:txBody>
      </p:sp>
    </p:spTree>
    <p:extLst>
      <p:ext uri="{BB962C8B-B14F-4D97-AF65-F5344CB8AC3E}">
        <p14:creationId xmlns:p14="http://schemas.microsoft.com/office/powerpoint/2010/main" val="22889778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47"/>
            <a:ext cx="7125113" cy="924475"/>
          </a:xfrm>
        </p:spPr>
        <p:txBody>
          <a:bodyPr/>
          <a:lstStyle/>
          <a:p>
            <a:r>
              <a:rPr lang="en-US" sz="4400" dirty="0" smtClean="0"/>
              <a:t>Example of Teaching</a:t>
            </a:r>
            <a:endParaRPr lang="en-US" sz="4400" dirty="0"/>
          </a:p>
        </p:txBody>
      </p:sp>
      <p:sp>
        <p:nvSpPr>
          <p:cNvPr id="3" name="Content Placeholder 2"/>
          <p:cNvSpPr>
            <a:spLocks noGrp="1"/>
          </p:cNvSpPr>
          <p:nvPr>
            <p:ph idx="1"/>
          </p:nvPr>
        </p:nvSpPr>
        <p:spPr>
          <a:xfrm>
            <a:off x="152400" y="1219200"/>
            <a:ext cx="8686800" cy="5105400"/>
          </a:xfrm>
        </p:spPr>
        <p:style>
          <a:lnRef idx="0">
            <a:schemeClr val="dk1"/>
          </a:lnRef>
          <a:fillRef idx="3">
            <a:schemeClr val="dk1"/>
          </a:fillRef>
          <a:effectRef idx="3">
            <a:schemeClr val="dk1"/>
          </a:effectRef>
          <a:fontRef idx="minor">
            <a:schemeClr val="lt1"/>
          </a:fontRef>
        </p:style>
        <p:txBody>
          <a:bodyPr>
            <a:normAutofit/>
          </a:bodyPr>
          <a:lstStyle/>
          <a:p>
            <a:pPr>
              <a:buFont typeface="Wingdings" pitchFamily="2" charset="2"/>
              <a:buChar char="Ø"/>
            </a:pPr>
            <a:r>
              <a:rPr lang="en-US" sz="2400" b="1" dirty="0"/>
              <a:t>Mark 4:2 (NKJV) "Then He taught them many things by parables, and said to them in His teaching:" </a:t>
            </a:r>
            <a:endParaRPr lang="en-US" sz="2400" dirty="0"/>
          </a:p>
          <a:p>
            <a:pPr>
              <a:buFont typeface="Wingdings" pitchFamily="2" charset="2"/>
              <a:buChar char="Ø"/>
            </a:pPr>
            <a:r>
              <a:rPr lang="en-US" sz="2400" b="1" dirty="0" smtClean="0"/>
              <a:t>Mark </a:t>
            </a:r>
            <a:r>
              <a:rPr lang="en-US" sz="2400" b="1" dirty="0"/>
              <a:t>4:33 (NKJV) "And with many such parables He spoke the word to them as they were able to hear it." </a:t>
            </a:r>
            <a:endParaRPr lang="en-US" sz="2400" b="1" dirty="0" smtClean="0"/>
          </a:p>
          <a:p>
            <a:pPr>
              <a:buFont typeface="Wingdings" pitchFamily="2" charset="2"/>
              <a:buChar char="Ø"/>
            </a:pPr>
            <a:r>
              <a:rPr lang="en-US" sz="2400" b="1" dirty="0"/>
              <a:t>Mark 12:1 (NKJV) "Then He began to speak to them in parables: </a:t>
            </a:r>
            <a:r>
              <a:rPr lang="en-US" sz="2400" b="1" dirty="0" smtClean="0"/>
              <a:t>..."</a:t>
            </a:r>
            <a:endParaRPr lang="en-US" sz="2400" dirty="0"/>
          </a:p>
        </p:txBody>
      </p:sp>
    </p:spTree>
    <p:extLst>
      <p:ext uri="{BB962C8B-B14F-4D97-AF65-F5344CB8AC3E}">
        <p14:creationId xmlns:p14="http://schemas.microsoft.com/office/powerpoint/2010/main" val="35842305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7125113" cy="924475"/>
          </a:xfrm>
        </p:spPr>
        <p:txBody>
          <a:bodyPr/>
          <a:lstStyle/>
          <a:p>
            <a:r>
              <a:rPr lang="en-US" dirty="0" smtClean="0"/>
              <a:t>The Purpose of Teaching</a:t>
            </a:r>
            <a:endParaRPr lang="en-US" dirty="0"/>
          </a:p>
        </p:txBody>
      </p:sp>
      <p:sp>
        <p:nvSpPr>
          <p:cNvPr id="3" name="Content Placeholder 2"/>
          <p:cNvSpPr>
            <a:spLocks noGrp="1"/>
          </p:cNvSpPr>
          <p:nvPr>
            <p:ph idx="1"/>
          </p:nvPr>
        </p:nvSpPr>
        <p:spPr>
          <a:xfrm>
            <a:off x="152400" y="838200"/>
            <a:ext cx="8839200" cy="5791200"/>
          </a:xfrm>
          <a:blipFill>
            <a:blip r:embed="rId2"/>
            <a:tile tx="0" ty="0" sx="100000" sy="100000" flip="none" algn="tl"/>
          </a:blipFill>
        </p:spPr>
        <p:txBody>
          <a:bodyPr>
            <a:normAutofit/>
          </a:bodyPr>
          <a:lstStyle/>
          <a:p>
            <a:r>
              <a:rPr lang="en-US" sz="2000" b="1" dirty="0"/>
              <a:t>Mark 4:11 (NKJV) "And He said to them, "To you it has been given to know the mystery of the kingdom of God; but to those who are outside, all things come in parables," </a:t>
            </a:r>
            <a:endParaRPr lang="en-US" sz="2000" dirty="0"/>
          </a:p>
          <a:p>
            <a:r>
              <a:rPr lang="en-US" sz="2000" b="1" dirty="0"/>
              <a:t>Matthew 13:34,35 (NKJV) "All these things Jesus spoke to the multitude in parables; and without a parable He did not speak to them, {35} that it might be fulfilled which was spoken by the prophet, saying: "I will open My mouth in parables; I will utter things kept secret from the foundation of the world." </a:t>
            </a:r>
            <a:endParaRPr lang="en-US" sz="2000" dirty="0"/>
          </a:p>
          <a:p>
            <a:r>
              <a:rPr lang="en-US" sz="2000" b="1" dirty="0"/>
              <a:t>Matthew 21:45 (NKJV) "Now when the chief priests and Pharisees heard His parables, they perceived that He was speaking of them." </a:t>
            </a:r>
            <a:endParaRPr lang="en-US" sz="2000" dirty="0"/>
          </a:p>
          <a:p>
            <a:r>
              <a:rPr lang="en-US" sz="2000" b="1" dirty="0"/>
              <a:t>Mark 4:34 (NKJV) "But without a parable He did not speak to them. And when they were alone, He explained all things to His disciples." </a:t>
            </a:r>
            <a:endParaRPr lang="en-US" sz="2000" dirty="0"/>
          </a:p>
        </p:txBody>
      </p:sp>
    </p:spTree>
    <p:extLst>
      <p:ext uri="{BB962C8B-B14F-4D97-AF65-F5344CB8AC3E}">
        <p14:creationId xmlns:p14="http://schemas.microsoft.com/office/powerpoint/2010/main" val="9101745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
            <a:ext cx="7125113" cy="924475"/>
          </a:xfrm>
        </p:spPr>
        <p:txBody>
          <a:bodyPr/>
          <a:lstStyle/>
          <a:p>
            <a:r>
              <a:rPr lang="en-US" dirty="0" smtClean="0"/>
              <a:t>Why Teach By Parables?</a:t>
            </a:r>
            <a:endParaRPr lang="en-US" dirty="0"/>
          </a:p>
        </p:txBody>
      </p:sp>
      <p:sp>
        <p:nvSpPr>
          <p:cNvPr id="3" name="Content Placeholder 2"/>
          <p:cNvSpPr>
            <a:spLocks noGrp="1"/>
          </p:cNvSpPr>
          <p:nvPr>
            <p:ph idx="1"/>
          </p:nvPr>
        </p:nvSpPr>
        <p:spPr>
          <a:xfrm>
            <a:off x="228600" y="838200"/>
            <a:ext cx="8686800" cy="5867399"/>
          </a:xfrm>
        </p:spPr>
        <p:style>
          <a:lnRef idx="1">
            <a:schemeClr val="accent2"/>
          </a:lnRef>
          <a:fillRef idx="3">
            <a:schemeClr val="accent2"/>
          </a:fillRef>
          <a:effectRef idx="2">
            <a:schemeClr val="accent2"/>
          </a:effectRef>
          <a:fontRef idx="minor">
            <a:schemeClr val="lt1"/>
          </a:fontRef>
        </p:style>
        <p:txBody>
          <a:bodyPr>
            <a:normAutofit/>
          </a:bodyPr>
          <a:lstStyle/>
          <a:p>
            <a:r>
              <a:rPr lang="en-US" sz="2800" dirty="0">
                <a:solidFill>
                  <a:schemeClr val="accent5">
                    <a:lumMod val="50000"/>
                  </a:schemeClr>
                </a:solidFill>
              </a:rPr>
              <a:t>Most parables were stories with moral implications. </a:t>
            </a:r>
            <a:endParaRPr lang="en-US" sz="2800" dirty="0" smtClean="0">
              <a:solidFill>
                <a:schemeClr val="accent5">
                  <a:lumMod val="50000"/>
                </a:schemeClr>
              </a:solidFill>
            </a:endParaRPr>
          </a:p>
          <a:p>
            <a:r>
              <a:rPr lang="en-US" sz="2800" dirty="0" smtClean="0">
                <a:solidFill>
                  <a:schemeClr val="accent5">
                    <a:lumMod val="50000"/>
                  </a:schemeClr>
                </a:solidFill>
              </a:rPr>
              <a:t>Occasionally </a:t>
            </a:r>
            <a:r>
              <a:rPr lang="en-US" sz="2800" dirty="0">
                <a:solidFill>
                  <a:schemeClr val="accent5">
                    <a:lumMod val="50000"/>
                  </a:schemeClr>
                </a:solidFill>
              </a:rPr>
              <a:t>it would be a comparison type of parable to describe something of the truth </a:t>
            </a:r>
            <a:r>
              <a:rPr lang="en-US" sz="2800" dirty="0" smtClean="0">
                <a:solidFill>
                  <a:schemeClr val="accent5">
                    <a:lumMod val="50000"/>
                  </a:schemeClr>
                </a:solidFill>
              </a:rPr>
              <a:t>such as the kingdom</a:t>
            </a:r>
            <a:r>
              <a:rPr lang="en-US" sz="2800" dirty="0">
                <a:solidFill>
                  <a:schemeClr val="accent5">
                    <a:lumMod val="50000"/>
                  </a:schemeClr>
                </a:solidFill>
              </a:rPr>
              <a:t>. </a:t>
            </a:r>
            <a:endParaRPr lang="en-US" sz="2800" dirty="0" smtClean="0">
              <a:solidFill>
                <a:schemeClr val="accent5">
                  <a:lumMod val="50000"/>
                </a:schemeClr>
              </a:solidFill>
            </a:endParaRPr>
          </a:p>
          <a:p>
            <a:r>
              <a:rPr lang="en-US" sz="2800" dirty="0" smtClean="0">
                <a:solidFill>
                  <a:schemeClr val="accent5">
                    <a:lumMod val="50000"/>
                  </a:schemeClr>
                </a:solidFill>
              </a:rPr>
              <a:t>How </a:t>
            </a:r>
            <a:r>
              <a:rPr lang="en-US" sz="2800" dirty="0">
                <a:solidFill>
                  <a:schemeClr val="accent5">
                    <a:lumMod val="50000"/>
                  </a:schemeClr>
                </a:solidFill>
              </a:rPr>
              <a:t>can you describe something that is spiritual to one who only sees the </a:t>
            </a:r>
            <a:r>
              <a:rPr lang="en-US" sz="2800" dirty="0" smtClean="0">
                <a:solidFill>
                  <a:schemeClr val="accent5">
                    <a:lumMod val="50000"/>
                  </a:schemeClr>
                </a:solidFill>
              </a:rPr>
              <a:t>physical? </a:t>
            </a:r>
          </a:p>
          <a:p>
            <a:r>
              <a:rPr lang="en-US" sz="2800" dirty="0" smtClean="0">
                <a:solidFill>
                  <a:schemeClr val="accent5">
                    <a:lumMod val="50000"/>
                  </a:schemeClr>
                </a:solidFill>
              </a:rPr>
              <a:t>This </a:t>
            </a:r>
            <a:r>
              <a:rPr lang="en-US" sz="2800" dirty="0">
                <a:solidFill>
                  <a:schemeClr val="accent5">
                    <a:lumMod val="50000"/>
                  </a:schemeClr>
                </a:solidFill>
              </a:rPr>
              <a:t>applies to all of </a:t>
            </a:r>
            <a:r>
              <a:rPr lang="en-US" sz="2800" dirty="0" smtClean="0">
                <a:solidFill>
                  <a:schemeClr val="accent5">
                    <a:lumMod val="50000"/>
                  </a:schemeClr>
                </a:solidFill>
              </a:rPr>
              <a:t>us, and should help us. </a:t>
            </a:r>
            <a:endParaRPr lang="en-US" sz="2800" dirty="0">
              <a:solidFill>
                <a:schemeClr val="accent5">
                  <a:lumMod val="50000"/>
                </a:schemeClr>
              </a:solidFill>
            </a:endParaRPr>
          </a:p>
        </p:txBody>
      </p:sp>
    </p:spTree>
    <p:extLst>
      <p:ext uri="{BB962C8B-B14F-4D97-AF65-F5344CB8AC3E}">
        <p14:creationId xmlns:p14="http://schemas.microsoft.com/office/powerpoint/2010/main" val="1459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Teach By Parables?</a:t>
            </a:r>
            <a:endParaRPr lang="en-US" dirty="0"/>
          </a:p>
        </p:txBody>
      </p:sp>
      <p:sp>
        <p:nvSpPr>
          <p:cNvPr id="3" name="Content Placeholder 2"/>
          <p:cNvSpPr>
            <a:spLocks noGrp="1"/>
          </p:cNvSpPr>
          <p:nvPr>
            <p:ph idx="1"/>
          </p:nvPr>
        </p:nvSpPr>
        <p:spPr>
          <a:xfrm>
            <a:off x="533400" y="1807361"/>
            <a:ext cx="8153400" cy="4822039"/>
          </a:xfrm>
        </p:spPr>
        <p:style>
          <a:lnRef idx="1">
            <a:schemeClr val="accent2"/>
          </a:lnRef>
          <a:fillRef idx="2">
            <a:schemeClr val="accent2"/>
          </a:fillRef>
          <a:effectRef idx="1">
            <a:schemeClr val="accent2"/>
          </a:effectRef>
          <a:fontRef idx="minor">
            <a:schemeClr val="dk1"/>
          </a:fontRef>
        </p:style>
        <p:txBody>
          <a:bodyPr/>
          <a:lstStyle/>
          <a:p>
            <a:r>
              <a:rPr lang="en-US" sz="2800" dirty="0"/>
              <a:t>Some people would only hear an interesting story being told by a great teacher. </a:t>
            </a:r>
          </a:p>
          <a:p>
            <a:r>
              <a:rPr lang="en-US" sz="2800" dirty="0"/>
              <a:t>Others would perceive that there was a moral to the story, but could not figure it out. </a:t>
            </a:r>
          </a:p>
          <a:p>
            <a:r>
              <a:rPr lang="en-US" sz="2800" dirty="0"/>
              <a:t>Now that we have been enlightened by God's whole truth, we can understand what He was trying to tell </a:t>
            </a:r>
            <a:r>
              <a:rPr lang="en-US" sz="2800" dirty="0" smtClean="0"/>
              <a:t>them and us</a:t>
            </a:r>
            <a:r>
              <a:rPr lang="en-US" sz="2800" dirty="0"/>
              <a:t>.</a:t>
            </a:r>
          </a:p>
          <a:p>
            <a:endParaRPr lang="en-US" dirty="0"/>
          </a:p>
        </p:txBody>
      </p:sp>
    </p:spTree>
    <p:extLst>
      <p:ext uri="{BB962C8B-B14F-4D97-AF65-F5344CB8AC3E}">
        <p14:creationId xmlns:p14="http://schemas.microsoft.com/office/powerpoint/2010/main" val="41775774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83</TotalTime>
  <Words>1590</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Spring</vt:lpstr>
      <vt:lpstr>Teaching People The Truth</vt:lpstr>
      <vt:lpstr>Introduction</vt:lpstr>
      <vt:lpstr>Introduction</vt:lpstr>
      <vt:lpstr>Introduction</vt:lpstr>
      <vt:lpstr>Example of teaching</vt:lpstr>
      <vt:lpstr>Example of Teaching</vt:lpstr>
      <vt:lpstr>The Purpose of Teaching</vt:lpstr>
      <vt:lpstr>Why Teach By Parables?</vt:lpstr>
      <vt:lpstr>Why Teach By Parables?</vt:lpstr>
      <vt:lpstr>There Was An Explanation</vt:lpstr>
      <vt:lpstr>Our Responsibility To Teach</vt:lpstr>
      <vt:lpstr>Teaching The Truth</vt:lpstr>
      <vt:lpstr>The Truth Is Most Important</vt:lpstr>
      <vt:lpstr>The Truth Is Most Important</vt:lpstr>
      <vt:lpstr>TRUTH IS SUPREME</vt:lpstr>
      <vt:lpstr>TRUTH</vt:lpstr>
      <vt:lpstr>The Truth  IS LIKE:</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People The Truth</dc:title>
  <dc:creator>Aarons</dc:creator>
  <cp:lastModifiedBy>Aarons</cp:lastModifiedBy>
  <cp:revision>13</cp:revision>
  <dcterms:created xsi:type="dcterms:W3CDTF">2012-09-20T19:41:37Z</dcterms:created>
  <dcterms:modified xsi:type="dcterms:W3CDTF">2012-09-21T21:47:59Z</dcterms:modified>
</cp:coreProperties>
</file>