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58A56-CA65-4C48-AA10-404B8B7F5A16}"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30560819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58A56-CA65-4C48-AA10-404B8B7F5A16}"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1051746959"/>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58A56-CA65-4C48-AA10-404B8B7F5A16}"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109970739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58A56-CA65-4C48-AA10-404B8B7F5A16}"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6917375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58A56-CA65-4C48-AA10-404B8B7F5A16}"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1578718130"/>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58A56-CA65-4C48-AA10-404B8B7F5A16}"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376654131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58A56-CA65-4C48-AA10-404B8B7F5A16}" type="datetimeFigureOut">
              <a:rPr lang="en-US" smtClean="0"/>
              <a:t>8/25/2018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249855527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58A56-CA65-4C48-AA10-404B8B7F5A16}" type="datetimeFigureOut">
              <a:rPr lang="en-US" smtClean="0"/>
              <a:t>8/25/2018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202278162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58A56-CA65-4C48-AA10-404B8B7F5A16}" type="datetimeFigureOut">
              <a:rPr lang="en-US" smtClean="0"/>
              <a:t>8/25/2018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15501930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58A56-CA65-4C48-AA10-404B8B7F5A16}"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41592006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58A56-CA65-4C48-AA10-404B8B7F5A16}"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9AA14-01AE-4990-BCF1-0792C82A1F60}" type="slidenum">
              <a:rPr lang="en-US" smtClean="0"/>
              <a:t>‹#›</a:t>
            </a:fld>
            <a:endParaRPr lang="en-US"/>
          </a:p>
        </p:txBody>
      </p:sp>
    </p:spTree>
    <p:extLst>
      <p:ext uri="{BB962C8B-B14F-4D97-AF65-F5344CB8AC3E}">
        <p14:creationId xmlns:p14="http://schemas.microsoft.com/office/powerpoint/2010/main" val="320719341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58A56-CA65-4C48-AA10-404B8B7F5A16}" type="datetimeFigureOut">
              <a:rPr lang="en-US" smtClean="0"/>
              <a:t>8/25/2018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9AA14-01AE-4990-BCF1-0792C82A1F60}" type="slidenum">
              <a:rPr lang="en-US" smtClean="0"/>
              <a:t>‹#›</a:t>
            </a:fld>
            <a:endParaRPr lang="en-US"/>
          </a:p>
        </p:txBody>
      </p:sp>
    </p:spTree>
    <p:extLst>
      <p:ext uri="{BB962C8B-B14F-4D97-AF65-F5344CB8AC3E}">
        <p14:creationId xmlns:p14="http://schemas.microsoft.com/office/powerpoint/2010/main" val="2068204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3067050"/>
          </a:xfrm>
        </p:spPr>
        <p:txBody>
          <a:bodyPr/>
          <a:lstStyle/>
          <a:p>
            <a:r>
              <a:rPr lang="en-US" sz="6600" dirty="0"/>
              <a:t>Participation </a:t>
            </a:r>
            <a:r>
              <a:rPr lang="en-US" sz="6600" dirty="0" smtClean="0"/>
              <a:t>In </a:t>
            </a:r>
            <a:br>
              <a:rPr lang="en-US" sz="6600" dirty="0" smtClean="0"/>
            </a:br>
            <a:r>
              <a:rPr lang="en-US" sz="6600" dirty="0" smtClean="0"/>
              <a:t>The Local Church</a:t>
            </a:r>
            <a:r>
              <a:rPr lang="en-US" dirty="0"/>
              <a:t/>
            </a:r>
            <a:br>
              <a:rPr lang="en-US" dirty="0"/>
            </a:br>
            <a:endParaRPr lang="en-US" dirty="0"/>
          </a:p>
        </p:txBody>
      </p:sp>
      <p:sp>
        <p:nvSpPr>
          <p:cNvPr id="3" name="Subtitle 2"/>
          <p:cNvSpPr>
            <a:spLocks noGrp="1"/>
          </p:cNvSpPr>
          <p:nvPr>
            <p:ph type="subTitle" idx="1"/>
          </p:nvPr>
        </p:nvSpPr>
        <p:spPr>
          <a:xfrm>
            <a:off x="228600" y="3352800"/>
            <a:ext cx="8610600" cy="3200400"/>
          </a:xfrm>
        </p:spPr>
        <p:txBody>
          <a:bodyPr>
            <a:normAutofit/>
          </a:bodyPr>
          <a:lstStyle/>
          <a:p>
            <a:r>
              <a:rPr lang="en-US" dirty="0" smtClean="0">
                <a:solidFill>
                  <a:schemeClr val="tx1"/>
                </a:solidFill>
              </a:rPr>
              <a:t>There </a:t>
            </a:r>
            <a:r>
              <a:rPr lang="en-US" dirty="0">
                <a:solidFill>
                  <a:schemeClr val="tx1"/>
                </a:solidFill>
              </a:rPr>
              <a:t>is a big difference in participation and membership. </a:t>
            </a:r>
            <a:endParaRPr lang="en-US" dirty="0" smtClean="0">
              <a:solidFill>
                <a:schemeClr val="tx1"/>
              </a:solidFill>
            </a:endParaRPr>
          </a:p>
          <a:p>
            <a:r>
              <a:rPr lang="en-US" dirty="0" smtClean="0">
                <a:solidFill>
                  <a:schemeClr val="tx1"/>
                </a:solidFill>
              </a:rPr>
              <a:t>It </a:t>
            </a:r>
            <a:r>
              <a:rPr lang="en-US" dirty="0">
                <a:solidFill>
                  <a:schemeClr val="tx1"/>
                </a:solidFill>
              </a:rPr>
              <a:t>seems that ideas about membership vary from place to place and from person to person. </a:t>
            </a:r>
          </a:p>
          <a:p>
            <a:endParaRPr lang="en-US" dirty="0"/>
          </a:p>
        </p:txBody>
      </p:sp>
    </p:spTree>
    <p:extLst>
      <p:ext uri="{BB962C8B-B14F-4D97-AF65-F5344CB8AC3E}">
        <p14:creationId xmlns:p14="http://schemas.microsoft.com/office/powerpoint/2010/main" val="263504148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52400"/>
            <a:ext cx="9067800" cy="4819781"/>
          </a:xfrm>
          <a:prstGeom prst="rect">
            <a:avLst/>
          </a:prstGeom>
        </p:spPr>
        <p:txBody>
          <a:bodyPr wrap="square">
            <a:spAutoFit/>
          </a:bodyPr>
          <a:lstStyle/>
          <a:p>
            <a:r>
              <a:rPr lang="en-US" dirty="0"/>
              <a:t>By this we see that one can be a member of the local church but not be a member of the universal church. </a:t>
            </a:r>
            <a:endParaRPr lang="en-US" dirty="0" smtClean="0"/>
          </a:p>
          <a:p>
            <a:r>
              <a:rPr lang="en-US" dirty="0" smtClean="0"/>
              <a:t>We </a:t>
            </a:r>
            <a:r>
              <a:rPr lang="en-US" dirty="0"/>
              <a:t>see that someone can deceive himself or herself into believing that God accepts them, because the local members accept them. </a:t>
            </a:r>
            <a:endParaRPr lang="en-US" dirty="0" smtClean="0"/>
          </a:p>
          <a:p>
            <a:r>
              <a:rPr lang="en-US" dirty="0" smtClean="0"/>
              <a:t>This </a:t>
            </a:r>
            <a:r>
              <a:rPr lang="en-US" dirty="0"/>
              <a:t>can lead us into a false sense of security. </a:t>
            </a:r>
            <a:endParaRPr lang="en-US" dirty="0" smtClean="0"/>
          </a:p>
          <a:p>
            <a:r>
              <a:rPr lang="en-US" dirty="0" smtClean="0"/>
              <a:t>We </a:t>
            </a:r>
            <a:r>
              <a:rPr lang="en-US" dirty="0"/>
              <a:t>could be losing our souls and nobody is telling us.</a:t>
            </a:r>
          </a:p>
        </p:txBody>
      </p:sp>
    </p:spTree>
    <p:extLst>
      <p:ext uri="{BB962C8B-B14F-4D97-AF65-F5344CB8AC3E}">
        <p14:creationId xmlns:p14="http://schemas.microsoft.com/office/powerpoint/2010/main" val="90048544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Where do we meet?</a:t>
            </a:r>
            <a:endParaRPr lang="en-US" dirty="0"/>
          </a:p>
        </p:txBody>
      </p:sp>
      <p:sp>
        <p:nvSpPr>
          <p:cNvPr id="5" name="Content Placeholder 4"/>
          <p:cNvSpPr>
            <a:spLocks noGrp="1"/>
          </p:cNvSpPr>
          <p:nvPr>
            <p:ph idx="1"/>
          </p:nvPr>
        </p:nvSpPr>
        <p:spPr>
          <a:xfrm>
            <a:off x="152400" y="762000"/>
            <a:ext cx="8839200" cy="5262979"/>
          </a:xfrm>
          <a:prstGeom prst="rect">
            <a:avLst/>
          </a:prstGeom>
        </p:spPr>
        <p:txBody>
          <a:bodyPr wrap="square">
            <a:spAutoFit/>
          </a:bodyPr>
          <a:lstStyle/>
          <a:p>
            <a:r>
              <a:rPr lang="en-US" sz="2800" dirty="0" smtClean="0"/>
              <a:t>In </a:t>
            </a:r>
            <a:r>
              <a:rPr lang="en-US" sz="2800" dirty="0"/>
              <a:t>the first century, they met in the synagogue or the temple at first, and then they had to start meeting from house to house. </a:t>
            </a:r>
            <a:endParaRPr lang="en-US" sz="2800" dirty="0" smtClean="0"/>
          </a:p>
          <a:p>
            <a:r>
              <a:rPr lang="en-US" sz="2800" dirty="0" smtClean="0"/>
              <a:t>They </a:t>
            </a:r>
            <a:r>
              <a:rPr lang="en-US" sz="2800" dirty="0"/>
              <a:t>would meet in public places and in schools. </a:t>
            </a:r>
            <a:endParaRPr lang="en-US" sz="2800" dirty="0" smtClean="0"/>
          </a:p>
          <a:p>
            <a:r>
              <a:rPr lang="en-US" sz="2800" dirty="0" smtClean="0"/>
              <a:t>They </a:t>
            </a:r>
            <a:r>
              <a:rPr lang="en-US" sz="2800" dirty="0"/>
              <a:t>would meet alongside the rivers or out in the fields. </a:t>
            </a:r>
            <a:endParaRPr lang="en-US" sz="2800" dirty="0" smtClean="0"/>
          </a:p>
          <a:p>
            <a:r>
              <a:rPr lang="en-US" sz="2800" dirty="0" smtClean="0"/>
              <a:t>They </a:t>
            </a:r>
            <a:r>
              <a:rPr lang="en-US" sz="2800" dirty="0"/>
              <a:t>would come together any place that they could arrange. </a:t>
            </a:r>
            <a:endParaRPr lang="en-US" sz="2800" dirty="0" smtClean="0"/>
          </a:p>
          <a:p>
            <a:r>
              <a:rPr lang="en-US" sz="2800" dirty="0" smtClean="0"/>
              <a:t>The </a:t>
            </a:r>
            <a:r>
              <a:rPr lang="en-US" sz="2800" dirty="0"/>
              <a:t>Bible mentions several people who had churches that met in their houses. </a:t>
            </a:r>
            <a:endParaRPr lang="en-US" sz="2800" dirty="0" smtClean="0"/>
          </a:p>
          <a:p>
            <a:r>
              <a:rPr lang="en-US" sz="2800" dirty="0" smtClean="0"/>
              <a:t>The </a:t>
            </a:r>
            <a:r>
              <a:rPr lang="en-US" sz="2800" dirty="0"/>
              <a:t>writers of the New Testament letters usually wrote to churches, people, or Christians in certain areas. </a:t>
            </a:r>
          </a:p>
        </p:txBody>
      </p:sp>
    </p:spTree>
    <p:extLst>
      <p:ext uri="{BB962C8B-B14F-4D97-AF65-F5344CB8AC3E}">
        <p14:creationId xmlns:p14="http://schemas.microsoft.com/office/powerpoint/2010/main" val="174903892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rmAutofit fontScale="85000" lnSpcReduction="20000"/>
          </a:bodyPr>
          <a:lstStyle/>
          <a:p>
            <a:r>
              <a:rPr lang="en-US" dirty="0"/>
              <a:t>The idea of a </a:t>
            </a:r>
            <a:r>
              <a:rPr lang="en-US" dirty="0" smtClean="0"/>
              <a:t>dedicated "church </a:t>
            </a:r>
            <a:r>
              <a:rPr lang="en-US" dirty="0"/>
              <a:t>building" did not come until many centuries later. </a:t>
            </a:r>
            <a:endParaRPr lang="en-US" dirty="0" smtClean="0"/>
          </a:p>
          <a:p>
            <a:r>
              <a:rPr lang="en-US" dirty="0" smtClean="0"/>
              <a:t>For </a:t>
            </a:r>
            <a:r>
              <a:rPr lang="en-US" dirty="0"/>
              <a:t>ourselves; we like the idea of coming to the building to worship God. </a:t>
            </a:r>
            <a:endParaRPr lang="en-US" dirty="0" smtClean="0"/>
          </a:p>
          <a:p>
            <a:r>
              <a:rPr lang="en-US" dirty="0" smtClean="0"/>
              <a:t>But </a:t>
            </a:r>
            <a:r>
              <a:rPr lang="en-US" dirty="0"/>
              <a:t>as time goes along, we tend to limit the activities of the church to the building. </a:t>
            </a:r>
            <a:endParaRPr lang="en-US" dirty="0" smtClean="0"/>
          </a:p>
          <a:p>
            <a:r>
              <a:rPr lang="en-US" dirty="0" smtClean="0"/>
              <a:t>We </a:t>
            </a:r>
            <a:r>
              <a:rPr lang="en-US" dirty="0"/>
              <a:t>begin to act in such a way as to convey the idea that: evangelism is limited to the "church building"; </a:t>
            </a:r>
            <a:endParaRPr lang="en-US" dirty="0" smtClean="0"/>
          </a:p>
          <a:p>
            <a:r>
              <a:rPr lang="en-US" dirty="0" smtClean="0"/>
              <a:t>that </a:t>
            </a:r>
            <a:r>
              <a:rPr lang="en-US" dirty="0"/>
              <a:t>spiritual education is limited to the "church building"; </a:t>
            </a:r>
            <a:endParaRPr lang="en-US" dirty="0" smtClean="0"/>
          </a:p>
          <a:p>
            <a:r>
              <a:rPr lang="en-US" dirty="0" smtClean="0"/>
              <a:t>that </a:t>
            </a:r>
            <a:r>
              <a:rPr lang="en-US" dirty="0"/>
              <a:t>the saving of souls is limited to the "church building"; </a:t>
            </a:r>
            <a:endParaRPr lang="en-US" dirty="0" smtClean="0"/>
          </a:p>
          <a:p>
            <a:r>
              <a:rPr lang="en-US" dirty="0" smtClean="0"/>
              <a:t>that </a:t>
            </a:r>
            <a:r>
              <a:rPr lang="en-US" dirty="0"/>
              <a:t>the assembling of ourselves together is limited to the "church building". </a:t>
            </a:r>
            <a:endParaRPr lang="en-US" dirty="0" smtClean="0"/>
          </a:p>
          <a:p>
            <a:r>
              <a:rPr lang="en-US" dirty="0" smtClean="0"/>
              <a:t>It </a:t>
            </a:r>
            <a:r>
              <a:rPr lang="en-US" dirty="0"/>
              <a:t>is also very convenient that this idea prevails. </a:t>
            </a:r>
            <a:endParaRPr lang="en-US" dirty="0" smtClean="0"/>
          </a:p>
          <a:p>
            <a:r>
              <a:rPr lang="en-US" dirty="0" smtClean="0"/>
              <a:t>This </a:t>
            </a:r>
            <a:r>
              <a:rPr lang="en-US" dirty="0"/>
              <a:t>allows some people to meet in a particular place and claim a part of that local work (even though, the work is done by only a few).</a:t>
            </a:r>
          </a:p>
          <a:p>
            <a:endParaRPr lang="en-US" dirty="0"/>
          </a:p>
        </p:txBody>
      </p:sp>
    </p:spTree>
    <p:extLst>
      <p:ext uri="{BB962C8B-B14F-4D97-AF65-F5344CB8AC3E}">
        <p14:creationId xmlns:p14="http://schemas.microsoft.com/office/powerpoint/2010/main" val="187557407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r>
              <a:rPr lang="en-US" dirty="0"/>
              <a:t>Hebrews 10:25 (NKJV) not forsaking the assembling of ourselves together, as is the manner of some, but exhorting one another, and so much the more as you see the Day approaching. </a:t>
            </a:r>
          </a:p>
          <a:p>
            <a:r>
              <a:rPr lang="en-US" dirty="0"/>
              <a:t> </a:t>
            </a:r>
            <a:r>
              <a:rPr lang="en-US" dirty="0" smtClean="0"/>
              <a:t>There </a:t>
            </a:r>
            <a:r>
              <a:rPr lang="en-US" dirty="0"/>
              <a:t>must be a reason for participating in the local church. </a:t>
            </a:r>
            <a:endParaRPr lang="en-US" dirty="0" smtClean="0"/>
          </a:p>
          <a:p>
            <a:r>
              <a:rPr lang="en-US" dirty="0" smtClean="0"/>
              <a:t>We </a:t>
            </a:r>
            <a:r>
              <a:rPr lang="en-US" dirty="0"/>
              <a:t>need to look at the reasons that church participation is so important. </a:t>
            </a:r>
            <a:endParaRPr lang="en-US" dirty="0" smtClean="0"/>
          </a:p>
          <a:p>
            <a:r>
              <a:rPr lang="en-US" dirty="0" smtClean="0"/>
              <a:t>If </a:t>
            </a:r>
            <a:r>
              <a:rPr lang="en-US" dirty="0"/>
              <a:t>you refer back to the section of stewardship, you will see the uses of the terms "one another". </a:t>
            </a:r>
            <a:endParaRPr lang="en-US" dirty="0" smtClean="0"/>
          </a:p>
        </p:txBody>
      </p:sp>
    </p:spTree>
    <p:extLst>
      <p:ext uri="{BB962C8B-B14F-4D97-AF65-F5344CB8AC3E}">
        <p14:creationId xmlns:p14="http://schemas.microsoft.com/office/powerpoint/2010/main" val="289790079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705600"/>
          </a:xfrm>
        </p:spPr>
        <p:txBody>
          <a:bodyPr>
            <a:normAutofit fontScale="92500" lnSpcReduction="10000"/>
          </a:bodyPr>
          <a:lstStyle/>
          <a:p>
            <a:r>
              <a:rPr lang="en-US" dirty="0" smtClean="0"/>
              <a:t>Let us look at a few of these, keeping in mind the relationship of one another as fellow Christians in the local church.</a:t>
            </a:r>
          </a:p>
          <a:p>
            <a:r>
              <a:rPr lang="en-US" dirty="0" smtClean="0"/>
              <a:t>Also remember that these are commands and not merely suggestions.</a:t>
            </a:r>
          </a:p>
          <a:p>
            <a:r>
              <a:rPr lang="en-US" dirty="0"/>
              <a:t>Romans 12:5 (NKJV) so we, being many, are one body in Christ, and individually members of one another. </a:t>
            </a:r>
          </a:p>
          <a:p>
            <a:r>
              <a:rPr lang="en-US" dirty="0" smtClean="0"/>
              <a:t>Romans </a:t>
            </a:r>
            <a:r>
              <a:rPr lang="en-US" dirty="0"/>
              <a:t>12:10 (NKJV) Be kindly affectionate to one another with brotherly love, in honor giving preference to one another; </a:t>
            </a:r>
          </a:p>
          <a:p>
            <a:r>
              <a:rPr lang="en-US" dirty="0" smtClean="0"/>
              <a:t>Romans </a:t>
            </a:r>
            <a:r>
              <a:rPr lang="en-US" dirty="0"/>
              <a:t>12:16 (NKJV) Be of the same mind toward one another. Do not set your mind on high things, but associate with the humble. Do not be wise in your own opinion. </a:t>
            </a:r>
          </a:p>
          <a:p>
            <a:endParaRPr lang="en-US" dirty="0" smtClean="0"/>
          </a:p>
          <a:p>
            <a:endParaRPr lang="en-US" dirty="0"/>
          </a:p>
        </p:txBody>
      </p:sp>
    </p:spTree>
    <p:extLst>
      <p:ext uri="{BB962C8B-B14F-4D97-AF65-F5344CB8AC3E}">
        <p14:creationId xmlns:p14="http://schemas.microsoft.com/office/powerpoint/2010/main" val="12743968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lnSpcReduction="10000"/>
          </a:bodyPr>
          <a:lstStyle/>
          <a:p>
            <a:r>
              <a:rPr lang="en-US" dirty="0"/>
              <a:t>Romans 14:13 (NKJV) Therefore let us not judge one another anymore, but rather resolve this, not to put a stumbling block or a cause to fall in our brother's way. </a:t>
            </a:r>
          </a:p>
          <a:p>
            <a:r>
              <a:rPr lang="en-US" dirty="0" smtClean="0"/>
              <a:t>Romans </a:t>
            </a:r>
            <a:r>
              <a:rPr lang="en-US" dirty="0"/>
              <a:t>15:5 (NKJV) Now may the God of patience and comfort grant you to be like-minded toward one another, according to Christ Jesus, </a:t>
            </a:r>
          </a:p>
          <a:p>
            <a:r>
              <a:rPr lang="en-US" dirty="0" smtClean="0"/>
              <a:t>Romans </a:t>
            </a:r>
            <a:r>
              <a:rPr lang="en-US" dirty="0"/>
              <a:t>15:7 (NKJV) Therefore receive one another, just as Christ also received us, to the glory of God. </a:t>
            </a:r>
          </a:p>
          <a:p>
            <a:r>
              <a:rPr lang="en-US" dirty="0" smtClean="0"/>
              <a:t>Romans </a:t>
            </a:r>
            <a:r>
              <a:rPr lang="en-US" dirty="0"/>
              <a:t>15:14 (NKJV) Now I myself am confident concerning you, my brethren, that you also are full of goodness, filled with all knowledge, able also to admonish one another. </a:t>
            </a:r>
          </a:p>
        </p:txBody>
      </p:sp>
    </p:spTree>
    <p:extLst>
      <p:ext uri="{BB962C8B-B14F-4D97-AF65-F5344CB8AC3E}">
        <p14:creationId xmlns:p14="http://schemas.microsoft.com/office/powerpoint/2010/main" val="207469005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rmAutofit lnSpcReduction="10000"/>
          </a:bodyPr>
          <a:lstStyle/>
          <a:p>
            <a:r>
              <a:rPr lang="en-US" dirty="0"/>
              <a:t>1 Corinthians 12:25 (NKJV) that there should be no schism in the body, but that the members should have the same care for one another. </a:t>
            </a:r>
          </a:p>
          <a:p>
            <a:r>
              <a:rPr lang="en-US" dirty="0" smtClean="0"/>
              <a:t>Galatians </a:t>
            </a:r>
            <a:r>
              <a:rPr lang="en-US" dirty="0"/>
              <a:t>5:13 (NKJV) For you, brethren, have been called to liberty; only do not use liberty as an opportunity for the flesh, but through love serve one another. </a:t>
            </a:r>
          </a:p>
          <a:p>
            <a:r>
              <a:rPr lang="en-US" dirty="0" smtClean="0"/>
              <a:t>Ephesians </a:t>
            </a:r>
            <a:r>
              <a:rPr lang="en-US" dirty="0"/>
              <a:t>4:2 (NKJV) with all lowliness and gentleness, with longsuffering, bearing with one another in love, </a:t>
            </a:r>
          </a:p>
          <a:p>
            <a:r>
              <a:rPr lang="en-US" dirty="0" smtClean="0"/>
              <a:t>Ephesians </a:t>
            </a:r>
            <a:r>
              <a:rPr lang="en-US" dirty="0"/>
              <a:t>4:25 (NKJV) Therefore, putting away lying, "Let each one of you speak truth with his neighbor," for we are members of one another. </a:t>
            </a:r>
          </a:p>
        </p:txBody>
      </p:sp>
    </p:spTree>
    <p:extLst>
      <p:ext uri="{BB962C8B-B14F-4D97-AF65-F5344CB8AC3E}">
        <p14:creationId xmlns:p14="http://schemas.microsoft.com/office/powerpoint/2010/main" val="3483116994"/>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normAutofit lnSpcReduction="10000"/>
          </a:bodyPr>
          <a:lstStyle/>
          <a:p>
            <a:r>
              <a:rPr lang="en-US" dirty="0"/>
              <a:t>Ephesians 4:32 (NKJV) And be kind to one another, tenderhearted, forgiving one another, just as God in Christ forgave you. </a:t>
            </a:r>
          </a:p>
          <a:p>
            <a:r>
              <a:rPr lang="en-US" dirty="0" smtClean="0"/>
              <a:t>Ephesians </a:t>
            </a:r>
            <a:r>
              <a:rPr lang="en-US" dirty="0"/>
              <a:t>5:19 (NKJV) speaking to one another in psalms and hymns and spiritual songs, singing and making melody in your heart to the Lord, </a:t>
            </a:r>
          </a:p>
          <a:p>
            <a:r>
              <a:rPr lang="en-US" dirty="0" smtClean="0"/>
              <a:t>Ephesians </a:t>
            </a:r>
            <a:r>
              <a:rPr lang="en-US" dirty="0"/>
              <a:t>5:21 (NKJV) submitting to one another in the fear of God. </a:t>
            </a:r>
          </a:p>
          <a:p>
            <a:r>
              <a:rPr lang="en-US" dirty="0" smtClean="0"/>
              <a:t>1 </a:t>
            </a:r>
            <a:r>
              <a:rPr lang="en-US" dirty="0"/>
              <a:t>Thessalonians 4:18 (NKJV) Therefore comfort one another with these words. </a:t>
            </a:r>
          </a:p>
          <a:p>
            <a:r>
              <a:rPr lang="en-US" dirty="0" smtClean="0"/>
              <a:t>1 </a:t>
            </a:r>
            <a:r>
              <a:rPr lang="en-US" dirty="0"/>
              <a:t>Thessalonians 5:11 (NKJV) Therefore comfort each other and edify one another, just as you also are doing. </a:t>
            </a:r>
          </a:p>
          <a:p>
            <a:endParaRPr lang="en-US" dirty="0"/>
          </a:p>
        </p:txBody>
      </p:sp>
    </p:spTree>
    <p:extLst>
      <p:ext uri="{BB962C8B-B14F-4D97-AF65-F5344CB8AC3E}">
        <p14:creationId xmlns:p14="http://schemas.microsoft.com/office/powerpoint/2010/main" val="396409608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lnSpcReduction="10000"/>
          </a:bodyPr>
          <a:lstStyle/>
          <a:p>
            <a:r>
              <a:rPr lang="en-US" dirty="0"/>
              <a:t>Hebrews 3:13 (NKJV) but exhort one another daily, while it is called "Today," lest any of you be hardened through the deceitfulness of sin. </a:t>
            </a:r>
          </a:p>
          <a:p>
            <a:r>
              <a:rPr lang="en-US" dirty="0" smtClean="0"/>
              <a:t>Hebrews </a:t>
            </a:r>
            <a:r>
              <a:rPr lang="en-US" dirty="0"/>
              <a:t>10:24 (NKJV) And let us consider one another in order to stir up love and good works, </a:t>
            </a:r>
          </a:p>
          <a:p>
            <a:r>
              <a:rPr lang="en-US" dirty="0" smtClean="0"/>
              <a:t>James </a:t>
            </a:r>
            <a:r>
              <a:rPr lang="en-US" dirty="0"/>
              <a:t>5:16 (NKJV) Confess your trespasses to one another, and pray for one another, that you may be healed. The effective, fervent prayer of a righteous man avails much. </a:t>
            </a:r>
          </a:p>
          <a:p>
            <a:r>
              <a:rPr lang="en-US" dirty="0" smtClean="0"/>
              <a:t>1 </a:t>
            </a:r>
            <a:r>
              <a:rPr lang="en-US" dirty="0"/>
              <a:t>Peter 1:22 (NKJV) Since you have purified your souls in obeying the truth through the Spirit in sincere love of the brethren, love one another fervently with a pure heart, </a:t>
            </a:r>
          </a:p>
        </p:txBody>
      </p:sp>
    </p:spTree>
    <p:extLst>
      <p:ext uri="{BB962C8B-B14F-4D97-AF65-F5344CB8AC3E}">
        <p14:creationId xmlns:p14="http://schemas.microsoft.com/office/powerpoint/2010/main" val="246521495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lnSpcReduction="10000"/>
          </a:bodyPr>
          <a:lstStyle/>
          <a:p>
            <a:r>
              <a:rPr lang="en-US" dirty="0"/>
              <a:t>1 Peter 3:8 (NKJV) Finally, all of you be of one mind, having compassion for one another; love as brothers, be tenderhearted, be courteous; </a:t>
            </a:r>
          </a:p>
          <a:p>
            <a:r>
              <a:rPr lang="en-US" dirty="0" smtClean="0"/>
              <a:t>1 </a:t>
            </a:r>
            <a:r>
              <a:rPr lang="en-US" dirty="0"/>
              <a:t>Peter 4:8 (NKJV) And above all things have fervent love for one another, for "love will cover a multitude of sins." </a:t>
            </a:r>
          </a:p>
          <a:p>
            <a:r>
              <a:rPr lang="en-US" dirty="0" smtClean="0"/>
              <a:t>1 </a:t>
            </a:r>
            <a:r>
              <a:rPr lang="en-US" dirty="0"/>
              <a:t>Peter 4:9 (NKJV) Be hospitable to one another without grumbling. </a:t>
            </a:r>
          </a:p>
          <a:p>
            <a:r>
              <a:rPr lang="en-US" dirty="0" smtClean="0"/>
              <a:t>1 </a:t>
            </a:r>
            <a:r>
              <a:rPr lang="en-US" dirty="0"/>
              <a:t>Peter 5:5 (NKJV) Likewise you younger people, submit yourselves to your elders. Yes, all of you be submissive to one another, and be clothed with humility, for "God resists the proud, But gives grace to the humble." </a:t>
            </a:r>
          </a:p>
          <a:p>
            <a:endParaRPr lang="en-US" dirty="0"/>
          </a:p>
        </p:txBody>
      </p:sp>
    </p:spTree>
    <p:extLst>
      <p:ext uri="{BB962C8B-B14F-4D97-AF65-F5344CB8AC3E}">
        <p14:creationId xmlns:p14="http://schemas.microsoft.com/office/powerpoint/2010/main" val="27961581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Introduction</a:t>
            </a:r>
            <a:endParaRPr lang="en-US" dirty="0"/>
          </a:p>
        </p:txBody>
      </p:sp>
      <p:sp>
        <p:nvSpPr>
          <p:cNvPr id="3" name="Content Placeholder 2"/>
          <p:cNvSpPr>
            <a:spLocks noGrp="1"/>
          </p:cNvSpPr>
          <p:nvPr>
            <p:ph idx="1"/>
          </p:nvPr>
        </p:nvSpPr>
        <p:spPr>
          <a:xfrm>
            <a:off x="76200" y="838200"/>
            <a:ext cx="9067800" cy="5867400"/>
          </a:xfrm>
        </p:spPr>
        <p:txBody>
          <a:bodyPr>
            <a:normAutofit fontScale="92500" lnSpcReduction="10000"/>
          </a:bodyPr>
          <a:lstStyle/>
          <a:p>
            <a:r>
              <a:rPr lang="en-US" dirty="0"/>
              <a:t>First of all, we must discuss what the church is in the local sense versus the universal sense. </a:t>
            </a:r>
            <a:endParaRPr lang="en-US" dirty="0" smtClean="0"/>
          </a:p>
          <a:p>
            <a:r>
              <a:rPr lang="en-US" dirty="0" smtClean="0"/>
              <a:t>We </a:t>
            </a:r>
            <a:r>
              <a:rPr lang="en-US" dirty="0"/>
              <a:t>know that every saved person is added to the church by the Lord (Acts 2-47). </a:t>
            </a:r>
            <a:endParaRPr lang="en-US" dirty="0" smtClean="0"/>
          </a:p>
          <a:p>
            <a:r>
              <a:rPr lang="en-US" dirty="0" smtClean="0"/>
              <a:t>This </a:t>
            </a:r>
            <a:r>
              <a:rPr lang="en-US" dirty="0"/>
              <a:t>is because of our relationship that we now have with God and Christ. </a:t>
            </a:r>
            <a:endParaRPr lang="en-US" dirty="0" smtClean="0"/>
          </a:p>
          <a:p>
            <a:r>
              <a:rPr lang="en-US" dirty="0" smtClean="0"/>
              <a:t>Since </a:t>
            </a:r>
            <a:r>
              <a:rPr lang="en-US" dirty="0"/>
              <a:t>the church is the body of Christ, we being in the church are a part of Christ. </a:t>
            </a:r>
            <a:endParaRPr lang="en-US" dirty="0" smtClean="0"/>
          </a:p>
          <a:p>
            <a:r>
              <a:rPr lang="en-US" dirty="0" smtClean="0"/>
              <a:t>This </a:t>
            </a:r>
            <a:r>
              <a:rPr lang="en-US" dirty="0"/>
              <a:t>relationship exists because we obeyed the gospel that we heard. </a:t>
            </a:r>
            <a:endParaRPr lang="en-US" dirty="0" smtClean="0"/>
          </a:p>
          <a:p>
            <a:r>
              <a:rPr lang="en-US" dirty="0" smtClean="0"/>
              <a:t>We </a:t>
            </a:r>
            <a:r>
              <a:rPr lang="en-US" dirty="0"/>
              <a:t>repented, confessed and were baptized in His name. </a:t>
            </a:r>
          </a:p>
          <a:p>
            <a:endParaRPr lang="en-US" dirty="0"/>
          </a:p>
        </p:txBody>
      </p:sp>
    </p:spTree>
    <p:extLst>
      <p:ext uri="{BB962C8B-B14F-4D97-AF65-F5344CB8AC3E}">
        <p14:creationId xmlns:p14="http://schemas.microsoft.com/office/powerpoint/2010/main" val="1667692527"/>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rmAutofit/>
          </a:bodyPr>
          <a:lstStyle/>
          <a:p>
            <a:r>
              <a:rPr lang="en-US" dirty="0"/>
              <a:t>1 John 3:23 (NKJV) And this is His commandment: that we should believe on the name of His Son Jesus Christ and love one another, as He gave us commandment. </a:t>
            </a:r>
          </a:p>
          <a:p>
            <a:r>
              <a:rPr lang="en-US" dirty="0" smtClean="0"/>
              <a:t>Once </a:t>
            </a:r>
            <a:r>
              <a:rPr lang="en-US" dirty="0"/>
              <a:t>again, read these in their context</a:t>
            </a:r>
            <a:r>
              <a:rPr lang="en-US" dirty="0" smtClean="0"/>
              <a:t>.</a:t>
            </a:r>
          </a:p>
          <a:p>
            <a:r>
              <a:rPr lang="en-US" dirty="0" smtClean="0"/>
              <a:t>Remember </a:t>
            </a:r>
            <a:r>
              <a:rPr lang="en-US" dirty="0"/>
              <a:t>that most of the New Testament was written to members of the Church. </a:t>
            </a:r>
            <a:endParaRPr lang="en-US" dirty="0" smtClean="0"/>
          </a:p>
          <a:p>
            <a:r>
              <a:rPr lang="en-US" dirty="0" smtClean="0"/>
              <a:t>As </a:t>
            </a:r>
            <a:r>
              <a:rPr lang="en-US" dirty="0"/>
              <a:t>we read these verses we can see the important relationship that we have to our fellow Christians. </a:t>
            </a:r>
            <a:endParaRPr lang="en-US" dirty="0" smtClean="0"/>
          </a:p>
          <a:p>
            <a:r>
              <a:rPr lang="en-US" dirty="0" smtClean="0"/>
              <a:t>We </a:t>
            </a:r>
            <a:r>
              <a:rPr lang="en-US" dirty="0"/>
              <a:t>also see our responsibilities and we can see what benefits we are to receive from them.</a:t>
            </a:r>
          </a:p>
          <a:p>
            <a:endParaRPr lang="en-US" dirty="0"/>
          </a:p>
        </p:txBody>
      </p:sp>
    </p:spTree>
    <p:extLst>
      <p:ext uri="{BB962C8B-B14F-4D97-AF65-F5344CB8AC3E}">
        <p14:creationId xmlns:p14="http://schemas.microsoft.com/office/powerpoint/2010/main" val="318129571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lstStyle/>
          <a:p>
            <a:r>
              <a:rPr lang="en-US" dirty="0" smtClean="0"/>
              <a:t>The Benefits Of The Local Church</a:t>
            </a:r>
            <a:endParaRPr lang="en-US" dirty="0"/>
          </a:p>
        </p:txBody>
      </p:sp>
      <p:sp>
        <p:nvSpPr>
          <p:cNvPr id="3" name="Content Placeholder 2"/>
          <p:cNvSpPr>
            <a:spLocks noGrp="1"/>
          </p:cNvSpPr>
          <p:nvPr>
            <p:ph idx="1"/>
          </p:nvPr>
        </p:nvSpPr>
        <p:spPr>
          <a:xfrm>
            <a:off x="0" y="762000"/>
            <a:ext cx="9067800" cy="6019800"/>
          </a:xfrm>
        </p:spPr>
        <p:txBody>
          <a:bodyPr>
            <a:normAutofit fontScale="92500" lnSpcReduction="10000"/>
          </a:bodyPr>
          <a:lstStyle/>
          <a:p>
            <a:r>
              <a:rPr lang="en-US" dirty="0"/>
              <a:t>Acts 2:42-47 (NKJV) And they continued steadfastly in the apostles' doctrine and fellowship, in the breaking of bread, and in prayers. {43} Then fear came upon every soul, and many wonders and signs were done through the apostles. {44} Now all who believed were together, and had all things in common, {45} and sold their possessions and goods, and divided them among all, as anyone had need. {46} So continuing daily with one accord in the temple, and breaking bread from house to house, they ate their food with gladness and simplicity of heart, {47} praising God and having favor with all the people. And the Lord added to the church daily those who were being saved. </a:t>
            </a:r>
          </a:p>
          <a:p>
            <a:endParaRPr lang="en-US" dirty="0"/>
          </a:p>
        </p:txBody>
      </p:sp>
    </p:spTree>
    <p:extLst>
      <p:ext uri="{BB962C8B-B14F-4D97-AF65-F5344CB8AC3E}">
        <p14:creationId xmlns:p14="http://schemas.microsoft.com/office/powerpoint/2010/main" val="3443229495"/>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629400"/>
          </a:xfrm>
        </p:spPr>
        <p:txBody>
          <a:bodyPr>
            <a:normAutofit/>
          </a:bodyPr>
          <a:lstStyle/>
          <a:p>
            <a:r>
              <a:rPr lang="en-US" dirty="0"/>
              <a:t>These people were privileged to have had the Apostles to guide them. </a:t>
            </a:r>
            <a:endParaRPr lang="en-US" dirty="0" smtClean="0"/>
          </a:p>
          <a:p>
            <a:r>
              <a:rPr lang="en-US" dirty="0" smtClean="0"/>
              <a:t>The </a:t>
            </a:r>
            <a:r>
              <a:rPr lang="en-US" dirty="0"/>
              <a:t>Apostles were also babes in Christ in the beginning, but they had a Helper. </a:t>
            </a:r>
            <a:endParaRPr lang="en-US" dirty="0" smtClean="0"/>
          </a:p>
          <a:p>
            <a:r>
              <a:rPr lang="en-US" dirty="0" smtClean="0"/>
              <a:t>They </a:t>
            </a:r>
            <a:r>
              <a:rPr lang="en-US" dirty="0"/>
              <a:t>had a Comforter. </a:t>
            </a:r>
            <a:endParaRPr lang="en-US" dirty="0" smtClean="0"/>
          </a:p>
          <a:p>
            <a:r>
              <a:rPr lang="en-US" dirty="0" smtClean="0"/>
              <a:t>This </a:t>
            </a:r>
            <a:r>
              <a:rPr lang="en-US" dirty="0"/>
              <a:t>was the Holy Spirit, which Christ promised He would send. </a:t>
            </a:r>
            <a:endParaRPr lang="en-US" dirty="0" smtClean="0"/>
          </a:p>
        </p:txBody>
      </p:sp>
    </p:spTree>
    <p:extLst>
      <p:ext uri="{BB962C8B-B14F-4D97-AF65-F5344CB8AC3E}">
        <p14:creationId xmlns:p14="http://schemas.microsoft.com/office/powerpoint/2010/main" val="385740495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r>
              <a:rPr lang="en-US" dirty="0" smtClean="0"/>
              <a:t>The Holy Spirit guided the Apostles into all truth. </a:t>
            </a:r>
          </a:p>
          <a:p>
            <a:r>
              <a:rPr lang="en-US" dirty="0" smtClean="0"/>
              <a:t>As the Church would spread and grow, the Apostles would not be able to give this guidance, so spiritual gifts were given to faithful men and women. </a:t>
            </a:r>
          </a:p>
          <a:p>
            <a:r>
              <a:rPr lang="en-US" dirty="0" smtClean="0"/>
              <a:t>As the word was put into printed form, the spiritual gifts would no longer be necessary. </a:t>
            </a:r>
          </a:p>
          <a:p>
            <a:r>
              <a:rPr lang="en-US" dirty="0" smtClean="0"/>
              <a:t>We now have the result of all of this effort; the Bible.</a:t>
            </a:r>
          </a:p>
          <a:p>
            <a:endParaRPr lang="en-US" dirty="0"/>
          </a:p>
        </p:txBody>
      </p:sp>
    </p:spTree>
    <p:extLst>
      <p:ext uri="{BB962C8B-B14F-4D97-AF65-F5344CB8AC3E}">
        <p14:creationId xmlns:p14="http://schemas.microsoft.com/office/powerpoint/2010/main" val="60573325"/>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915400" cy="4819781"/>
          </a:xfrm>
          <a:prstGeom prst="rect">
            <a:avLst/>
          </a:prstGeom>
        </p:spPr>
        <p:txBody>
          <a:bodyPr wrap="square">
            <a:spAutoFit/>
          </a:bodyPr>
          <a:lstStyle/>
          <a:p>
            <a:r>
              <a:rPr lang="en-US" dirty="0"/>
              <a:t>These people had the privilege of fellowship with the saints. </a:t>
            </a:r>
            <a:endParaRPr lang="en-US" dirty="0" smtClean="0"/>
          </a:p>
          <a:p>
            <a:r>
              <a:rPr lang="en-US" dirty="0" smtClean="0"/>
              <a:t>There </a:t>
            </a:r>
            <a:r>
              <a:rPr lang="en-US" dirty="0"/>
              <a:t>is no better place in this earth to be than with the saints of God. </a:t>
            </a:r>
            <a:endParaRPr lang="en-US" dirty="0" smtClean="0"/>
          </a:p>
          <a:p>
            <a:r>
              <a:rPr lang="en-US" dirty="0" smtClean="0"/>
              <a:t>This </a:t>
            </a:r>
            <a:r>
              <a:rPr lang="en-US" dirty="0"/>
              <a:t>is either in the local assembly or as Christian’s gather together to study or socialize. </a:t>
            </a:r>
            <a:endParaRPr lang="en-US" dirty="0" smtClean="0"/>
          </a:p>
          <a:p>
            <a:r>
              <a:rPr lang="en-US" dirty="0" smtClean="0"/>
              <a:t>I </a:t>
            </a:r>
            <a:r>
              <a:rPr lang="en-US" dirty="0"/>
              <a:t>would say that it is rare to have churches today with the same characteristics that this early church had.</a:t>
            </a:r>
          </a:p>
        </p:txBody>
      </p:sp>
    </p:spTree>
    <p:extLst>
      <p:ext uri="{BB962C8B-B14F-4D97-AF65-F5344CB8AC3E}">
        <p14:creationId xmlns:p14="http://schemas.microsoft.com/office/powerpoint/2010/main" val="1028508813"/>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r>
              <a:rPr lang="en-US" dirty="0"/>
              <a:t>These people also demonstrated the first worship services. </a:t>
            </a:r>
            <a:endParaRPr lang="en-US" dirty="0" smtClean="0"/>
          </a:p>
          <a:p>
            <a:r>
              <a:rPr lang="en-US" dirty="0" smtClean="0"/>
              <a:t>They </a:t>
            </a:r>
            <a:r>
              <a:rPr lang="en-US" dirty="0"/>
              <a:t>shared in the breaking of bread and prayer. </a:t>
            </a:r>
            <a:endParaRPr lang="en-US" dirty="0" smtClean="0"/>
          </a:p>
          <a:p>
            <a:r>
              <a:rPr lang="en-US" dirty="0" smtClean="0"/>
              <a:t>The </a:t>
            </a:r>
            <a:r>
              <a:rPr lang="en-US" dirty="0"/>
              <a:t>Apostles Doctrine was being taught. </a:t>
            </a:r>
            <a:endParaRPr lang="en-US" dirty="0" smtClean="0"/>
          </a:p>
          <a:p>
            <a:r>
              <a:rPr lang="en-US" dirty="0" smtClean="0"/>
              <a:t>We </a:t>
            </a:r>
            <a:r>
              <a:rPr lang="en-US" dirty="0"/>
              <a:t>can only assume that singing and giving were included in these earliest services because the letters of Paul later taught them.</a:t>
            </a:r>
          </a:p>
          <a:p>
            <a:endParaRPr lang="en-US" dirty="0"/>
          </a:p>
        </p:txBody>
      </p:sp>
    </p:spTree>
    <p:extLst>
      <p:ext uri="{BB962C8B-B14F-4D97-AF65-F5344CB8AC3E}">
        <p14:creationId xmlns:p14="http://schemas.microsoft.com/office/powerpoint/2010/main" val="1481980039"/>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r>
              <a:rPr lang="en-US" dirty="0"/>
              <a:t>There was an effective outreach upon all the people. </a:t>
            </a:r>
            <a:endParaRPr lang="en-US" dirty="0" smtClean="0"/>
          </a:p>
          <a:p>
            <a:r>
              <a:rPr lang="en-US" dirty="0" smtClean="0"/>
              <a:t>Everyone </a:t>
            </a:r>
            <a:r>
              <a:rPr lang="en-US" dirty="0"/>
              <a:t>kept felling a sense of awe. </a:t>
            </a:r>
            <a:endParaRPr lang="en-US" dirty="0" smtClean="0"/>
          </a:p>
          <a:p>
            <a:r>
              <a:rPr lang="en-US" dirty="0" smtClean="0"/>
              <a:t>This </a:t>
            </a:r>
            <a:r>
              <a:rPr lang="en-US" dirty="0"/>
              <a:t>quality is lacking in so many "Christians" today. </a:t>
            </a:r>
            <a:endParaRPr lang="en-US" dirty="0" smtClean="0"/>
          </a:p>
          <a:p>
            <a:r>
              <a:rPr lang="en-US" dirty="0" smtClean="0"/>
              <a:t>We </a:t>
            </a:r>
            <a:r>
              <a:rPr lang="en-US" dirty="0"/>
              <a:t>should be in awe that the creator has chosen us for His own. </a:t>
            </a:r>
            <a:endParaRPr lang="en-US" dirty="0" smtClean="0"/>
          </a:p>
          <a:p>
            <a:r>
              <a:rPr lang="en-US" dirty="0" smtClean="0"/>
              <a:t>We </a:t>
            </a:r>
            <a:r>
              <a:rPr lang="en-US" dirty="0"/>
              <a:t>should be amazed to look upon the glory of God and know that He will give us that glory. </a:t>
            </a:r>
            <a:endParaRPr lang="en-US" dirty="0" smtClean="0"/>
          </a:p>
          <a:p>
            <a:r>
              <a:rPr lang="en-US" dirty="0" smtClean="0"/>
              <a:t>We </a:t>
            </a:r>
            <a:r>
              <a:rPr lang="en-US" dirty="0"/>
              <a:t>should be in awe of His power. </a:t>
            </a:r>
            <a:endParaRPr lang="en-US" dirty="0" smtClean="0"/>
          </a:p>
          <a:p>
            <a:r>
              <a:rPr lang="en-US" dirty="0" smtClean="0"/>
              <a:t>And </a:t>
            </a:r>
            <a:r>
              <a:rPr lang="en-US" dirty="0"/>
              <a:t>we should be in awe of the power of the blood that was shed almost two thousand years ago.</a:t>
            </a:r>
          </a:p>
          <a:p>
            <a:endParaRPr lang="en-US" dirty="0"/>
          </a:p>
        </p:txBody>
      </p:sp>
    </p:spTree>
    <p:extLst>
      <p:ext uri="{BB962C8B-B14F-4D97-AF65-F5344CB8AC3E}">
        <p14:creationId xmlns:p14="http://schemas.microsoft.com/office/powerpoint/2010/main" val="3831373319"/>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r>
              <a:rPr lang="en-US" dirty="0"/>
              <a:t>These people had a common cause. </a:t>
            </a:r>
            <a:endParaRPr lang="en-US" dirty="0" smtClean="0"/>
          </a:p>
          <a:p>
            <a:r>
              <a:rPr lang="en-US" dirty="0" smtClean="0"/>
              <a:t>It </a:t>
            </a:r>
            <a:r>
              <a:rPr lang="en-US" dirty="0"/>
              <a:t>was like a great big family fulfilling various duties. </a:t>
            </a:r>
            <a:endParaRPr lang="en-US" dirty="0" smtClean="0"/>
          </a:p>
          <a:p>
            <a:r>
              <a:rPr lang="en-US" dirty="0" smtClean="0"/>
              <a:t>There </a:t>
            </a:r>
            <a:r>
              <a:rPr lang="en-US" dirty="0"/>
              <a:t>were the breadwinners and the bread makers. </a:t>
            </a:r>
            <a:endParaRPr lang="en-US" dirty="0" smtClean="0"/>
          </a:p>
          <a:p>
            <a:r>
              <a:rPr lang="en-US" dirty="0" smtClean="0"/>
              <a:t>There </a:t>
            </a:r>
            <a:r>
              <a:rPr lang="en-US" dirty="0"/>
              <a:t>were the teachers and there were the students. </a:t>
            </a:r>
            <a:endParaRPr lang="en-US" dirty="0" smtClean="0"/>
          </a:p>
          <a:p>
            <a:r>
              <a:rPr lang="en-US" dirty="0" smtClean="0"/>
              <a:t>There </a:t>
            </a:r>
            <a:r>
              <a:rPr lang="en-US" dirty="0"/>
              <a:t>were the workers and there were the thinkers. </a:t>
            </a:r>
            <a:endParaRPr lang="en-US" dirty="0" smtClean="0"/>
          </a:p>
          <a:p>
            <a:r>
              <a:rPr lang="en-US" dirty="0" smtClean="0"/>
              <a:t>All </a:t>
            </a:r>
            <a:r>
              <a:rPr lang="en-US" dirty="0"/>
              <a:t>of these had a common goal. </a:t>
            </a:r>
            <a:endParaRPr lang="en-US" dirty="0" smtClean="0"/>
          </a:p>
          <a:p>
            <a:endParaRPr lang="en-US" dirty="0"/>
          </a:p>
        </p:txBody>
      </p:sp>
    </p:spTree>
    <p:extLst>
      <p:ext uri="{BB962C8B-B14F-4D97-AF65-F5344CB8AC3E}">
        <p14:creationId xmlns:p14="http://schemas.microsoft.com/office/powerpoint/2010/main" val="1129665883"/>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r>
              <a:rPr lang="en-US" dirty="0" smtClean="0"/>
              <a:t>All of these knew that they had a part and were not about to let their brethren down. </a:t>
            </a:r>
          </a:p>
          <a:p>
            <a:r>
              <a:rPr lang="en-US" dirty="0" smtClean="0"/>
              <a:t>Seems like the church today does not have this same attitude.</a:t>
            </a:r>
          </a:p>
          <a:p>
            <a:r>
              <a:rPr lang="en-US" dirty="0" smtClean="0"/>
              <a:t>These people had mutual assistance. </a:t>
            </a:r>
          </a:p>
          <a:p>
            <a:r>
              <a:rPr lang="en-US" dirty="0" smtClean="0"/>
              <a:t>Like the big family that they were, they were looking out for the needs of the entire family. </a:t>
            </a:r>
          </a:p>
          <a:p>
            <a:r>
              <a:rPr lang="en-US" dirty="0" smtClean="0"/>
              <a:t>Along with these, there are other benefits of participation in the local church.</a:t>
            </a:r>
          </a:p>
          <a:p>
            <a:endParaRPr lang="en-US" dirty="0"/>
          </a:p>
        </p:txBody>
      </p:sp>
    </p:spTree>
    <p:extLst>
      <p:ext uri="{BB962C8B-B14F-4D97-AF65-F5344CB8AC3E}">
        <p14:creationId xmlns:p14="http://schemas.microsoft.com/office/powerpoint/2010/main" val="2609165504"/>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r>
              <a:rPr lang="en-US" dirty="0"/>
              <a:t>Acts 20:7 (NKJV) Now on the first day of the week, when the disciples came together to break bread, Paul, ready to depart the next day, spoke to them and continued his message until midnight. </a:t>
            </a:r>
          </a:p>
          <a:p>
            <a:r>
              <a:rPr lang="en-US" dirty="0" smtClean="0"/>
              <a:t>By </a:t>
            </a:r>
            <a:r>
              <a:rPr lang="en-US" dirty="0"/>
              <a:t>example, the designated time for the organized worship service was the first day of the week. </a:t>
            </a:r>
            <a:endParaRPr lang="en-US" dirty="0" smtClean="0"/>
          </a:p>
          <a:p>
            <a:r>
              <a:rPr lang="en-US" dirty="0" smtClean="0"/>
              <a:t>That </a:t>
            </a:r>
            <a:r>
              <a:rPr lang="en-US" dirty="0"/>
              <a:t>day is Sunday. </a:t>
            </a:r>
            <a:endParaRPr lang="en-US" dirty="0" smtClean="0"/>
          </a:p>
          <a:p>
            <a:r>
              <a:rPr lang="en-US" dirty="0" smtClean="0"/>
              <a:t>It </a:t>
            </a:r>
            <a:r>
              <a:rPr lang="en-US" dirty="0"/>
              <a:t>does not matter if it is in the morning or evening. </a:t>
            </a:r>
            <a:endParaRPr lang="en-US" dirty="0" smtClean="0"/>
          </a:p>
          <a:p>
            <a:r>
              <a:rPr lang="en-US" dirty="0" smtClean="0"/>
              <a:t>It </a:t>
            </a:r>
            <a:r>
              <a:rPr lang="en-US" dirty="0"/>
              <a:t>only matters that we meet on Sunday for this purpose. </a:t>
            </a:r>
            <a:endParaRPr lang="en-US" dirty="0" smtClean="0"/>
          </a:p>
          <a:p>
            <a:r>
              <a:rPr lang="en-US" dirty="0" smtClean="0"/>
              <a:t>The </a:t>
            </a:r>
            <a:r>
              <a:rPr lang="en-US" dirty="0"/>
              <a:t>local church has the options of </a:t>
            </a:r>
            <a:r>
              <a:rPr lang="en-US" dirty="0" smtClean="0"/>
              <a:t>when(what time) </a:t>
            </a:r>
            <a:r>
              <a:rPr lang="en-US" dirty="0"/>
              <a:t>to gather together. </a:t>
            </a:r>
            <a:endParaRPr lang="en-US" dirty="0" smtClean="0"/>
          </a:p>
        </p:txBody>
      </p:sp>
    </p:spTree>
    <p:extLst>
      <p:ext uri="{BB962C8B-B14F-4D97-AF65-F5344CB8AC3E}">
        <p14:creationId xmlns:p14="http://schemas.microsoft.com/office/powerpoint/2010/main" val="102237006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r>
              <a:rPr lang="en-US" dirty="0"/>
              <a:t>The act of baptism not only washes away our sins, but also places us in the church of Christ. </a:t>
            </a:r>
            <a:endParaRPr lang="en-US" dirty="0" smtClean="0"/>
          </a:p>
          <a:p>
            <a:r>
              <a:rPr lang="en-US" dirty="0" smtClean="0"/>
              <a:t>We </a:t>
            </a:r>
            <a:r>
              <a:rPr lang="en-US" dirty="0"/>
              <a:t>can only have this relationship because our sins are forgiven. </a:t>
            </a:r>
            <a:endParaRPr lang="en-US" dirty="0" smtClean="0"/>
          </a:p>
          <a:p>
            <a:r>
              <a:rPr lang="en-US" dirty="0" smtClean="0"/>
              <a:t>Remember </a:t>
            </a:r>
            <a:r>
              <a:rPr lang="en-US" dirty="0"/>
              <a:t>that our sins separate us from God (Isa 59:2). </a:t>
            </a:r>
            <a:endParaRPr lang="en-US" dirty="0" smtClean="0"/>
          </a:p>
          <a:p>
            <a:r>
              <a:rPr lang="en-US" dirty="0" smtClean="0"/>
              <a:t>So </a:t>
            </a:r>
            <a:r>
              <a:rPr lang="en-US" dirty="0"/>
              <a:t>if we remove sin, we can once again return to a relationship with God. </a:t>
            </a:r>
            <a:endParaRPr lang="en-US" dirty="0" smtClean="0"/>
          </a:p>
          <a:p>
            <a:r>
              <a:rPr lang="en-US" dirty="0" smtClean="0"/>
              <a:t>The </a:t>
            </a:r>
            <a:r>
              <a:rPr lang="en-US" dirty="0"/>
              <a:t>Bible teaches in several places that baptism is the action that washes away our sins. </a:t>
            </a:r>
            <a:endParaRPr lang="en-US" dirty="0" smtClean="0"/>
          </a:p>
          <a:p>
            <a:r>
              <a:rPr lang="en-US" dirty="0" smtClean="0"/>
              <a:t>No </a:t>
            </a:r>
            <a:r>
              <a:rPr lang="en-US" dirty="0"/>
              <a:t>other action will wash away sins from the alien sinner. </a:t>
            </a:r>
          </a:p>
          <a:p>
            <a:endParaRPr lang="en-US" dirty="0"/>
          </a:p>
        </p:txBody>
      </p:sp>
    </p:spTree>
    <p:extLst>
      <p:ext uri="{BB962C8B-B14F-4D97-AF65-F5344CB8AC3E}">
        <p14:creationId xmlns:p14="http://schemas.microsoft.com/office/powerpoint/2010/main" val="371573089"/>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629400"/>
          </a:xfrm>
        </p:spPr>
        <p:txBody>
          <a:bodyPr>
            <a:normAutofit/>
          </a:bodyPr>
          <a:lstStyle/>
          <a:p>
            <a:r>
              <a:rPr lang="en-US" dirty="0" smtClean="0"/>
              <a:t>The people who place their membership with a local church are subject to that church. </a:t>
            </a:r>
          </a:p>
          <a:p>
            <a:r>
              <a:rPr lang="en-US" dirty="0" smtClean="0"/>
              <a:t>Some time ago, some churches started meeting twice on Sunday. </a:t>
            </a:r>
          </a:p>
          <a:p>
            <a:r>
              <a:rPr lang="en-US" dirty="0" smtClean="0"/>
              <a:t>This is one of our traditions. </a:t>
            </a:r>
          </a:p>
          <a:p>
            <a:r>
              <a:rPr lang="en-US" dirty="0" smtClean="0"/>
              <a:t>There is nothing wrong with meeting twice on Sunday. </a:t>
            </a:r>
          </a:p>
          <a:p>
            <a:r>
              <a:rPr lang="en-US" dirty="0" smtClean="0"/>
              <a:t>It even has some additional benefits. </a:t>
            </a:r>
          </a:p>
          <a:p>
            <a:r>
              <a:rPr lang="en-US" dirty="0" smtClean="0"/>
              <a:t>When members absent themselves from services, they do themselves harm and deprive others of their encouragement.</a:t>
            </a:r>
          </a:p>
          <a:p>
            <a:endParaRPr lang="en-US" dirty="0"/>
          </a:p>
        </p:txBody>
      </p:sp>
    </p:spTree>
    <p:extLst>
      <p:ext uri="{BB962C8B-B14F-4D97-AF65-F5344CB8AC3E}">
        <p14:creationId xmlns:p14="http://schemas.microsoft.com/office/powerpoint/2010/main" val="1571761063"/>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a:bodyPr>
          <a:lstStyle/>
          <a:p>
            <a:r>
              <a:rPr lang="en-US" dirty="0"/>
              <a:t>Matthew 18:15-17 (NKJV) "Moreover if your brother sins against you, go and tell him his fault between you and him alone. If he hears you, you have gained your brother. {16} "But if he will not hear, take with you one or two more, that 'by the mouth of two or three witnesses every word may be established.' {17} "And if he refuses to hear them, tell it to the church. But if he refuses even to hear the church, let him be to you like a heathen and a tax collector. </a:t>
            </a:r>
          </a:p>
          <a:p>
            <a:endParaRPr lang="en-US" dirty="0"/>
          </a:p>
        </p:txBody>
      </p:sp>
    </p:spTree>
    <p:extLst>
      <p:ext uri="{BB962C8B-B14F-4D97-AF65-F5344CB8AC3E}">
        <p14:creationId xmlns:p14="http://schemas.microsoft.com/office/powerpoint/2010/main" val="1880775510"/>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a:bodyPr>
          <a:lstStyle/>
          <a:p>
            <a:r>
              <a:rPr lang="en-US" dirty="0"/>
              <a:t>The church is the pillar and ground of truth. </a:t>
            </a:r>
            <a:endParaRPr lang="en-US" dirty="0" smtClean="0"/>
          </a:p>
          <a:p>
            <a:r>
              <a:rPr lang="en-US" dirty="0" smtClean="0"/>
              <a:t>Sometimes </a:t>
            </a:r>
            <a:r>
              <a:rPr lang="en-US" dirty="0"/>
              <a:t>a member might not represent that truth. </a:t>
            </a:r>
            <a:endParaRPr lang="en-US" dirty="0" smtClean="0"/>
          </a:p>
          <a:p>
            <a:r>
              <a:rPr lang="en-US" dirty="0" smtClean="0"/>
              <a:t>If </a:t>
            </a:r>
            <a:r>
              <a:rPr lang="en-US" dirty="0"/>
              <a:t>this happens, the rest of the local church must respond. </a:t>
            </a:r>
            <a:endParaRPr lang="en-US" dirty="0" smtClean="0"/>
          </a:p>
          <a:p>
            <a:r>
              <a:rPr lang="en-US" dirty="0" smtClean="0"/>
              <a:t>First </a:t>
            </a:r>
            <a:r>
              <a:rPr lang="en-US" dirty="0"/>
              <a:t>comes the exposing of error or the reproving a fault. </a:t>
            </a:r>
            <a:endParaRPr lang="en-US" dirty="0" smtClean="0"/>
          </a:p>
          <a:p>
            <a:r>
              <a:rPr lang="en-US" dirty="0" smtClean="0"/>
              <a:t>If </a:t>
            </a:r>
            <a:r>
              <a:rPr lang="en-US" dirty="0"/>
              <a:t>that does not cause the person to return to the truth, then several members should go to the erring member. </a:t>
            </a:r>
            <a:endParaRPr lang="en-US" dirty="0" smtClean="0"/>
          </a:p>
          <a:p>
            <a:r>
              <a:rPr lang="en-US" dirty="0" smtClean="0"/>
              <a:t>Finally</a:t>
            </a:r>
            <a:r>
              <a:rPr lang="en-US" dirty="0"/>
              <a:t>, the entire church must know that this person is in error. </a:t>
            </a:r>
          </a:p>
        </p:txBody>
      </p:sp>
    </p:spTree>
    <p:extLst>
      <p:ext uri="{BB962C8B-B14F-4D97-AF65-F5344CB8AC3E}">
        <p14:creationId xmlns:p14="http://schemas.microsoft.com/office/powerpoint/2010/main" val="2738287650"/>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r>
              <a:rPr lang="en-US" dirty="0" smtClean="0"/>
              <a:t>Because an individual member represents that of which it is a part, this person is a blemish on the local church. </a:t>
            </a:r>
          </a:p>
          <a:p>
            <a:r>
              <a:rPr lang="en-US" dirty="0" smtClean="0"/>
              <a:t>If this person is a blemish on the local church, that person is also a blemish on the universal church.</a:t>
            </a:r>
          </a:p>
          <a:p>
            <a:r>
              <a:rPr lang="en-US" dirty="0" smtClean="0"/>
              <a:t>And also a blemish upon Christ and His Name.</a:t>
            </a:r>
            <a:r>
              <a:rPr lang="en-US" dirty="0" smtClean="0"/>
              <a:t> </a:t>
            </a:r>
          </a:p>
          <a:p>
            <a:r>
              <a:rPr lang="en-US" dirty="0" smtClean="0"/>
              <a:t>We must distance ourselves from this person in the sight of the world. </a:t>
            </a:r>
          </a:p>
          <a:p>
            <a:r>
              <a:rPr lang="en-US" dirty="0" smtClean="0"/>
              <a:t>We must publicly acknowledge that we do not approve of this persons actions, and that we will not tolerate error. </a:t>
            </a:r>
          </a:p>
          <a:p>
            <a:endParaRPr lang="en-US" dirty="0"/>
          </a:p>
        </p:txBody>
      </p:sp>
    </p:spTree>
    <p:extLst>
      <p:ext uri="{BB962C8B-B14F-4D97-AF65-F5344CB8AC3E}">
        <p14:creationId xmlns:p14="http://schemas.microsoft.com/office/powerpoint/2010/main" val="3224214516"/>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85000" lnSpcReduction="20000"/>
          </a:bodyPr>
          <a:lstStyle/>
          <a:p>
            <a:r>
              <a:rPr lang="en-US" dirty="0"/>
              <a:t>All of this discipline is meant to turn a sinner from destructive ways and save their souls. </a:t>
            </a:r>
            <a:endParaRPr lang="en-US" dirty="0" smtClean="0"/>
          </a:p>
          <a:p>
            <a:r>
              <a:rPr lang="en-US" dirty="0" smtClean="0"/>
              <a:t>If </a:t>
            </a:r>
            <a:r>
              <a:rPr lang="en-US" dirty="0"/>
              <a:t>that is not done, the purity of the church is </a:t>
            </a:r>
            <a:r>
              <a:rPr lang="en-US" dirty="0" smtClean="0"/>
              <a:t>still the most </a:t>
            </a:r>
            <a:r>
              <a:rPr lang="en-US" dirty="0"/>
              <a:t>supreme importance. </a:t>
            </a:r>
            <a:endParaRPr lang="en-US" dirty="0" smtClean="0"/>
          </a:p>
          <a:p>
            <a:r>
              <a:rPr lang="en-US" dirty="0" smtClean="0"/>
              <a:t>The </a:t>
            </a:r>
            <a:r>
              <a:rPr lang="en-US" dirty="0"/>
              <a:t>purity of the church must be maintained either by repentance or withdrawal of that erring person. </a:t>
            </a:r>
            <a:endParaRPr lang="en-US" dirty="0" smtClean="0"/>
          </a:p>
          <a:p>
            <a:r>
              <a:rPr lang="en-US" dirty="0" smtClean="0"/>
              <a:t>Church </a:t>
            </a:r>
            <a:r>
              <a:rPr lang="en-US" dirty="0"/>
              <a:t>discipline should only be used on those who are living in error but still claiming church membership. </a:t>
            </a:r>
            <a:endParaRPr lang="en-US" dirty="0" smtClean="0"/>
          </a:p>
          <a:p>
            <a:r>
              <a:rPr lang="en-US" dirty="0" smtClean="0"/>
              <a:t>I've </a:t>
            </a:r>
            <a:r>
              <a:rPr lang="en-US" dirty="0"/>
              <a:t>seen churches withdraw from people who stopped being a member by choice. </a:t>
            </a:r>
            <a:endParaRPr lang="en-US" dirty="0" smtClean="0"/>
          </a:p>
          <a:p>
            <a:r>
              <a:rPr lang="en-US" dirty="0" smtClean="0"/>
              <a:t>This </a:t>
            </a:r>
            <a:r>
              <a:rPr lang="en-US" dirty="0"/>
              <a:t>is not discipline. </a:t>
            </a:r>
            <a:endParaRPr lang="en-US" dirty="0" smtClean="0"/>
          </a:p>
          <a:p>
            <a:r>
              <a:rPr lang="en-US" dirty="0" smtClean="0"/>
              <a:t>It </a:t>
            </a:r>
            <a:r>
              <a:rPr lang="en-US" dirty="0"/>
              <a:t>is a shame that it got to that point. </a:t>
            </a:r>
            <a:endParaRPr lang="en-US" dirty="0" smtClean="0"/>
          </a:p>
          <a:p>
            <a:r>
              <a:rPr lang="en-US" dirty="0" smtClean="0"/>
              <a:t>I've </a:t>
            </a:r>
            <a:r>
              <a:rPr lang="en-US" dirty="0"/>
              <a:t>seen withdrawal actions take place six months to a year after is should have been done. </a:t>
            </a:r>
            <a:endParaRPr lang="en-US" dirty="0" smtClean="0"/>
          </a:p>
          <a:p>
            <a:r>
              <a:rPr lang="en-US" dirty="0" smtClean="0"/>
              <a:t>This </a:t>
            </a:r>
            <a:r>
              <a:rPr lang="en-US" dirty="0"/>
              <a:t>is wrong. </a:t>
            </a:r>
            <a:endParaRPr lang="en-US" dirty="0" smtClean="0"/>
          </a:p>
          <a:p>
            <a:r>
              <a:rPr lang="en-US" dirty="0" smtClean="0"/>
              <a:t>Church </a:t>
            </a:r>
            <a:r>
              <a:rPr lang="en-US" dirty="0"/>
              <a:t>discipline should be swift and decisive in order to be effective.</a:t>
            </a:r>
          </a:p>
        </p:txBody>
      </p:sp>
    </p:spTree>
    <p:extLst>
      <p:ext uri="{BB962C8B-B14F-4D97-AF65-F5344CB8AC3E}">
        <p14:creationId xmlns:p14="http://schemas.microsoft.com/office/powerpoint/2010/main" val="1794197172"/>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629400"/>
          </a:xfrm>
        </p:spPr>
        <p:txBody>
          <a:bodyPr>
            <a:normAutofit/>
          </a:bodyPr>
          <a:lstStyle/>
          <a:p>
            <a:r>
              <a:rPr lang="en-US" dirty="0"/>
              <a:t>1 Peter 5:1-3 (NKJV) The elders who are among you I exhort, I who am a fellow elder and a witness of the sufferings of Christ, and also a partaker of the glory that will be revealed: {2} Shepherd the flock of God which is among you, serving as overseers, not by compulsion but willingly, not for dishonest gain but eagerly; {3} nor as being lords over those entrusted to you, but being examples to the flock; </a:t>
            </a:r>
          </a:p>
          <a:p>
            <a:endParaRPr lang="en-US" dirty="0"/>
          </a:p>
        </p:txBody>
      </p:sp>
    </p:spTree>
    <p:extLst>
      <p:ext uri="{BB962C8B-B14F-4D97-AF65-F5344CB8AC3E}">
        <p14:creationId xmlns:p14="http://schemas.microsoft.com/office/powerpoint/2010/main" val="2154117589"/>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a:bodyPr>
          <a:lstStyle/>
          <a:p>
            <a:r>
              <a:rPr lang="en-US" dirty="0"/>
              <a:t>Some congregations are blessed to have godly elders. </a:t>
            </a:r>
            <a:endParaRPr lang="en-US" dirty="0" smtClean="0"/>
          </a:p>
          <a:p>
            <a:r>
              <a:rPr lang="en-US" dirty="0" smtClean="0"/>
              <a:t>Anytime </a:t>
            </a:r>
            <a:r>
              <a:rPr lang="en-US" dirty="0"/>
              <a:t>that you associate with a local church that has elders who are serving God, and not themselves, you have a wonderful benefit. </a:t>
            </a:r>
            <a:endParaRPr lang="en-US" dirty="0" smtClean="0"/>
          </a:p>
          <a:p>
            <a:r>
              <a:rPr lang="en-US" dirty="0" smtClean="0"/>
              <a:t>Every </a:t>
            </a:r>
            <a:r>
              <a:rPr lang="en-US" dirty="0"/>
              <a:t>church should develop its membership so as to prepare men for the office of elder. </a:t>
            </a:r>
            <a:endParaRPr lang="en-US" dirty="0" smtClean="0"/>
          </a:p>
          <a:p>
            <a:r>
              <a:rPr lang="en-US" dirty="0" smtClean="0"/>
              <a:t>The </a:t>
            </a:r>
            <a:r>
              <a:rPr lang="en-US" dirty="0"/>
              <a:t>membership should support faithful elders. </a:t>
            </a:r>
            <a:endParaRPr lang="en-US" dirty="0" smtClean="0"/>
          </a:p>
          <a:p>
            <a:r>
              <a:rPr lang="en-US" dirty="0" smtClean="0"/>
              <a:t>The </a:t>
            </a:r>
            <a:r>
              <a:rPr lang="en-US" dirty="0"/>
              <a:t>local membership should also have the courage to terminate an unfaithful elder. </a:t>
            </a:r>
            <a:endParaRPr lang="en-US" dirty="0" smtClean="0"/>
          </a:p>
          <a:p>
            <a:r>
              <a:rPr lang="en-US" dirty="0" smtClean="0"/>
              <a:t>The </a:t>
            </a:r>
            <a:r>
              <a:rPr lang="en-US" dirty="0"/>
              <a:t>truth must always come first.</a:t>
            </a:r>
          </a:p>
        </p:txBody>
      </p:sp>
    </p:spTree>
    <p:extLst>
      <p:ext uri="{BB962C8B-B14F-4D97-AF65-F5344CB8AC3E}">
        <p14:creationId xmlns:p14="http://schemas.microsoft.com/office/powerpoint/2010/main" val="3239728285"/>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15400" cy="6096000"/>
          </a:xfrm>
        </p:spPr>
        <p:txBody>
          <a:bodyPr/>
          <a:lstStyle/>
          <a:p>
            <a:r>
              <a:rPr lang="en-US" dirty="0"/>
              <a:t>As we said earlier, membership is not participation. </a:t>
            </a:r>
            <a:endParaRPr lang="en-US" dirty="0" smtClean="0"/>
          </a:p>
          <a:p>
            <a:r>
              <a:rPr lang="en-US" dirty="0" smtClean="0"/>
              <a:t>Think </a:t>
            </a:r>
            <a:r>
              <a:rPr lang="en-US" dirty="0"/>
              <a:t>about this. </a:t>
            </a:r>
            <a:endParaRPr lang="en-US" dirty="0" smtClean="0"/>
          </a:p>
          <a:p>
            <a:r>
              <a:rPr lang="en-US" dirty="0" smtClean="0"/>
              <a:t>What </a:t>
            </a:r>
            <a:r>
              <a:rPr lang="en-US" dirty="0"/>
              <a:t>if the other members were like me. </a:t>
            </a:r>
            <a:endParaRPr lang="en-US" dirty="0" smtClean="0"/>
          </a:p>
          <a:p>
            <a:r>
              <a:rPr lang="en-US" dirty="0" smtClean="0"/>
              <a:t>What </a:t>
            </a:r>
            <a:r>
              <a:rPr lang="en-US" dirty="0"/>
              <a:t>if the preacher was like me. </a:t>
            </a:r>
            <a:endParaRPr lang="en-US" dirty="0" smtClean="0"/>
          </a:p>
          <a:p>
            <a:r>
              <a:rPr lang="en-US" dirty="0" smtClean="0"/>
              <a:t>What </a:t>
            </a:r>
            <a:r>
              <a:rPr lang="en-US" dirty="0"/>
              <a:t>would people say about this preacher. </a:t>
            </a:r>
            <a:endParaRPr lang="en-US" dirty="0" smtClean="0"/>
          </a:p>
          <a:p>
            <a:r>
              <a:rPr lang="en-US" dirty="0" smtClean="0"/>
              <a:t>Let’s </a:t>
            </a:r>
            <a:r>
              <a:rPr lang="en-US" dirty="0"/>
              <a:t>explore some possibilities.</a:t>
            </a:r>
          </a:p>
        </p:txBody>
      </p:sp>
    </p:spTree>
    <p:extLst>
      <p:ext uri="{BB962C8B-B14F-4D97-AF65-F5344CB8AC3E}">
        <p14:creationId xmlns:p14="http://schemas.microsoft.com/office/powerpoint/2010/main" val="1800800005"/>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lnSpcReduction="10000"/>
          </a:bodyPr>
          <a:lstStyle/>
          <a:p>
            <a:r>
              <a:rPr lang="en-US" dirty="0"/>
              <a:t>1. The preacher did not show up so we won't have any preaching this morning.</a:t>
            </a:r>
          </a:p>
          <a:p>
            <a:r>
              <a:rPr lang="en-US" dirty="0" smtClean="0"/>
              <a:t>2</a:t>
            </a:r>
            <a:r>
              <a:rPr lang="en-US" dirty="0"/>
              <a:t>. That preacher was not prepared for his lesson.</a:t>
            </a:r>
          </a:p>
          <a:p>
            <a:r>
              <a:rPr lang="en-US" dirty="0" smtClean="0"/>
              <a:t>3</a:t>
            </a:r>
            <a:r>
              <a:rPr lang="en-US" dirty="0"/>
              <a:t>. That preacher did not know what he was talking about.</a:t>
            </a:r>
          </a:p>
          <a:p>
            <a:r>
              <a:rPr lang="en-US" dirty="0" smtClean="0"/>
              <a:t>4</a:t>
            </a:r>
            <a:r>
              <a:rPr lang="en-US" dirty="0"/>
              <a:t>. That preacher has not been seen for three weeks.</a:t>
            </a:r>
          </a:p>
          <a:p>
            <a:r>
              <a:rPr lang="en-US" dirty="0" smtClean="0"/>
              <a:t>5</a:t>
            </a:r>
            <a:r>
              <a:rPr lang="en-US" dirty="0"/>
              <a:t>. That preacher only shows up on Sunday morning.</a:t>
            </a:r>
          </a:p>
          <a:p>
            <a:r>
              <a:rPr lang="en-US" dirty="0" smtClean="0"/>
              <a:t>6</a:t>
            </a:r>
            <a:r>
              <a:rPr lang="en-US" dirty="0"/>
              <a:t>. That preacher showed up wearing jeans and a T-shirt to the church services.</a:t>
            </a:r>
          </a:p>
          <a:p>
            <a:r>
              <a:rPr lang="en-US" dirty="0" smtClean="0"/>
              <a:t>7</a:t>
            </a:r>
            <a:r>
              <a:rPr lang="en-US" dirty="0"/>
              <a:t>. through 88. You fill in the categories. </a:t>
            </a:r>
          </a:p>
        </p:txBody>
      </p:sp>
    </p:spTree>
    <p:extLst>
      <p:ext uri="{BB962C8B-B14F-4D97-AF65-F5344CB8AC3E}">
        <p14:creationId xmlns:p14="http://schemas.microsoft.com/office/powerpoint/2010/main" val="2351296147"/>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a:bodyPr>
          <a:lstStyle/>
          <a:p>
            <a:r>
              <a:rPr lang="en-US" dirty="0"/>
              <a:t>On the other hand, what about this.</a:t>
            </a:r>
          </a:p>
          <a:p>
            <a:r>
              <a:rPr lang="en-US" dirty="0" smtClean="0"/>
              <a:t>1</a:t>
            </a:r>
            <a:r>
              <a:rPr lang="en-US" dirty="0"/>
              <a:t>. Every member is here this morning and we have a wonderful crowd.</a:t>
            </a:r>
          </a:p>
          <a:p>
            <a:r>
              <a:rPr lang="en-US" dirty="0" smtClean="0"/>
              <a:t>2</a:t>
            </a:r>
            <a:r>
              <a:rPr lang="en-US" dirty="0"/>
              <a:t>. Every member is prepared to worship God.</a:t>
            </a:r>
          </a:p>
          <a:p>
            <a:r>
              <a:rPr lang="en-US" dirty="0" smtClean="0"/>
              <a:t>3</a:t>
            </a:r>
            <a:r>
              <a:rPr lang="en-US" dirty="0"/>
              <a:t>. That member sure knows their bible and how to teach it.</a:t>
            </a:r>
          </a:p>
          <a:p>
            <a:r>
              <a:rPr lang="en-US" dirty="0" smtClean="0"/>
              <a:t>4</a:t>
            </a:r>
            <a:r>
              <a:rPr lang="en-US" dirty="0"/>
              <a:t>. That member is here every time the door is open.</a:t>
            </a:r>
          </a:p>
          <a:p>
            <a:r>
              <a:rPr lang="en-US" dirty="0" smtClean="0"/>
              <a:t>5</a:t>
            </a:r>
            <a:r>
              <a:rPr lang="en-US" dirty="0"/>
              <a:t>. through 88. You fill in the possibilities.</a:t>
            </a:r>
          </a:p>
        </p:txBody>
      </p:sp>
    </p:spTree>
    <p:extLst>
      <p:ext uri="{BB962C8B-B14F-4D97-AF65-F5344CB8AC3E}">
        <p14:creationId xmlns:p14="http://schemas.microsoft.com/office/powerpoint/2010/main" val="328291606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81800"/>
          </a:xfrm>
        </p:spPr>
        <p:txBody>
          <a:bodyPr>
            <a:normAutofit fontScale="92500"/>
          </a:bodyPr>
          <a:lstStyle/>
          <a:p>
            <a:r>
              <a:rPr lang="en-US" dirty="0"/>
              <a:t>This body of believers is known as the church</a:t>
            </a:r>
            <a:r>
              <a:rPr lang="en-US" dirty="0" smtClean="0"/>
              <a:t>.</a:t>
            </a:r>
          </a:p>
          <a:p>
            <a:r>
              <a:rPr lang="en-US" dirty="0" smtClean="0"/>
              <a:t>This </a:t>
            </a:r>
            <a:r>
              <a:rPr lang="en-US" dirty="0"/>
              <a:t>church is the kingdom of God. </a:t>
            </a:r>
            <a:endParaRPr lang="en-US" dirty="0" smtClean="0"/>
          </a:p>
          <a:p>
            <a:r>
              <a:rPr lang="en-US" dirty="0" smtClean="0"/>
              <a:t>They </a:t>
            </a:r>
            <a:r>
              <a:rPr lang="en-US" dirty="0"/>
              <a:t>are one and the same. </a:t>
            </a:r>
            <a:endParaRPr lang="en-US" dirty="0" smtClean="0"/>
          </a:p>
          <a:p>
            <a:r>
              <a:rPr lang="en-US" dirty="0" smtClean="0"/>
              <a:t>As </a:t>
            </a:r>
            <a:r>
              <a:rPr lang="en-US" dirty="0"/>
              <a:t>long as sin does not rule our lives, we are members of that body of the saved. </a:t>
            </a:r>
            <a:endParaRPr lang="en-US" dirty="0" smtClean="0"/>
          </a:p>
          <a:p>
            <a:r>
              <a:rPr lang="en-US" dirty="0" smtClean="0"/>
              <a:t>Once </a:t>
            </a:r>
            <a:r>
              <a:rPr lang="en-US" dirty="0"/>
              <a:t>sin re-enters our lives, then we are separated from God once again. </a:t>
            </a:r>
            <a:endParaRPr lang="en-US" dirty="0" smtClean="0"/>
          </a:p>
          <a:p>
            <a:r>
              <a:rPr lang="en-US" dirty="0" smtClean="0"/>
              <a:t>However </a:t>
            </a:r>
            <a:r>
              <a:rPr lang="en-US" dirty="0"/>
              <a:t>since Christ is our Advocate and High Priest, we learn that if we once again repent and confess our sins, then the blood of Jesus will cleanse us from those sins and remove them (1 John 1:7-9</a:t>
            </a:r>
            <a:r>
              <a:rPr lang="en-US" dirty="0" smtClean="0"/>
              <a:t>).</a:t>
            </a:r>
          </a:p>
          <a:p>
            <a:r>
              <a:rPr lang="en-US" dirty="0" smtClean="0"/>
              <a:t>Thereby </a:t>
            </a:r>
            <a:r>
              <a:rPr lang="en-US" dirty="0"/>
              <a:t>restoring us to a righteous kind of relationship with God. </a:t>
            </a:r>
          </a:p>
          <a:p>
            <a:endParaRPr lang="en-US" dirty="0"/>
          </a:p>
        </p:txBody>
      </p:sp>
    </p:spTree>
    <p:extLst>
      <p:ext uri="{BB962C8B-B14F-4D97-AF65-F5344CB8AC3E}">
        <p14:creationId xmlns:p14="http://schemas.microsoft.com/office/powerpoint/2010/main" val="3782433934"/>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653143"/>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76200" y="685800"/>
            <a:ext cx="8991600" cy="6019800"/>
          </a:xfrm>
        </p:spPr>
        <p:txBody>
          <a:bodyPr>
            <a:normAutofit/>
          </a:bodyPr>
          <a:lstStyle/>
          <a:p>
            <a:r>
              <a:rPr lang="en-US" dirty="0"/>
              <a:t>God requires that we participate in the local church. </a:t>
            </a:r>
            <a:endParaRPr lang="en-US" dirty="0" smtClean="0"/>
          </a:p>
          <a:p>
            <a:r>
              <a:rPr lang="en-US" dirty="0" smtClean="0"/>
              <a:t>We </a:t>
            </a:r>
            <a:r>
              <a:rPr lang="en-US" dirty="0"/>
              <a:t>must be active members of our congregation. </a:t>
            </a:r>
            <a:endParaRPr lang="en-US" dirty="0" smtClean="0"/>
          </a:p>
          <a:p>
            <a:r>
              <a:rPr lang="en-US" dirty="0" smtClean="0"/>
              <a:t>We </a:t>
            </a:r>
            <a:r>
              <a:rPr lang="en-US" dirty="0"/>
              <a:t>must be active in the goal of the church. </a:t>
            </a:r>
            <a:endParaRPr lang="en-US" dirty="0" smtClean="0"/>
          </a:p>
          <a:p>
            <a:r>
              <a:rPr lang="en-US" dirty="0" smtClean="0"/>
              <a:t>That </a:t>
            </a:r>
            <a:r>
              <a:rPr lang="en-US" dirty="0"/>
              <a:t>goal is the salvation of souls. </a:t>
            </a:r>
            <a:endParaRPr lang="en-US" dirty="0" smtClean="0"/>
          </a:p>
          <a:p>
            <a:r>
              <a:rPr lang="en-US" dirty="0" smtClean="0"/>
              <a:t>We </a:t>
            </a:r>
            <a:r>
              <a:rPr lang="en-US" dirty="0"/>
              <a:t>must contribute to the work of the church and help in any way needed. </a:t>
            </a:r>
            <a:endParaRPr lang="en-US" dirty="0" smtClean="0"/>
          </a:p>
          <a:p>
            <a:r>
              <a:rPr lang="en-US" dirty="0" smtClean="0"/>
              <a:t>We </a:t>
            </a:r>
            <a:r>
              <a:rPr lang="en-US" dirty="0"/>
              <a:t>are a part of the church. </a:t>
            </a:r>
            <a:endParaRPr lang="en-US" dirty="0" smtClean="0"/>
          </a:p>
          <a:p>
            <a:r>
              <a:rPr lang="en-US" dirty="0" smtClean="0"/>
              <a:t>We </a:t>
            </a:r>
            <a:r>
              <a:rPr lang="en-US" dirty="0"/>
              <a:t>are a part of Christ; now let’s act like it.</a:t>
            </a:r>
          </a:p>
          <a:p>
            <a:endParaRPr lang="en-US" dirty="0"/>
          </a:p>
        </p:txBody>
      </p:sp>
    </p:spTree>
    <p:extLst>
      <p:ext uri="{BB962C8B-B14F-4D97-AF65-F5344CB8AC3E}">
        <p14:creationId xmlns:p14="http://schemas.microsoft.com/office/powerpoint/2010/main" val="375208362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lstStyle/>
          <a:p>
            <a:r>
              <a:rPr lang="en-US" dirty="0"/>
              <a:t>God keeps the membership of this universal church. </a:t>
            </a:r>
            <a:endParaRPr lang="en-US" dirty="0" smtClean="0"/>
          </a:p>
          <a:p>
            <a:r>
              <a:rPr lang="en-US" dirty="0" smtClean="0"/>
              <a:t>It </a:t>
            </a:r>
            <a:r>
              <a:rPr lang="en-US" dirty="0"/>
              <a:t>is not on paper or stone, but it is written in the Lamb's Book of Life. </a:t>
            </a:r>
            <a:endParaRPr lang="en-US" dirty="0" smtClean="0"/>
          </a:p>
          <a:p>
            <a:r>
              <a:rPr lang="en-US" dirty="0" smtClean="0"/>
              <a:t>If </a:t>
            </a:r>
            <a:r>
              <a:rPr lang="en-US" dirty="0"/>
              <a:t>anyone's name is not found in this book, they are cast into the lake of fire (Rev 20:15). </a:t>
            </a:r>
            <a:endParaRPr lang="en-US" dirty="0" smtClean="0"/>
          </a:p>
          <a:p>
            <a:r>
              <a:rPr lang="en-US" dirty="0" smtClean="0"/>
              <a:t>God </a:t>
            </a:r>
            <a:r>
              <a:rPr lang="en-US" dirty="0"/>
              <a:t>keeps this membership and there is no error in it. </a:t>
            </a:r>
            <a:endParaRPr lang="en-US" dirty="0" smtClean="0"/>
          </a:p>
          <a:p>
            <a:r>
              <a:rPr lang="en-US" dirty="0" smtClean="0"/>
              <a:t>There </a:t>
            </a:r>
            <a:r>
              <a:rPr lang="en-US" dirty="0"/>
              <a:t>are no spots or blemishes or any stumbling blocks. </a:t>
            </a:r>
            <a:endParaRPr lang="en-US" dirty="0" smtClean="0"/>
          </a:p>
          <a:p>
            <a:r>
              <a:rPr lang="en-US" dirty="0" smtClean="0"/>
              <a:t>There </a:t>
            </a:r>
            <a:r>
              <a:rPr lang="en-US" dirty="0"/>
              <a:t>are no hypocrites or sinners in this membership.</a:t>
            </a:r>
          </a:p>
          <a:p>
            <a:endParaRPr lang="en-US" dirty="0"/>
          </a:p>
        </p:txBody>
      </p:sp>
    </p:spTree>
    <p:extLst>
      <p:ext uri="{BB962C8B-B14F-4D97-AF65-F5344CB8AC3E}">
        <p14:creationId xmlns:p14="http://schemas.microsoft.com/office/powerpoint/2010/main" val="302798281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8229600" cy="892629"/>
          </a:xfrm>
        </p:spPr>
        <p:txBody>
          <a:bodyPr/>
          <a:lstStyle/>
          <a:p>
            <a:r>
              <a:rPr lang="en-US" dirty="0" smtClean="0"/>
              <a:t>The Local Church</a:t>
            </a:r>
            <a:endParaRPr lang="en-US" dirty="0"/>
          </a:p>
        </p:txBody>
      </p:sp>
      <p:sp>
        <p:nvSpPr>
          <p:cNvPr id="3" name="Content Placeholder 2"/>
          <p:cNvSpPr>
            <a:spLocks noGrp="1"/>
          </p:cNvSpPr>
          <p:nvPr>
            <p:ph idx="1"/>
          </p:nvPr>
        </p:nvSpPr>
        <p:spPr>
          <a:xfrm>
            <a:off x="0" y="1066800"/>
            <a:ext cx="9144000" cy="5715000"/>
          </a:xfrm>
        </p:spPr>
        <p:txBody>
          <a:bodyPr>
            <a:normAutofit lnSpcReduction="10000"/>
          </a:bodyPr>
          <a:lstStyle/>
          <a:p>
            <a:r>
              <a:rPr lang="en-US" dirty="0"/>
              <a:t>Unlike the universal church where God keeps the membership, the local church is geographically located for the benefit of individuals. </a:t>
            </a:r>
            <a:endParaRPr lang="en-US" dirty="0" smtClean="0"/>
          </a:p>
          <a:p>
            <a:r>
              <a:rPr lang="en-US" dirty="0" smtClean="0"/>
              <a:t>The </a:t>
            </a:r>
            <a:r>
              <a:rPr lang="en-US" dirty="0"/>
              <a:t>local church is set up to represent the universal church. </a:t>
            </a:r>
            <a:endParaRPr lang="en-US" dirty="0" smtClean="0"/>
          </a:p>
          <a:p>
            <a:r>
              <a:rPr lang="en-US" dirty="0" smtClean="0"/>
              <a:t>Since </a:t>
            </a:r>
            <a:r>
              <a:rPr lang="en-US" dirty="0"/>
              <a:t>there is no government of the church other than Christ, there can be no world headquarters or council. </a:t>
            </a:r>
            <a:endParaRPr lang="en-US" dirty="0" smtClean="0"/>
          </a:p>
          <a:p>
            <a:r>
              <a:rPr lang="en-US" dirty="0" smtClean="0"/>
              <a:t>There </a:t>
            </a:r>
            <a:r>
              <a:rPr lang="en-US" dirty="0"/>
              <a:t>is no such thing as a home office. </a:t>
            </a:r>
            <a:endParaRPr lang="en-US" dirty="0" smtClean="0"/>
          </a:p>
          <a:p>
            <a:r>
              <a:rPr lang="en-US" dirty="0" smtClean="0"/>
              <a:t>Therefore </a:t>
            </a:r>
            <a:r>
              <a:rPr lang="en-US" dirty="0"/>
              <a:t>it is the responsibility of the local church to represent the universal church. </a:t>
            </a:r>
          </a:p>
          <a:p>
            <a:endParaRPr lang="en-US" dirty="0"/>
          </a:p>
        </p:txBody>
      </p:sp>
    </p:spTree>
    <p:extLst>
      <p:ext uri="{BB962C8B-B14F-4D97-AF65-F5344CB8AC3E}">
        <p14:creationId xmlns:p14="http://schemas.microsoft.com/office/powerpoint/2010/main" val="259009145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a:bodyPr>
          <a:lstStyle/>
          <a:p>
            <a:r>
              <a:rPr lang="en-US" dirty="0"/>
              <a:t>There are only two times in the history of man that the universal church meets in an assembly</a:t>
            </a:r>
            <a:r>
              <a:rPr lang="en-US" dirty="0" smtClean="0"/>
              <a:t>.</a:t>
            </a:r>
          </a:p>
          <a:p>
            <a:r>
              <a:rPr lang="en-US" dirty="0" smtClean="0"/>
              <a:t>First </a:t>
            </a:r>
            <a:r>
              <a:rPr lang="en-US" dirty="0"/>
              <a:t>on the day of Pentecost, those who were baptized were added to the church. </a:t>
            </a:r>
            <a:endParaRPr lang="en-US" dirty="0" smtClean="0"/>
          </a:p>
          <a:p>
            <a:r>
              <a:rPr lang="en-US" dirty="0" smtClean="0"/>
              <a:t>They </a:t>
            </a:r>
            <a:r>
              <a:rPr lang="en-US" dirty="0"/>
              <a:t>were together for a short time, but their number and persecutions dictated that they go throughout the world to evangelize. </a:t>
            </a:r>
            <a:endParaRPr lang="en-US" dirty="0" smtClean="0"/>
          </a:p>
          <a:p>
            <a:r>
              <a:rPr lang="en-US" dirty="0" smtClean="0"/>
              <a:t>The </a:t>
            </a:r>
            <a:r>
              <a:rPr lang="en-US" dirty="0"/>
              <a:t>second time will be when the great day of God will bring all to </a:t>
            </a:r>
            <a:r>
              <a:rPr lang="en-US" dirty="0" smtClean="0"/>
              <a:t>judgment</a:t>
            </a:r>
            <a:r>
              <a:rPr lang="en-US" dirty="0"/>
              <a:t>. </a:t>
            </a:r>
            <a:endParaRPr lang="en-US" dirty="0" smtClean="0"/>
          </a:p>
          <a:p>
            <a:r>
              <a:rPr lang="en-US" dirty="0" smtClean="0"/>
              <a:t>When </a:t>
            </a:r>
            <a:r>
              <a:rPr lang="en-US" dirty="0"/>
              <a:t>that event happens, once again the universal church will be gathered together in one assembly.</a:t>
            </a:r>
          </a:p>
        </p:txBody>
      </p:sp>
    </p:spTree>
    <p:extLst>
      <p:ext uri="{BB962C8B-B14F-4D97-AF65-F5344CB8AC3E}">
        <p14:creationId xmlns:p14="http://schemas.microsoft.com/office/powerpoint/2010/main" val="385126520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r>
              <a:rPr lang="en-US" dirty="0"/>
              <a:t>The local church represents the universal church in the physical realm. </a:t>
            </a:r>
            <a:endParaRPr lang="en-US" dirty="0" smtClean="0"/>
          </a:p>
          <a:p>
            <a:r>
              <a:rPr lang="en-US" dirty="0" smtClean="0"/>
              <a:t>Since </a:t>
            </a:r>
            <a:r>
              <a:rPr lang="en-US" dirty="0"/>
              <a:t>the true church is spiritual in nature, the only body that can show itself to the world is the local church. </a:t>
            </a:r>
            <a:endParaRPr lang="en-US" dirty="0" smtClean="0"/>
          </a:p>
          <a:p>
            <a:r>
              <a:rPr lang="en-US" dirty="0" smtClean="0"/>
              <a:t>God </a:t>
            </a:r>
            <a:r>
              <a:rPr lang="en-US" dirty="0"/>
              <a:t>left us guidelines and rules to follow as to how to conduct ourselves. </a:t>
            </a:r>
            <a:endParaRPr lang="en-US" dirty="0" smtClean="0"/>
          </a:p>
          <a:p>
            <a:r>
              <a:rPr lang="en-US" dirty="0" smtClean="0"/>
              <a:t>Since </a:t>
            </a:r>
            <a:r>
              <a:rPr lang="en-US" dirty="0"/>
              <a:t>the local church is physical, it is in the world. </a:t>
            </a:r>
            <a:endParaRPr lang="en-US" dirty="0" smtClean="0"/>
          </a:p>
          <a:p>
            <a:r>
              <a:rPr lang="en-US" dirty="0" smtClean="0"/>
              <a:t>The </a:t>
            </a:r>
            <a:r>
              <a:rPr lang="en-US" dirty="0"/>
              <a:t>local membership consists of human beings. </a:t>
            </a:r>
            <a:endParaRPr lang="en-US" dirty="0" smtClean="0"/>
          </a:p>
        </p:txBody>
      </p:sp>
    </p:spTree>
    <p:extLst>
      <p:ext uri="{BB962C8B-B14F-4D97-AF65-F5344CB8AC3E}">
        <p14:creationId xmlns:p14="http://schemas.microsoft.com/office/powerpoint/2010/main" val="78600640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629400"/>
          </a:xfrm>
        </p:spPr>
        <p:txBody>
          <a:bodyPr>
            <a:normAutofit/>
          </a:bodyPr>
          <a:lstStyle/>
          <a:p>
            <a:r>
              <a:rPr lang="en-US" dirty="0" smtClean="0"/>
              <a:t>Though these humans have obeyed the gospel of Christ, there is still a chance that human error can occur. </a:t>
            </a:r>
          </a:p>
          <a:p>
            <a:r>
              <a:rPr lang="en-US" dirty="0" smtClean="0"/>
              <a:t>In some places, this leads to turmoil, in others it leads away from God. </a:t>
            </a:r>
          </a:p>
          <a:p>
            <a:r>
              <a:rPr lang="en-US" dirty="0" smtClean="0"/>
              <a:t>People can wear the name "Christian", but not live it. </a:t>
            </a:r>
          </a:p>
          <a:p>
            <a:r>
              <a:rPr lang="en-US" dirty="0" smtClean="0"/>
              <a:t>In the same way, churches may wear the name "Church" but not actually be recognized by God. </a:t>
            </a:r>
          </a:p>
          <a:p>
            <a:r>
              <a:rPr lang="en-US" dirty="0" smtClean="0"/>
              <a:t>But other churches can recognize them, though they have fallen away from the truth. </a:t>
            </a:r>
          </a:p>
          <a:p>
            <a:endParaRPr lang="en-US" dirty="0"/>
          </a:p>
        </p:txBody>
      </p:sp>
    </p:spTree>
    <p:extLst>
      <p:ext uri="{BB962C8B-B14F-4D97-AF65-F5344CB8AC3E}">
        <p14:creationId xmlns:p14="http://schemas.microsoft.com/office/powerpoint/2010/main" val="323961811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3576</Words>
  <Application>Microsoft Office PowerPoint</Application>
  <PresentationFormat>On-screen Show (4:3)</PresentationFormat>
  <Paragraphs>209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Participation In  The Local Church </vt:lpstr>
      <vt:lpstr>Introduction</vt:lpstr>
      <vt:lpstr>PowerPoint Presentation</vt:lpstr>
      <vt:lpstr>PowerPoint Presentation</vt:lpstr>
      <vt:lpstr>PowerPoint Presentation</vt:lpstr>
      <vt:lpstr>The Local Church</vt:lpstr>
      <vt:lpstr>PowerPoint Presentation</vt:lpstr>
      <vt:lpstr>PowerPoint Presentation</vt:lpstr>
      <vt:lpstr>PowerPoint Presentation</vt:lpstr>
      <vt:lpstr>PowerPoint Presentation</vt:lpstr>
      <vt:lpstr>Where do we meet?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Benefits Of The Local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Participation In  The Local Church</dc:title>
  <dc:creator>cwser</dc:creator>
  <cp:lastModifiedBy>cwser</cp:lastModifiedBy>
  <cp:revision>6</cp:revision>
  <dcterms:created xsi:type="dcterms:W3CDTF">2018-08-25T18:22:28Z</dcterms:created>
  <dcterms:modified xsi:type="dcterms:W3CDTF">2018-08-25T19:05:18Z</dcterms:modified>
</cp:coreProperties>
</file>