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84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BB830A-82F8-4A0A-826B-121221D64E7B}"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258802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BB830A-82F8-4A0A-826B-121221D64E7B}"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17052366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BB830A-82F8-4A0A-826B-121221D64E7B}"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971022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BB830A-82F8-4A0A-826B-121221D64E7B}"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1749236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B830A-82F8-4A0A-826B-121221D64E7B}"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2749135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BB830A-82F8-4A0A-826B-121221D64E7B}"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2428909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BB830A-82F8-4A0A-826B-121221D64E7B}" type="datetimeFigureOut">
              <a:rPr lang="en-US" smtClean="0"/>
              <a:t>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7827551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BB830A-82F8-4A0A-826B-121221D64E7B}" type="datetimeFigureOut">
              <a:rPr lang="en-US" smtClean="0"/>
              <a:t>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735130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B830A-82F8-4A0A-826B-121221D64E7B}" type="datetimeFigureOut">
              <a:rPr lang="en-US" smtClean="0"/>
              <a:t>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1186449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B830A-82F8-4A0A-826B-121221D64E7B}"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41013923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B830A-82F8-4A0A-826B-121221D64E7B}"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2EE8D-5C2F-4775-9496-1E496D3C5337}" type="slidenum">
              <a:rPr lang="en-US" smtClean="0"/>
              <a:t>‹#›</a:t>
            </a:fld>
            <a:endParaRPr lang="en-US"/>
          </a:p>
        </p:txBody>
      </p:sp>
    </p:spTree>
    <p:extLst>
      <p:ext uri="{BB962C8B-B14F-4D97-AF65-F5344CB8AC3E}">
        <p14:creationId xmlns:p14="http://schemas.microsoft.com/office/powerpoint/2010/main" val="9730375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B830A-82F8-4A0A-826B-121221D64E7B}" type="datetimeFigureOut">
              <a:rPr lang="en-US" smtClean="0"/>
              <a:t>12/6/2013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2EE8D-5C2F-4775-9496-1E496D3C5337}" type="slidenum">
              <a:rPr lang="en-US" smtClean="0"/>
              <a:t>‹#›</a:t>
            </a:fld>
            <a:endParaRPr lang="en-US"/>
          </a:p>
        </p:txBody>
      </p:sp>
    </p:spTree>
    <p:extLst>
      <p:ext uri="{BB962C8B-B14F-4D97-AF65-F5344CB8AC3E}">
        <p14:creationId xmlns:p14="http://schemas.microsoft.com/office/powerpoint/2010/main" val="690310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Rectangle 3"/>
          <p:cNvSpPr/>
          <p:nvPr/>
        </p:nvSpPr>
        <p:spPr>
          <a:xfrm>
            <a:off x="1447799" y="1295400"/>
            <a:ext cx="6019801" cy="5401479"/>
          </a:xfrm>
          <a:prstGeom prst="rect">
            <a:avLst/>
          </a:prstGeom>
          <a:solidFill>
            <a:schemeClr val="tx1"/>
          </a:solidFill>
        </p:spPr>
        <p:txBody>
          <a:bodyPr wrap="square" lIns="91440" tIns="45720" rIns="91440" bIns="45720">
            <a:spAutoFit/>
            <a:scene3d>
              <a:camera prst="perspectiveContrastingRightFacing"/>
              <a:lightRig rig="balanced" dir="t">
                <a:rot lat="0" lon="0" rev="2100000"/>
              </a:lightRig>
            </a:scene3d>
            <a:sp3d extrusionH="57150" prstMaterial="metal">
              <a:bevelT w="38100" h="25400"/>
              <a:contourClr>
                <a:schemeClr val="bg2"/>
              </a:contourClr>
            </a:sp3d>
          </a:bodyPr>
          <a:lstStyle/>
          <a:p>
            <a:pPr algn="ctr"/>
            <a:r>
              <a:rPr lang="en-US" sz="11500" b="1" dirty="0" smtClean="0">
                <a:ln w="50800"/>
                <a:solidFill>
                  <a:schemeClr val="bg1">
                    <a:shade val="50000"/>
                  </a:schemeClr>
                </a:solidFill>
                <a:effectLst>
                  <a:innerShdw blurRad="63500" dist="50800" dir="18900000">
                    <a:prstClr val="black">
                      <a:alpha val="50000"/>
                    </a:prstClr>
                  </a:innerShdw>
                </a:effectLst>
              </a:rPr>
              <a:t>Consider Your Ways</a:t>
            </a:r>
            <a:endParaRPr lang="en-US" sz="11500" b="1" cap="none" spc="0" dirty="0">
              <a:ln w="50800"/>
              <a:solidFill>
                <a:schemeClr val="bg1">
                  <a:shade val="50000"/>
                </a:schemeClr>
              </a:solidFill>
              <a:effectLst>
                <a:innerShdw blurRad="63500" dist="50800" dir="18900000">
                  <a:prstClr val="black">
                    <a:alpha val="50000"/>
                  </a:prstClr>
                </a:innerShdw>
              </a:effectLst>
            </a:endParaRPr>
          </a:p>
        </p:txBody>
      </p:sp>
    </p:spTree>
    <p:extLst>
      <p:ext uri="{BB962C8B-B14F-4D97-AF65-F5344CB8AC3E}">
        <p14:creationId xmlns:p14="http://schemas.microsoft.com/office/powerpoint/2010/main" val="2753245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90000"/>
                  </a:schemeClr>
                </a:solidFill>
              </a:rPr>
              <a:t>Have You Considered:</a:t>
            </a:r>
            <a:endParaRPr lang="en-US" dirty="0">
              <a:solidFill>
                <a:schemeClr val="bg2">
                  <a:lumMod val="90000"/>
                </a:schemeClr>
              </a:solidFill>
            </a:endParaRPr>
          </a:p>
        </p:txBody>
      </p:sp>
      <p:sp>
        <p:nvSpPr>
          <p:cNvPr id="3" name="Content Placeholder 2"/>
          <p:cNvSpPr>
            <a:spLocks noGrp="1"/>
          </p:cNvSpPr>
          <p:nvPr>
            <p:ph idx="1"/>
          </p:nvPr>
        </p:nvSpPr>
        <p:spPr/>
        <p:txBody>
          <a:bodyPr/>
          <a:lstStyle/>
          <a:p>
            <a:r>
              <a:rPr lang="en-US" dirty="0" smtClean="0">
                <a:solidFill>
                  <a:schemeClr val="bg1">
                    <a:lumMod val="85000"/>
                  </a:schemeClr>
                </a:solidFill>
              </a:rPr>
              <a:t>That your soul will end up where you decide it will be, and not where you want it to be?</a:t>
            </a:r>
          </a:p>
          <a:p>
            <a:r>
              <a:rPr lang="en-US" dirty="0" smtClean="0">
                <a:solidFill>
                  <a:schemeClr val="bg1">
                    <a:lumMod val="85000"/>
                  </a:schemeClr>
                </a:solidFill>
              </a:rPr>
              <a:t>Our lives are revealed by the decisions we make and the paths we follow.</a:t>
            </a:r>
          </a:p>
          <a:p>
            <a:r>
              <a:rPr lang="en-US" dirty="0" smtClean="0">
                <a:solidFill>
                  <a:schemeClr val="bg1">
                    <a:lumMod val="85000"/>
                  </a:schemeClr>
                </a:solidFill>
              </a:rPr>
              <a:t>If we are not following the Lord’s way, we are following our selfish ways,</a:t>
            </a:r>
          </a:p>
          <a:p>
            <a:r>
              <a:rPr lang="en-US" dirty="0" smtClean="0">
                <a:solidFill>
                  <a:schemeClr val="bg1">
                    <a:lumMod val="85000"/>
                  </a:schemeClr>
                </a:solidFill>
              </a:rPr>
              <a:t>And that never benefits anyone’s soul.</a:t>
            </a:r>
            <a:endParaRPr lang="en-US" dirty="0">
              <a:solidFill>
                <a:schemeClr val="bg1">
                  <a:lumMod val="85000"/>
                </a:schemeClr>
              </a:solidFill>
            </a:endParaRPr>
          </a:p>
        </p:txBody>
      </p:sp>
    </p:spTree>
    <p:extLst>
      <p:ext uri="{BB962C8B-B14F-4D97-AF65-F5344CB8AC3E}">
        <p14:creationId xmlns:p14="http://schemas.microsoft.com/office/powerpoint/2010/main" val="5570199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40000"/>
                    <a:lumOff val="60000"/>
                  </a:schemeClr>
                </a:solidFill>
              </a:rPr>
              <a:t>Have you Considered:</a:t>
            </a:r>
            <a:endParaRPr lang="en-US" dirty="0">
              <a:solidFill>
                <a:schemeClr val="accent6">
                  <a:lumMod val="40000"/>
                  <a:lumOff val="60000"/>
                </a:schemeClr>
              </a:solidFill>
            </a:endParaRPr>
          </a:p>
        </p:txBody>
      </p:sp>
      <p:sp>
        <p:nvSpPr>
          <p:cNvPr id="3" name="Content Placeholder 2"/>
          <p:cNvSpPr>
            <a:spLocks noGrp="1"/>
          </p:cNvSpPr>
          <p:nvPr>
            <p:ph idx="1"/>
          </p:nvPr>
        </p:nvSpPr>
        <p:spPr/>
        <p:txBody>
          <a:bodyPr/>
          <a:lstStyle/>
          <a:p>
            <a:pPr marL="0" indent="0">
              <a:buNone/>
            </a:pPr>
            <a:r>
              <a:rPr lang="en-US" dirty="0" smtClean="0">
                <a:solidFill>
                  <a:srgbClr val="00B0F0"/>
                </a:solidFill>
              </a:rPr>
              <a:t>Your example just might help another soul decide whether to follow Jesus or not?</a:t>
            </a:r>
          </a:p>
          <a:p>
            <a:pPr marL="0" indent="0">
              <a:buNone/>
            </a:pPr>
            <a:r>
              <a:rPr lang="en-US" dirty="0" smtClean="0">
                <a:solidFill>
                  <a:srgbClr val="00B0F0"/>
                </a:solidFill>
              </a:rPr>
              <a:t>Yes, we are supposed to let our light shine according to Matthew 5:16.</a:t>
            </a:r>
          </a:p>
          <a:p>
            <a:pPr marL="0" indent="0">
              <a:buNone/>
            </a:pPr>
            <a:r>
              <a:rPr lang="en-US" dirty="0" smtClean="0">
                <a:solidFill>
                  <a:srgbClr val="00B0F0"/>
                </a:solidFill>
              </a:rPr>
              <a:t>But if we are not living according to God’s word, we might set an example that leads people down the wrong pathway, and a destination of Hell.</a:t>
            </a:r>
            <a:endParaRPr lang="en-US" dirty="0">
              <a:solidFill>
                <a:srgbClr val="00B0F0"/>
              </a:solidFill>
            </a:endParaRPr>
          </a:p>
        </p:txBody>
      </p:sp>
    </p:spTree>
    <p:extLst>
      <p:ext uri="{BB962C8B-B14F-4D97-AF65-F5344CB8AC3E}">
        <p14:creationId xmlns:p14="http://schemas.microsoft.com/office/powerpoint/2010/main" val="16537003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40000"/>
                    <a:lumOff val="60000"/>
                  </a:schemeClr>
                </a:solidFill>
              </a:rPr>
              <a:t>Have you Considered:</a:t>
            </a:r>
            <a:endParaRPr lang="en-US" dirty="0">
              <a:solidFill>
                <a:schemeClr val="tx2">
                  <a:lumMod val="40000"/>
                  <a:lumOff val="60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C000"/>
                </a:solidFill>
              </a:rPr>
              <a:t>The great responsibility you have as a parent?</a:t>
            </a:r>
          </a:p>
          <a:p>
            <a:r>
              <a:rPr lang="en-US" dirty="0" smtClean="0">
                <a:solidFill>
                  <a:srgbClr val="FFC000"/>
                </a:solidFill>
              </a:rPr>
              <a:t>Ephesians 6:4 “And fathers, do not provoke your children to anger; but bring them up in the discipline and instruction of the Lord”.</a:t>
            </a:r>
          </a:p>
          <a:p>
            <a:r>
              <a:rPr lang="en-US" dirty="0" smtClean="0">
                <a:solidFill>
                  <a:srgbClr val="FFC000"/>
                </a:solidFill>
              </a:rPr>
              <a:t>Remember that children do as you do, and not as you say.</a:t>
            </a:r>
          </a:p>
          <a:p>
            <a:r>
              <a:rPr lang="en-US" dirty="0" smtClean="0">
                <a:solidFill>
                  <a:srgbClr val="FFC000"/>
                </a:solidFill>
              </a:rPr>
              <a:t>Most people are products of their own environment, and are what they are because of what they have been exposed to.</a:t>
            </a:r>
            <a:endParaRPr lang="en-US" dirty="0">
              <a:solidFill>
                <a:srgbClr val="FFC000"/>
              </a:solidFill>
            </a:endParaRPr>
          </a:p>
        </p:txBody>
      </p:sp>
    </p:spTree>
    <p:extLst>
      <p:ext uri="{BB962C8B-B14F-4D97-AF65-F5344CB8AC3E}">
        <p14:creationId xmlns:p14="http://schemas.microsoft.com/office/powerpoint/2010/main" val="26218909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Have You Considered:</a:t>
            </a:r>
            <a:endParaRPr lang="en-US" dirty="0">
              <a:solidFill>
                <a:srgbClr val="FFC00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B050"/>
                </a:solidFill>
              </a:rPr>
              <a:t>That it is possible to be led astray?</a:t>
            </a:r>
          </a:p>
          <a:p>
            <a:r>
              <a:rPr lang="en-US" dirty="0" smtClean="0">
                <a:solidFill>
                  <a:srgbClr val="00B050"/>
                </a:solidFill>
              </a:rPr>
              <a:t>1 Corinthians 10:12 “Therefore let him who thinks he stands take heed lest he fall”.</a:t>
            </a:r>
          </a:p>
          <a:p>
            <a:r>
              <a:rPr lang="en-US" dirty="0" smtClean="0">
                <a:solidFill>
                  <a:srgbClr val="00B050"/>
                </a:solidFill>
              </a:rPr>
              <a:t>Hebrews  2:1 “For this reason we must pay much closer attention to what we have heard, lest we drift away from it”</a:t>
            </a:r>
          </a:p>
          <a:p>
            <a:r>
              <a:rPr lang="en-US" dirty="0" smtClean="0">
                <a:solidFill>
                  <a:srgbClr val="00B050"/>
                </a:solidFill>
              </a:rPr>
              <a:t>Hebrews 3:12 “Take care, brethren, lest there should be in any one of you an evil, unbelieving heart, in falling away from the living God”.</a:t>
            </a:r>
            <a:endParaRPr lang="en-US" dirty="0">
              <a:solidFill>
                <a:srgbClr val="00B050"/>
              </a:solidFill>
            </a:endParaRPr>
          </a:p>
        </p:txBody>
      </p:sp>
    </p:spTree>
    <p:extLst>
      <p:ext uri="{BB962C8B-B14F-4D97-AF65-F5344CB8AC3E}">
        <p14:creationId xmlns:p14="http://schemas.microsoft.com/office/powerpoint/2010/main" val="4206323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Have you Considered:</a:t>
            </a:r>
            <a:endParaRPr lang="en-US"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B0F0"/>
                </a:solidFill>
              </a:rPr>
              <a:t>That you are responsible for your own salvation?</a:t>
            </a:r>
          </a:p>
          <a:p>
            <a:r>
              <a:rPr lang="en-US" dirty="0" smtClean="0">
                <a:solidFill>
                  <a:srgbClr val="00B0F0"/>
                </a:solidFill>
              </a:rPr>
              <a:t>2 Corinthians 13:5 “Test yourselves to see if you are in the faith; examine yourselves! Or do you not recognize this about yourselves, that Jesus Christ is in you—unless indeed you fail the test?</a:t>
            </a:r>
          </a:p>
          <a:p>
            <a:r>
              <a:rPr lang="en-US" dirty="0" smtClean="0">
                <a:solidFill>
                  <a:srgbClr val="00B0F0"/>
                </a:solidFill>
              </a:rPr>
              <a:t>Philippians 2:12 “So then, my beloved, just as you have always obeyed, not as in my presence only, but now much more in my absence, work out your salvation with fear and trembling”.</a:t>
            </a:r>
            <a:endParaRPr lang="en-US" dirty="0">
              <a:solidFill>
                <a:srgbClr val="00B0F0"/>
              </a:solidFill>
            </a:endParaRPr>
          </a:p>
        </p:txBody>
      </p:sp>
    </p:spTree>
    <p:extLst>
      <p:ext uri="{BB962C8B-B14F-4D97-AF65-F5344CB8AC3E}">
        <p14:creationId xmlns:p14="http://schemas.microsoft.com/office/powerpoint/2010/main" val="14801171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There are so many things for which we should consider and think about.</a:t>
            </a:r>
          </a:p>
          <a:p>
            <a:r>
              <a:rPr lang="en-US" dirty="0" smtClean="0">
                <a:solidFill>
                  <a:srgbClr val="FFFF00"/>
                </a:solidFill>
              </a:rPr>
              <a:t>Philippians 4:8 “Finally, brethren, whatever is true, whatever is honorable, whatever is right, whatever is pure, whatever is lovely, whatever is of good repute, if there is any excellence and if anything worthy of praise, let your mind dwell on these things”.</a:t>
            </a:r>
          </a:p>
          <a:p>
            <a:r>
              <a:rPr lang="en-US" dirty="0" smtClean="0">
                <a:solidFill>
                  <a:srgbClr val="FFFF00"/>
                </a:solidFill>
              </a:rPr>
              <a:t>Where does your mind dwell?</a:t>
            </a:r>
            <a:endParaRPr lang="en-US" dirty="0">
              <a:solidFill>
                <a:srgbClr val="FFFF00"/>
              </a:solidFill>
            </a:endParaRPr>
          </a:p>
        </p:txBody>
      </p:sp>
    </p:spTree>
    <p:extLst>
      <p:ext uri="{BB962C8B-B14F-4D97-AF65-F5344CB8AC3E}">
        <p14:creationId xmlns:p14="http://schemas.microsoft.com/office/powerpoint/2010/main" val="3597097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haroni" panose="02010803020104030203" pitchFamily="2" charset="-79"/>
                <a:cs typeface="Aharoni" panose="02010803020104030203" pitchFamily="2" charset="-79"/>
              </a:rPr>
              <a:t>Introduction</a:t>
            </a:r>
            <a:endParaRPr lang="en-US" dirty="0">
              <a:solidFill>
                <a:srgbClr val="FF0000"/>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p:txBody>
          <a:bodyPr>
            <a:normAutofit/>
          </a:bodyPr>
          <a:lstStyle/>
          <a:p>
            <a:r>
              <a:rPr lang="en-US" dirty="0" smtClean="0">
                <a:solidFill>
                  <a:srgbClr val="FFFF00"/>
                </a:solidFill>
              </a:rPr>
              <a:t>Webster defines the word “consider”</a:t>
            </a:r>
          </a:p>
          <a:p>
            <a:r>
              <a:rPr lang="en-US" dirty="0" smtClean="0">
                <a:solidFill>
                  <a:srgbClr val="FFFF00"/>
                </a:solidFill>
              </a:rPr>
              <a:t>To think about carefully</a:t>
            </a:r>
          </a:p>
          <a:p>
            <a:r>
              <a:rPr lang="en-US" dirty="0" smtClean="0">
                <a:solidFill>
                  <a:srgbClr val="FFFF00"/>
                </a:solidFill>
              </a:rPr>
              <a:t>To think about with regard to taking some action.</a:t>
            </a:r>
          </a:p>
          <a:p>
            <a:r>
              <a:rPr lang="en-US" dirty="0" smtClean="0">
                <a:solidFill>
                  <a:srgbClr val="FFFF00"/>
                </a:solidFill>
              </a:rPr>
              <a:t>To regard in a kind or attentive way.</a:t>
            </a:r>
          </a:p>
          <a:p>
            <a:r>
              <a:rPr lang="en-US" dirty="0" smtClean="0">
                <a:solidFill>
                  <a:srgbClr val="FFFF00"/>
                </a:solidFill>
              </a:rPr>
              <a:t>To come to judge or classify.</a:t>
            </a:r>
          </a:p>
          <a:p>
            <a:r>
              <a:rPr lang="en-US" dirty="0" smtClean="0">
                <a:solidFill>
                  <a:srgbClr val="FFFF00"/>
                </a:solidFill>
              </a:rPr>
              <a:t>Study, contemplate, think, </a:t>
            </a:r>
            <a:r>
              <a:rPr lang="en-US" dirty="0" smtClean="0">
                <a:solidFill>
                  <a:srgbClr val="FFFF00"/>
                </a:solidFill>
              </a:rPr>
              <a:t>ponder, weigh </a:t>
            </a:r>
            <a:r>
              <a:rPr lang="en-US" dirty="0" smtClean="0">
                <a:solidFill>
                  <a:srgbClr val="FFFF00"/>
                </a:solidFill>
              </a:rPr>
              <a:t>in your mind.</a:t>
            </a:r>
            <a:endParaRPr lang="en-US" dirty="0">
              <a:solidFill>
                <a:srgbClr val="FFFF00"/>
              </a:solidFill>
            </a:endParaRPr>
          </a:p>
        </p:txBody>
      </p:sp>
    </p:spTree>
    <p:extLst>
      <p:ext uri="{BB962C8B-B14F-4D97-AF65-F5344CB8AC3E}">
        <p14:creationId xmlns:p14="http://schemas.microsoft.com/office/powerpoint/2010/main" val="3833826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haroni" panose="02010803020104030203" pitchFamily="2" charset="-79"/>
                <a:cs typeface="Aharoni" panose="02010803020104030203" pitchFamily="2" charset="-79"/>
              </a:rPr>
              <a:t>Introduction</a:t>
            </a:r>
            <a:endParaRPr lang="en-US" dirty="0"/>
          </a:p>
        </p:txBody>
      </p:sp>
      <p:sp>
        <p:nvSpPr>
          <p:cNvPr id="3" name="Content Placeholder 2"/>
          <p:cNvSpPr>
            <a:spLocks noGrp="1"/>
          </p:cNvSpPr>
          <p:nvPr>
            <p:ph idx="1"/>
          </p:nvPr>
        </p:nvSpPr>
        <p:spPr/>
        <p:txBody>
          <a:bodyPr>
            <a:normAutofit/>
          </a:bodyPr>
          <a:lstStyle/>
          <a:p>
            <a:r>
              <a:rPr lang="en-US" dirty="0" smtClean="0">
                <a:solidFill>
                  <a:srgbClr val="FFFF00"/>
                </a:solidFill>
              </a:rPr>
              <a:t>Haggai 1:5 “Now therefore, thus says the LORD of hosts, ‘consider your ways’!”</a:t>
            </a:r>
          </a:p>
          <a:p>
            <a:r>
              <a:rPr lang="en-US" dirty="0" smtClean="0">
                <a:solidFill>
                  <a:srgbClr val="FFFF00"/>
                </a:solidFill>
              </a:rPr>
              <a:t>As we travel through life, there are many things which we need to consider.</a:t>
            </a:r>
          </a:p>
          <a:p>
            <a:r>
              <a:rPr lang="en-US" dirty="0" smtClean="0">
                <a:solidFill>
                  <a:srgbClr val="FFFF00"/>
                </a:solidFill>
              </a:rPr>
              <a:t>These are the most basic of questions.</a:t>
            </a:r>
          </a:p>
          <a:p>
            <a:r>
              <a:rPr lang="en-US" dirty="0" smtClean="0">
                <a:solidFill>
                  <a:srgbClr val="FFFF00"/>
                </a:solidFill>
              </a:rPr>
              <a:t>Who am I?</a:t>
            </a:r>
          </a:p>
          <a:p>
            <a:r>
              <a:rPr lang="en-US" dirty="0" smtClean="0">
                <a:solidFill>
                  <a:srgbClr val="FFFF00"/>
                </a:solidFill>
              </a:rPr>
              <a:t>What is my purpose?</a:t>
            </a:r>
          </a:p>
          <a:p>
            <a:r>
              <a:rPr lang="en-US" dirty="0" smtClean="0">
                <a:solidFill>
                  <a:srgbClr val="FFFF00"/>
                </a:solidFill>
              </a:rPr>
              <a:t>And many more.</a:t>
            </a:r>
          </a:p>
          <a:p>
            <a:endParaRPr lang="en-US" dirty="0"/>
          </a:p>
        </p:txBody>
      </p:sp>
    </p:spTree>
    <p:extLst>
      <p:ext uri="{BB962C8B-B14F-4D97-AF65-F5344CB8AC3E}">
        <p14:creationId xmlns:p14="http://schemas.microsoft.com/office/powerpoint/2010/main" val="57480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haroni" panose="02010803020104030203" pitchFamily="2" charset="-79"/>
                <a:cs typeface="Aharoni" panose="02010803020104030203" pitchFamily="2" charset="-79"/>
              </a:rPr>
              <a:t>Introduction</a:t>
            </a:r>
            <a:endParaRPr lang="en-US" dirty="0"/>
          </a:p>
        </p:txBody>
      </p:sp>
      <p:sp>
        <p:nvSpPr>
          <p:cNvPr id="3" name="Content Placeholder 2"/>
          <p:cNvSpPr>
            <a:spLocks noGrp="1"/>
          </p:cNvSpPr>
          <p:nvPr>
            <p:ph idx="1"/>
          </p:nvPr>
        </p:nvSpPr>
        <p:spPr/>
        <p:txBody>
          <a:bodyPr/>
          <a:lstStyle/>
          <a:p>
            <a:r>
              <a:rPr lang="en-US" dirty="0" smtClean="0">
                <a:solidFill>
                  <a:srgbClr val="FFFF00"/>
                </a:solidFill>
              </a:rPr>
              <a:t>These are the things revealed in the Bible that we must also consider.</a:t>
            </a:r>
          </a:p>
          <a:p>
            <a:r>
              <a:rPr lang="en-US" dirty="0" smtClean="0">
                <a:solidFill>
                  <a:srgbClr val="FFFF00"/>
                </a:solidFill>
              </a:rPr>
              <a:t>Whether we make it to heaven will depend upon how much consideration we give these things, and whether we put into action the things that have been commanded of us.</a:t>
            </a:r>
          </a:p>
          <a:p>
            <a:r>
              <a:rPr lang="en-US" dirty="0" smtClean="0">
                <a:solidFill>
                  <a:srgbClr val="FFFF00"/>
                </a:solidFill>
              </a:rPr>
              <a:t>So, let us consider some things:</a:t>
            </a:r>
          </a:p>
          <a:p>
            <a:endParaRPr lang="en-US" dirty="0"/>
          </a:p>
        </p:txBody>
      </p:sp>
    </p:spTree>
    <p:extLst>
      <p:ext uri="{BB962C8B-B14F-4D97-AF65-F5344CB8AC3E}">
        <p14:creationId xmlns:p14="http://schemas.microsoft.com/office/powerpoint/2010/main" val="3581277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60000"/>
                    <a:lumOff val="40000"/>
                  </a:schemeClr>
                </a:solidFill>
              </a:rPr>
              <a:t>Have you Considered:</a:t>
            </a:r>
            <a:endParaRPr lang="en-US" dirty="0">
              <a:solidFill>
                <a:schemeClr val="accent3">
                  <a:lumMod val="60000"/>
                  <a:lumOff val="40000"/>
                </a:schemeClr>
              </a:solidFill>
            </a:endParaRPr>
          </a:p>
        </p:txBody>
      </p:sp>
      <p:sp>
        <p:nvSpPr>
          <p:cNvPr id="3" name="Content Placeholder 2"/>
          <p:cNvSpPr>
            <a:spLocks noGrp="1"/>
          </p:cNvSpPr>
          <p:nvPr>
            <p:ph idx="1"/>
          </p:nvPr>
        </p:nvSpPr>
        <p:spPr>
          <a:xfrm>
            <a:off x="228600" y="1600200"/>
            <a:ext cx="8763000" cy="4953000"/>
          </a:xfrm>
        </p:spPr>
        <p:txBody>
          <a:bodyPr>
            <a:noAutofit/>
          </a:bodyPr>
          <a:lstStyle/>
          <a:p>
            <a:r>
              <a:rPr lang="en-US" sz="3600" dirty="0" smtClean="0">
                <a:solidFill>
                  <a:schemeClr val="accent6"/>
                </a:solidFill>
              </a:rPr>
              <a:t>That you will die?</a:t>
            </a:r>
          </a:p>
          <a:p>
            <a:r>
              <a:rPr lang="en-US" sz="3600" dirty="0" smtClean="0">
                <a:solidFill>
                  <a:schemeClr val="accent6"/>
                </a:solidFill>
              </a:rPr>
              <a:t>Hebrews 9:27 “For it is appointed for man once to die, then after this the judgment”.</a:t>
            </a:r>
          </a:p>
          <a:p>
            <a:r>
              <a:rPr lang="en-US" sz="3600" dirty="0" smtClean="0">
                <a:solidFill>
                  <a:schemeClr val="accent6"/>
                </a:solidFill>
              </a:rPr>
              <a:t>That you will stand before God and be judged?</a:t>
            </a:r>
          </a:p>
          <a:p>
            <a:r>
              <a:rPr lang="en-US" sz="3600" dirty="0" smtClean="0">
                <a:solidFill>
                  <a:schemeClr val="accent6"/>
                </a:solidFill>
              </a:rPr>
              <a:t>Romans 14:10: 2 Corinthians 5:10; Ecclesiastes 12:14.</a:t>
            </a:r>
            <a:endParaRPr lang="en-US" sz="3600" dirty="0">
              <a:solidFill>
                <a:schemeClr val="accent6"/>
              </a:solidFill>
            </a:endParaRPr>
          </a:p>
        </p:txBody>
      </p:sp>
    </p:spTree>
    <p:extLst>
      <p:ext uri="{BB962C8B-B14F-4D97-AF65-F5344CB8AC3E}">
        <p14:creationId xmlns:p14="http://schemas.microsoft.com/office/powerpoint/2010/main" val="2462890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Have you Considered:</a:t>
            </a:r>
            <a:endParaRPr lang="en-US" dirty="0">
              <a:solidFill>
                <a:schemeClr val="accent6"/>
              </a:solidFill>
            </a:endParaRPr>
          </a:p>
        </p:txBody>
      </p:sp>
      <p:sp>
        <p:nvSpPr>
          <p:cNvPr id="3" name="Content Placeholder 2"/>
          <p:cNvSpPr>
            <a:spLocks noGrp="1"/>
          </p:cNvSpPr>
          <p:nvPr>
            <p:ph idx="1"/>
          </p:nvPr>
        </p:nvSpPr>
        <p:spPr/>
        <p:txBody>
          <a:bodyPr/>
          <a:lstStyle/>
          <a:p>
            <a:r>
              <a:rPr lang="en-US" dirty="0" smtClean="0">
                <a:solidFill>
                  <a:srgbClr val="92D050"/>
                </a:solidFill>
              </a:rPr>
              <a:t>That you </a:t>
            </a:r>
            <a:r>
              <a:rPr lang="en-US" u="sng" dirty="0" smtClean="0">
                <a:solidFill>
                  <a:srgbClr val="92D050"/>
                </a:solidFill>
              </a:rPr>
              <a:t>WILL</a:t>
            </a:r>
            <a:r>
              <a:rPr lang="en-US" dirty="0" smtClean="0">
                <a:solidFill>
                  <a:srgbClr val="92D050"/>
                </a:solidFill>
              </a:rPr>
              <a:t> confess </a:t>
            </a:r>
            <a:r>
              <a:rPr lang="en-US" u="sng" dirty="0" smtClean="0">
                <a:solidFill>
                  <a:srgbClr val="92D050"/>
                </a:solidFill>
              </a:rPr>
              <a:t>JESUS AS LORD</a:t>
            </a:r>
            <a:r>
              <a:rPr lang="en-US" dirty="0" smtClean="0">
                <a:solidFill>
                  <a:srgbClr val="92D050"/>
                </a:solidFill>
              </a:rPr>
              <a:t>?</a:t>
            </a:r>
          </a:p>
          <a:p>
            <a:r>
              <a:rPr lang="en-US" dirty="0" smtClean="0">
                <a:solidFill>
                  <a:srgbClr val="92D050"/>
                </a:solidFill>
              </a:rPr>
              <a:t>Romans 14:11 “For it is written, ‘As I live says the LORD, every knee shall bow to Me, And every tongue shall confess Praise to God</a:t>
            </a:r>
            <a:r>
              <a:rPr lang="en-US" dirty="0" smtClean="0">
                <a:solidFill>
                  <a:srgbClr val="92D050"/>
                </a:solidFill>
              </a:rPr>
              <a:t>’.”</a:t>
            </a:r>
          </a:p>
          <a:p>
            <a:r>
              <a:rPr lang="en-US" dirty="0" smtClean="0">
                <a:solidFill>
                  <a:srgbClr val="92D050"/>
                </a:solidFill>
              </a:rPr>
              <a:t>The point of this verse is that God wants us to confess Jesus in this life.</a:t>
            </a:r>
          </a:p>
          <a:p>
            <a:r>
              <a:rPr lang="en-US" dirty="0" smtClean="0">
                <a:solidFill>
                  <a:srgbClr val="92D050"/>
                </a:solidFill>
              </a:rPr>
              <a:t>How sad for this to be the last thing you say before entering the eternity of torment.</a:t>
            </a:r>
            <a:endParaRPr lang="en-US" dirty="0">
              <a:solidFill>
                <a:srgbClr val="92D050"/>
              </a:solidFill>
            </a:endParaRPr>
          </a:p>
        </p:txBody>
      </p:sp>
    </p:spTree>
    <p:extLst>
      <p:ext uri="{BB962C8B-B14F-4D97-AF65-F5344CB8AC3E}">
        <p14:creationId xmlns:p14="http://schemas.microsoft.com/office/powerpoint/2010/main" val="9202679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Have You Considered:</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1">
                    <a:lumMod val="40000"/>
                    <a:lumOff val="60000"/>
                  </a:schemeClr>
                </a:solidFill>
              </a:rPr>
              <a:t>That God has blessed us with the ability to know and understand His will?</a:t>
            </a:r>
          </a:p>
          <a:p>
            <a:r>
              <a:rPr lang="en-US" dirty="0" smtClean="0">
                <a:solidFill>
                  <a:schemeClr val="accent1">
                    <a:lumMod val="40000"/>
                    <a:lumOff val="60000"/>
                  </a:schemeClr>
                </a:solidFill>
              </a:rPr>
              <a:t>Ephesians 5:17 “So then do not be foolish, but understand what the will of the Lord is”.</a:t>
            </a:r>
          </a:p>
          <a:p>
            <a:r>
              <a:rPr lang="en-US" dirty="0" smtClean="0">
                <a:solidFill>
                  <a:schemeClr val="accent1">
                    <a:lumMod val="40000"/>
                    <a:lumOff val="60000"/>
                  </a:schemeClr>
                </a:solidFill>
              </a:rPr>
              <a:t>That is why it is important to study His word.</a:t>
            </a:r>
          </a:p>
          <a:p>
            <a:r>
              <a:rPr lang="en-US" dirty="0" smtClean="0">
                <a:solidFill>
                  <a:schemeClr val="accent1">
                    <a:lumMod val="40000"/>
                    <a:lumOff val="60000"/>
                  </a:schemeClr>
                </a:solidFill>
              </a:rPr>
              <a:t>2 Timothy 2:15 “Be diligent to present yourself approved to God as a workman who does not need to be ashamed, handling accurately the word of truth”.</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40242826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Have You Considered:</a:t>
            </a:r>
            <a:endParaRPr lang="en-US" dirty="0">
              <a:solidFill>
                <a:schemeClr val="accent1">
                  <a:lumMod val="40000"/>
                  <a:lumOff val="6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3">
                    <a:lumMod val="60000"/>
                    <a:lumOff val="40000"/>
                  </a:schemeClr>
                </a:solidFill>
              </a:rPr>
              <a:t>That there is only ONE church of Christ.</a:t>
            </a:r>
          </a:p>
          <a:p>
            <a:r>
              <a:rPr lang="en-US" dirty="0" smtClean="0">
                <a:solidFill>
                  <a:schemeClr val="accent3">
                    <a:lumMod val="60000"/>
                    <a:lumOff val="40000"/>
                  </a:schemeClr>
                </a:solidFill>
              </a:rPr>
              <a:t>Matthew 16:18 “And I also say to you that you are Peter; and upon this rock I will build My church; and the gates of Hades shall not overpower it”.</a:t>
            </a:r>
          </a:p>
          <a:p>
            <a:r>
              <a:rPr lang="en-US" dirty="0" smtClean="0">
                <a:solidFill>
                  <a:schemeClr val="accent3">
                    <a:lumMod val="60000"/>
                    <a:lumOff val="40000"/>
                  </a:schemeClr>
                </a:solidFill>
              </a:rPr>
              <a:t>Are all these other groups churches of Christ?</a:t>
            </a:r>
          </a:p>
          <a:p>
            <a:r>
              <a:rPr lang="en-US" dirty="0" smtClean="0">
                <a:solidFill>
                  <a:schemeClr val="accent3">
                    <a:lumMod val="60000"/>
                    <a:lumOff val="40000"/>
                  </a:schemeClr>
                </a:solidFill>
              </a:rPr>
              <a:t>Psalm 127:1 “Unless the LORD builds the house, they labor in vain who build it; Unless the LORD guards the city, the watchman keeps awake in vain”.</a:t>
            </a:r>
            <a:endParaRPr lang="en-US" dirty="0"/>
          </a:p>
        </p:txBody>
      </p:sp>
    </p:spTree>
    <p:extLst>
      <p:ext uri="{BB962C8B-B14F-4D97-AF65-F5344CB8AC3E}">
        <p14:creationId xmlns:p14="http://schemas.microsoft.com/office/powerpoint/2010/main" val="18910843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60000"/>
                    <a:lumOff val="40000"/>
                  </a:schemeClr>
                </a:solidFill>
              </a:rPr>
              <a:t>Have You Considered: </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lstStyle/>
          <a:p>
            <a:r>
              <a:rPr lang="en-US" dirty="0" smtClean="0">
                <a:solidFill>
                  <a:srgbClr val="FFFF00"/>
                </a:solidFill>
              </a:rPr>
              <a:t>That Satan wants to keep you out of heaven?</a:t>
            </a:r>
          </a:p>
          <a:p>
            <a:r>
              <a:rPr lang="en-US" dirty="0" smtClean="0">
                <a:solidFill>
                  <a:srgbClr val="FFFF00"/>
                </a:solidFill>
              </a:rPr>
              <a:t>1 Peter 5:8 “Be of sober spirit, be on the alert. Your adversary, the devil, prowls about like a roaring lion, seeking someone to devour”.</a:t>
            </a:r>
          </a:p>
          <a:p>
            <a:r>
              <a:rPr lang="en-US" dirty="0" smtClean="0">
                <a:solidFill>
                  <a:srgbClr val="FFFF00"/>
                </a:solidFill>
              </a:rPr>
              <a:t>Satan does this through deception.</a:t>
            </a:r>
          </a:p>
          <a:p>
            <a:r>
              <a:rPr lang="en-US" dirty="0" smtClean="0">
                <a:solidFill>
                  <a:srgbClr val="FFFF00"/>
                </a:solidFill>
              </a:rPr>
              <a:t>2 Corinthians 11:14 “And no wonder, for even Satan disguises himself as an angel of light”.</a:t>
            </a:r>
            <a:endParaRPr lang="en-US" dirty="0">
              <a:solidFill>
                <a:srgbClr val="FFFF00"/>
              </a:solidFill>
            </a:endParaRPr>
          </a:p>
        </p:txBody>
      </p:sp>
    </p:spTree>
    <p:extLst>
      <p:ext uri="{BB962C8B-B14F-4D97-AF65-F5344CB8AC3E}">
        <p14:creationId xmlns:p14="http://schemas.microsoft.com/office/powerpoint/2010/main" val="1788036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988</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Introduction</vt:lpstr>
      <vt:lpstr>Introduction</vt:lpstr>
      <vt:lpstr>Introduction</vt:lpstr>
      <vt:lpstr>Have you Considered:</vt:lpstr>
      <vt:lpstr>Have you Considered:</vt:lpstr>
      <vt:lpstr>Have You Considered:</vt:lpstr>
      <vt:lpstr>Have You Considered:</vt:lpstr>
      <vt:lpstr>Have You Considered: </vt:lpstr>
      <vt:lpstr>Have You Considered:</vt:lpstr>
      <vt:lpstr>Have you Considered:</vt:lpstr>
      <vt:lpstr>Have you Considered:</vt:lpstr>
      <vt:lpstr>Have You Considered:</vt:lpstr>
      <vt:lpstr>Have you Considered:</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Aarons</dc:creator>
  <cp:lastModifiedBy>Aarons</cp:lastModifiedBy>
  <cp:revision>11</cp:revision>
  <dcterms:created xsi:type="dcterms:W3CDTF">2013-12-01T04:55:41Z</dcterms:created>
  <dcterms:modified xsi:type="dcterms:W3CDTF">2013-12-06T20:50:27Z</dcterms:modified>
</cp:coreProperties>
</file>