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0" r:id="rId6"/>
    <p:sldId id="259" r:id="rId7"/>
    <p:sldId id="261" r:id="rId8"/>
    <p:sldId id="262" r:id="rId9"/>
    <p:sldId id="263" r:id="rId10"/>
    <p:sldId id="264" r:id="rId11"/>
    <p:sldId id="265" r:id="rId12"/>
    <p:sldId id="266"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6" autoAdjust="0"/>
    <p:restoredTop sz="86435" autoAdjust="0"/>
  </p:normalViewPr>
  <p:slideViewPr>
    <p:cSldViewPr>
      <p:cViewPr varScale="1">
        <p:scale>
          <a:sx n="96" d="100"/>
          <a:sy n="96" d="100"/>
        </p:scale>
        <p:origin x="-426" y="-90"/>
      </p:cViewPr>
      <p:guideLst>
        <p:guide orient="horz" pos="2160"/>
        <p:guide pos="2880"/>
      </p:guideLst>
    </p:cSldViewPr>
  </p:slideViewPr>
  <p:outlineViewPr>
    <p:cViewPr>
      <p:scale>
        <a:sx n="33" d="100"/>
        <a:sy n="33" d="100"/>
      </p:scale>
      <p:origin x="0" y="54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CA0B2F-2C21-4E6D-BA15-8725B5178AE3}"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211667615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A0B2F-2C21-4E6D-BA15-8725B5178AE3}"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398805779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A0B2F-2C21-4E6D-BA15-8725B5178AE3}"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40986881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A0B2F-2C21-4E6D-BA15-8725B5178AE3}"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5166644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A0B2F-2C21-4E6D-BA15-8725B5178AE3}"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210830546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CA0B2F-2C21-4E6D-BA15-8725B5178AE3}"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17229726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CA0B2F-2C21-4E6D-BA15-8725B5178AE3}" type="datetimeFigureOut">
              <a:rPr lang="en-US" smtClean="0"/>
              <a:t>8/28/2016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26875582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CA0B2F-2C21-4E6D-BA15-8725B5178AE3}" type="datetimeFigureOut">
              <a:rPr lang="en-US" smtClean="0"/>
              <a:t>8/28/2016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269513710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A0B2F-2C21-4E6D-BA15-8725B5178AE3}" type="datetimeFigureOut">
              <a:rPr lang="en-US" smtClean="0"/>
              <a:t>8/28/2016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426181428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A0B2F-2C21-4E6D-BA15-8725B5178AE3}"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35661114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A0B2F-2C21-4E6D-BA15-8725B5178AE3}"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A0AA2-AC42-4D39-B154-496EEB7332BC}" type="slidenum">
              <a:rPr lang="en-US" smtClean="0"/>
              <a:t>‹#›</a:t>
            </a:fld>
            <a:endParaRPr lang="en-US"/>
          </a:p>
        </p:txBody>
      </p:sp>
    </p:spTree>
    <p:extLst>
      <p:ext uri="{BB962C8B-B14F-4D97-AF65-F5344CB8AC3E}">
        <p14:creationId xmlns:p14="http://schemas.microsoft.com/office/powerpoint/2010/main" val="239576261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7000">
              <a:srgbClr val="F8B049">
                <a:alpha val="39000"/>
              </a:srgbClr>
            </a:gs>
            <a:gs pos="21001">
              <a:srgbClr val="F8B049">
                <a:alpha val="56000"/>
              </a:srgbClr>
            </a:gs>
            <a:gs pos="63000">
              <a:srgbClr val="FEE7F2"/>
            </a:gs>
            <a:gs pos="95000">
              <a:srgbClr val="F952A0">
                <a:alpha val="45000"/>
              </a:srgbClr>
            </a:gs>
            <a:gs pos="100000">
              <a:srgbClr val="C50849">
                <a:alpha val="52000"/>
              </a:srgbClr>
            </a:gs>
            <a:gs pos="98000">
              <a:srgbClr val="B43E85">
                <a:alpha val="52000"/>
              </a:srgbClr>
            </a:gs>
            <a:gs pos="77000">
              <a:srgbClr val="F8B049">
                <a:alpha val="54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A0B2F-2C21-4E6D-BA15-8725B5178AE3}" type="datetimeFigureOut">
              <a:rPr lang="en-US" smtClean="0"/>
              <a:t>8/28/2016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A0AA2-AC42-4D39-B154-496EEB7332BC}" type="slidenum">
              <a:rPr lang="en-US" smtClean="0"/>
              <a:t>‹#›</a:t>
            </a:fld>
            <a:endParaRPr lang="en-US"/>
          </a:p>
        </p:txBody>
      </p:sp>
    </p:spTree>
    <p:extLst>
      <p:ext uri="{BB962C8B-B14F-4D97-AF65-F5344CB8AC3E}">
        <p14:creationId xmlns:p14="http://schemas.microsoft.com/office/powerpoint/2010/main" val="269132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8800" dirty="0" smtClean="0"/>
              <a:t>Our Duty </a:t>
            </a:r>
            <a:br>
              <a:rPr lang="en-US" sz="8800" dirty="0" smtClean="0"/>
            </a:br>
            <a:r>
              <a:rPr lang="en-US" sz="8800" dirty="0" smtClean="0"/>
              <a:t>Towards Others</a:t>
            </a:r>
            <a:endParaRPr lang="en-US" sz="8800" dirty="0"/>
          </a:p>
        </p:txBody>
      </p:sp>
      <p:sp>
        <p:nvSpPr>
          <p:cNvPr id="3" name="Subtitle 2"/>
          <p:cNvSpPr>
            <a:spLocks noGrp="1"/>
          </p:cNvSpPr>
          <p:nvPr>
            <p:ph type="subTitle" idx="1"/>
          </p:nvPr>
        </p:nvSpPr>
        <p:spPr>
          <a:xfrm>
            <a:off x="533400" y="3886200"/>
            <a:ext cx="8229600" cy="2438400"/>
          </a:xfrm>
        </p:spPr>
        <p:txBody>
          <a:bodyPr>
            <a:normAutofit/>
          </a:bodyPr>
          <a:lstStyle/>
          <a:p>
            <a:r>
              <a:rPr lang="en-US" sz="6000" dirty="0" smtClean="0">
                <a:solidFill>
                  <a:schemeClr val="tx1"/>
                </a:solidFill>
              </a:rPr>
              <a:t>It Is The </a:t>
            </a:r>
            <a:r>
              <a:rPr lang="en-US" sz="6000" dirty="0">
                <a:solidFill>
                  <a:schemeClr val="tx1"/>
                </a:solidFill>
              </a:rPr>
              <a:t>S</a:t>
            </a:r>
            <a:r>
              <a:rPr lang="en-US" sz="6000" dirty="0" smtClean="0">
                <a:solidFill>
                  <a:schemeClr val="tx1"/>
                </a:solidFill>
              </a:rPr>
              <a:t>econd Most Important Duty We Have.</a:t>
            </a:r>
            <a:endParaRPr lang="en-US" sz="6000" dirty="0">
              <a:solidFill>
                <a:schemeClr val="tx1"/>
              </a:solidFill>
            </a:endParaRPr>
          </a:p>
        </p:txBody>
      </p:sp>
    </p:spTree>
    <p:extLst>
      <p:ext uri="{BB962C8B-B14F-4D97-AF65-F5344CB8AC3E}">
        <p14:creationId xmlns:p14="http://schemas.microsoft.com/office/powerpoint/2010/main" val="111190262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Others</a:t>
            </a:r>
            <a:endParaRPr lang="en-US" sz="6600" b="1" dirty="0"/>
          </a:p>
        </p:txBody>
      </p:sp>
      <p:sp>
        <p:nvSpPr>
          <p:cNvPr id="3" name="Content Placeholder 2"/>
          <p:cNvSpPr>
            <a:spLocks noGrp="1"/>
          </p:cNvSpPr>
          <p:nvPr>
            <p:ph idx="1"/>
          </p:nvPr>
        </p:nvSpPr>
        <p:spPr>
          <a:xfrm>
            <a:off x="76200" y="1600200"/>
            <a:ext cx="8991600" cy="5105400"/>
          </a:xfrm>
        </p:spPr>
        <p:txBody>
          <a:bodyPr>
            <a:noAutofit/>
          </a:bodyPr>
          <a:lstStyle/>
          <a:p>
            <a:pPr algn="ctr"/>
            <a:r>
              <a:rPr lang="en-US" sz="6000" dirty="0" smtClean="0"/>
              <a:t>Others, LORD, yes, others, let this my motto be, help me to live for others, that I may live like Thee.</a:t>
            </a:r>
            <a:endParaRPr lang="en-US" sz="6000" dirty="0"/>
          </a:p>
        </p:txBody>
      </p:sp>
    </p:spTree>
    <p:extLst>
      <p:ext uri="{BB962C8B-B14F-4D97-AF65-F5344CB8AC3E}">
        <p14:creationId xmlns:p14="http://schemas.microsoft.com/office/powerpoint/2010/main" val="27837078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Judgment—Matthew 25:37-40</a:t>
            </a:r>
            <a:endParaRPr lang="en-US" dirty="0"/>
          </a:p>
        </p:txBody>
      </p:sp>
      <p:sp>
        <p:nvSpPr>
          <p:cNvPr id="3" name="Content Placeholder 2"/>
          <p:cNvSpPr>
            <a:spLocks noGrp="1"/>
          </p:cNvSpPr>
          <p:nvPr>
            <p:ph idx="1"/>
          </p:nvPr>
        </p:nvSpPr>
        <p:spPr>
          <a:xfrm>
            <a:off x="76200" y="838200"/>
            <a:ext cx="9067800" cy="5867400"/>
          </a:xfrm>
        </p:spPr>
        <p:txBody>
          <a:bodyPr>
            <a:normAutofit/>
          </a:bodyPr>
          <a:lstStyle/>
          <a:p>
            <a:r>
              <a:rPr lang="en-US" sz="3600" dirty="0" smtClean="0"/>
              <a:t>“Then the righteous will answer Him, saying, “Lord, when did we see You hungry, and feed You, or thirsty, and give You drink? And when did we see You a stranger, and invite You in, or naked, and clothe You? And when did we see You sick, or in prison, and come to You? And the King will answer and say to them, truly I say to you, to the extent that you did it to one of these brothers of Mine, even the least of them, you did it to Me”.</a:t>
            </a:r>
            <a:endParaRPr lang="en-US" sz="3600" dirty="0"/>
          </a:p>
        </p:txBody>
      </p:sp>
    </p:spTree>
    <p:extLst>
      <p:ext uri="{BB962C8B-B14F-4D97-AF65-F5344CB8AC3E}">
        <p14:creationId xmlns:p14="http://schemas.microsoft.com/office/powerpoint/2010/main" val="14155656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Judgment—Matthew 25:45</a:t>
            </a:r>
            <a:endParaRPr lang="en-US" dirty="0"/>
          </a:p>
        </p:txBody>
      </p:sp>
      <p:sp>
        <p:nvSpPr>
          <p:cNvPr id="3" name="Content Placeholder 2"/>
          <p:cNvSpPr>
            <a:spLocks noGrp="1"/>
          </p:cNvSpPr>
          <p:nvPr>
            <p:ph idx="1"/>
          </p:nvPr>
        </p:nvSpPr>
        <p:spPr>
          <a:xfrm>
            <a:off x="76200" y="1600200"/>
            <a:ext cx="8991600" cy="4525963"/>
          </a:xfrm>
        </p:spPr>
        <p:txBody>
          <a:bodyPr>
            <a:normAutofit/>
          </a:bodyPr>
          <a:lstStyle/>
          <a:p>
            <a:r>
              <a:rPr lang="en-US" sz="4000" dirty="0" smtClean="0"/>
              <a:t>“Then He will answer them, saying, Truly I say to you, to the extent that you did not do it to one of the least of these, you did not do it to Me”.</a:t>
            </a:r>
            <a:endParaRPr lang="en-US" sz="4000" dirty="0"/>
          </a:p>
        </p:txBody>
      </p:sp>
    </p:spTree>
    <p:extLst>
      <p:ext uri="{BB962C8B-B14F-4D97-AF65-F5344CB8AC3E}">
        <p14:creationId xmlns:p14="http://schemas.microsoft.com/office/powerpoint/2010/main" val="4429945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3196"/>
            <a:ext cx="8229600" cy="728804"/>
          </a:xfrm>
        </p:spPr>
        <p:txBody>
          <a:bodyPr>
            <a:normAutofit fontScale="90000"/>
          </a:bodyPr>
          <a:lstStyle/>
          <a:p>
            <a:r>
              <a:rPr lang="en-US" dirty="0" smtClean="0"/>
              <a:t>Galatians 6:1-5, 10</a:t>
            </a:r>
            <a:endParaRPr lang="en-US" dirty="0"/>
          </a:p>
        </p:txBody>
      </p:sp>
      <p:sp>
        <p:nvSpPr>
          <p:cNvPr id="3" name="Content Placeholder 2"/>
          <p:cNvSpPr>
            <a:spLocks noGrp="1"/>
          </p:cNvSpPr>
          <p:nvPr>
            <p:ph idx="1"/>
          </p:nvPr>
        </p:nvSpPr>
        <p:spPr>
          <a:xfrm>
            <a:off x="0" y="914400"/>
            <a:ext cx="9067800" cy="5791200"/>
          </a:xfrm>
        </p:spPr>
        <p:txBody>
          <a:bodyPr>
            <a:normAutofit fontScale="92500"/>
          </a:bodyPr>
          <a:lstStyle/>
          <a:p>
            <a:r>
              <a:rPr lang="en-US" dirty="0" smtClean="0"/>
              <a:t>“Brethren, even if a man is caught in any trespass, you who are spiritual, restore such a one in a spirit of gentleness; each one looking to yourself, lest you too be tempted. Bear </a:t>
            </a:r>
            <a:r>
              <a:rPr lang="en-US" u="sng" dirty="0" smtClean="0"/>
              <a:t>one another’s </a:t>
            </a:r>
            <a:r>
              <a:rPr lang="en-US" dirty="0" smtClean="0"/>
              <a:t>burdens, and thus fulfill the law of Christ. For if anyone </a:t>
            </a:r>
            <a:r>
              <a:rPr lang="en-US" dirty="0" smtClean="0"/>
              <a:t>thinks </a:t>
            </a:r>
            <a:r>
              <a:rPr lang="en-US" dirty="0" smtClean="0"/>
              <a:t>he is something when he is nothing, he deceives himself. But let each one examine his own work, and then he will have reason for boasting in regard to himself alone, and not in regard to another, for each one shall bear his own load”…..”So then, while we have opportunity, let us do good to all men, and especially to those who are of the household of the faith”.</a:t>
            </a:r>
            <a:endParaRPr lang="en-US" dirty="0"/>
          </a:p>
        </p:txBody>
      </p:sp>
    </p:spTree>
    <p:extLst>
      <p:ext uri="{BB962C8B-B14F-4D97-AF65-F5344CB8AC3E}">
        <p14:creationId xmlns:p14="http://schemas.microsoft.com/office/powerpoint/2010/main" val="1849023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Our Duty To Others</a:t>
            </a:r>
            <a:endParaRPr lang="en-US" dirty="0"/>
          </a:p>
        </p:txBody>
      </p:sp>
      <p:sp>
        <p:nvSpPr>
          <p:cNvPr id="3" name="Content Placeholder 2"/>
          <p:cNvSpPr>
            <a:spLocks noGrp="1"/>
          </p:cNvSpPr>
          <p:nvPr>
            <p:ph idx="1"/>
          </p:nvPr>
        </p:nvSpPr>
        <p:spPr>
          <a:xfrm>
            <a:off x="76200" y="990600"/>
            <a:ext cx="9067800" cy="5715000"/>
          </a:xfrm>
        </p:spPr>
        <p:txBody>
          <a:bodyPr>
            <a:normAutofit lnSpcReduction="10000"/>
          </a:bodyPr>
          <a:lstStyle/>
          <a:p>
            <a:r>
              <a:rPr lang="en-US" dirty="0" smtClean="0"/>
              <a:t>As the words to the song and the sentiment of these verses tells us that we do have a very important duty towards others.</a:t>
            </a:r>
          </a:p>
          <a:p>
            <a:r>
              <a:rPr lang="en-US" dirty="0" smtClean="0"/>
              <a:t>This requires humility on our part and a self-sacrifice to help and assist others as we have opportunity.</a:t>
            </a:r>
          </a:p>
          <a:p>
            <a:r>
              <a:rPr lang="en-US" dirty="0" smtClean="0"/>
              <a:t>Notice I did not say, as we have convenience.</a:t>
            </a:r>
          </a:p>
          <a:p>
            <a:r>
              <a:rPr lang="en-US" dirty="0" smtClean="0"/>
              <a:t>There will always be those who are in need.</a:t>
            </a:r>
          </a:p>
          <a:p>
            <a:r>
              <a:rPr lang="en-US" dirty="0" smtClean="0"/>
              <a:t>We may find ourselves there at some point.</a:t>
            </a:r>
          </a:p>
          <a:p>
            <a:r>
              <a:rPr lang="en-US" dirty="0" smtClean="0"/>
              <a:t>We would hope that others treat us as we want to be treated.</a:t>
            </a:r>
            <a:endParaRPr lang="en-US" dirty="0"/>
          </a:p>
        </p:txBody>
      </p:sp>
    </p:spTree>
    <p:extLst>
      <p:ext uri="{BB962C8B-B14F-4D97-AF65-F5344CB8AC3E}">
        <p14:creationId xmlns:p14="http://schemas.microsoft.com/office/powerpoint/2010/main" val="4284762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Conclusion</a:t>
            </a:r>
            <a:endParaRPr lang="en-US" dirty="0"/>
          </a:p>
        </p:txBody>
      </p:sp>
      <p:sp>
        <p:nvSpPr>
          <p:cNvPr id="3" name="Content Placeholder 2"/>
          <p:cNvSpPr>
            <a:spLocks noGrp="1"/>
          </p:cNvSpPr>
          <p:nvPr>
            <p:ph idx="1"/>
          </p:nvPr>
        </p:nvSpPr>
        <p:spPr>
          <a:xfrm>
            <a:off x="76200" y="838200"/>
            <a:ext cx="9067800" cy="5867400"/>
          </a:xfrm>
        </p:spPr>
        <p:txBody>
          <a:bodyPr/>
          <a:lstStyle/>
          <a:p>
            <a:r>
              <a:rPr lang="en-US" dirty="0" smtClean="0"/>
              <a:t>If we want to live like the Christ, we must do everything we do for the benefit of others souls.</a:t>
            </a:r>
          </a:p>
          <a:p>
            <a:r>
              <a:rPr lang="en-US" dirty="0" smtClean="0"/>
              <a:t>True, we must be wise and not wasteful and that will require wisdom.</a:t>
            </a:r>
          </a:p>
          <a:p>
            <a:r>
              <a:rPr lang="en-US" dirty="0" smtClean="0"/>
              <a:t>How you treat others will determine your soul’s destiny</a:t>
            </a:r>
            <a:r>
              <a:rPr lang="en-US" dirty="0" smtClean="0"/>
              <a:t>.</a:t>
            </a:r>
          </a:p>
          <a:p>
            <a:r>
              <a:rPr lang="en-US" dirty="0" smtClean="0"/>
              <a:t>There will be much more to discuss, but for now,</a:t>
            </a:r>
            <a:endParaRPr lang="en-US" dirty="0" smtClean="0"/>
          </a:p>
          <a:p>
            <a:r>
              <a:rPr lang="en-US" dirty="0" smtClean="0"/>
              <a:t>Be considerate of others.</a:t>
            </a:r>
            <a:endParaRPr lang="en-US" dirty="0"/>
          </a:p>
        </p:txBody>
      </p:sp>
    </p:spTree>
    <p:extLst>
      <p:ext uri="{BB962C8B-B14F-4D97-AF65-F5344CB8AC3E}">
        <p14:creationId xmlns:p14="http://schemas.microsoft.com/office/powerpoint/2010/main" val="36431491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Introduction</a:t>
            </a:r>
            <a:endParaRPr lang="en-US" dirty="0"/>
          </a:p>
        </p:txBody>
      </p:sp>
      <p:sp>
        <p:nvSpPr>
          <p:cNvPr id="3" name="Content Placeholder 2"/>
          <p:cNvSpPr>
            <a:spLocks noGrp="1"/>
          </p:cNvSpPr>
          <p:nvPr>
            <p:ph idx="1"/>
          </p:nvPr>
        </p:nvSpPr>
        <p:spPr>
          <a:xfrm>
            <a:off x="0" y="914400"/>
            <a:ext cx="9144000" cy="5791200"/>
          </a:xfrm>
        </p:spPr>
        <p:txBody>
          <a:bodyPr/>
          <a:lstStyle/>
          <a:p>
            <a:r>
              <a:rPr lang="en-US" dirty="0" smtClean="0"/>
              <a:t>Too often we fail to recognize our duty towards others.</a:t>
            </a:r>
          </a:p>
          <a:p>
            <a:r>
              <a:rPr lang="en-US" dirty="0" smtClean="0"/>
              <a:t>These others may be our brethren, family, or friends or they may be complete strangers.</a:t>
            </a:r>
          </a:p>
          <a:p>
            <a:r>
              <a:rPr lang="en-US" dirty="0" smtClean="0"/>
              <a:t>God holds us accountable for how we treat others.</a:t>
            </a:r>
          </a:p>
          <a:p>
            <a:r>
              <a:rPr lang="en-US" dirty="0" smtClean="0"/>
              <a:t>Selfishness is one of the major sins that we so often allow into our character.</a:t>
            </a:r>
          </a:p>
          <a:p>
            <a:r>
              <a:rPr lang="en-US" dirty="0" smtClean="0"/>
              <a:t>Selfishness is the primary cause of sin.</a:t>
            </a:r>
          </a:p>
          <a:p>
            <a:r>
              <a:rPr lang="en-US" dirty="0" smtClean="0"/>
              <a:t>Selfishness prevents us from noticing others.</a:t>
            </a:r>
          </a:p>
          <a:p>
            <a:r>
              <a:rPr lang="en-US" dirty="0" smtClean="0"/>
              <a:t>Let us notice some things about others.</a:t>
            </a:r>
            <a:endParaRPr lang="en-US" dirty="0"/>
          </a:p>
        </p:txBody>
      </p:sp>
    </p:spTree>
    <p:extLst>
      <p:ext uri="{BB962C8B-B14F-4D97-AF65-F5344CB8AC3E}">
        <p14:creationId xmlns:p14="http://schemas.microsoft.com/office/powerpoint/2010/main" val="38278142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Others</a:t>
            </a:r>
            <a:endParaRPr lang="en-US" dirty="0"/>
          </a:p>
        </p:txBody>
      </p:sp>
      <p:sp>
        <p:nvSpPr>
          <p:cNvPr id="3" name="Content Placeholder 2"/>
          <p:cNvSpPr>
            <a:spLocks noGrp="1"/>
          </p:cNvSpPr>
          <p:nvPr>
            <p:ph idx="1"/>
          </p:nvPr>
        </p:nvSpPr>
        <p:spPr>
          <a:xfrm>
            <a:off x="76200" y="762000"/>
            <a:ext cx="9067800" cy="5867400"/>
          </a:xfrm>
        </p:spPr>
        <p:txBody>
          <a:bodyPr/>
          <a:lstStyle/>
          <a:p>
            <a:r>
              <a:rPr lang="en-US" dirty="0" smtClean="0"/>
              <a:t>First, they are not us.</a:t>
            </a:r>
          </a:p>
          <a:p>
            <a:r>
              <a:rPr lang="en-US" dirty="0" smtClean="0"/>
              <a:t>That has to be obvious.</a:t>
            </a:r>
          </a:p>
          <a:p>
            <a:r>
              <a:rPr lang="en-US" dirty="0" smtClean="0"/>
              <a:t>They are not God.  That also is obvious.</a:t>
            </a:r>
          </a:p>
          <a:p>
            <a:r>
              <a:rPr lang="en-US" dirty="0" smtClean="0"/>
              <a:t>God tells us that we must consider others as more important than ourselves.</a:t>
            </a:r>
          </a:p>
          <a:p>
            <a:r>
              <a:rPr lang="en-US" dirty="0" smtClean="0"/>
              <a:t>Our judgment will be measured heavily by how we treat others.</a:t>
            </a:r>
          </a:p>
          <a:p>
            <a:r>
              <a:rPr lang="en-US" dirty="0" smtClean="0"/>
              <a:t>Not just those who are nice to us, but even those who abuse us and use us.</a:t>
            </a:r>
          </a:p>
        </p:txBody>
      </p:sp>
    </p:spTree>
    <p:extLst>
      <p:ext uri="{BB962C8B-B14F-4D97-AF65-F5344CB8AC3E}">
        <p14:creationId xmlns:p14="http://schemas.microsoft.com/office/powerpoint/2010/main" val="1200980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t>Matthew 5:43-48</a:t>
            </a:r>
          </a:p>
        </p:txBody>
      </p:sp>
      <p:sp>
        <p:nvSpPr>
          <p:cNvPr id="3" name="Content Placeholder 2"/>
          <p:cNvSpPr>
            <a:spLocks noGrp="1"/>
          </p:cNvSpPr>
          <p:nvPr>
            <p:ph idx="1"/>
          </p:nvPr>
        </p:nvSpPr>
        <p:spPr>
          <a:xfrm>
            <a:off x="0" y="914400"/>
            <a:ext cx="9144000" cy="5791200"/>
          </a:xfrm>
        </p:spPr>
        <p:txBody>
          <a:bodyPr>
            <a:normAutofit fontScale="92500"/>
          </a:bodyPr>
          <a:lstStyle/>
          <a:p>
            <a:r>
              <a:rPr lang="en-US" dirty="0" smtClean="0"/>
              <a:t>“You have heard that it was said, you shall love your neighbor, and hate your enemy. But I say to you, love your enemies, and pray for those who persecute you in order that you may be sons of your Father who is in heaven; for He causes His sun to rise on the evil and the good, and sends rain on the righteous and the unrighteous. For if you love those who love you, what reward  have you? Do not even the tax-gatherers do the same? And if you greet your brothers only, what do you do more than others? Do not even the Gentiles do the same? Therefore you are to be perfect, as your heavenly Father is perfect”.</a:t>
            </a:r>
            <a:endParaRPr lang="en-US" dirty="0"/>
          </a:p>
        </p:txBody>
      </p:sp>
    </p:spTree>
    <p:extLst>
      <p:ext uri="{BB962C8B-B14F-4D97-AF65-F5344CB8AC3E}">
        <p14:creationId xmlns:p14="http://schemas.microsoft.com/office/powerpoint/2010/main" val="26662268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lstStyle/>
          <a:p>
            <a:r>
              <a:rPr lang="en-US" dirty="0" smtClean="0"/>
              <a:t>Luke 10:25-28</a:t>
            </a:r>
            <a:endParaRPr lang="en-US" dirty="0"/>
          </a:p>
        </p:txBody>
      </p:sp>
      <p:sp>
        <p:nvSpPr>
          <p:cNvPr id="3" name="Content Placeholder 2"/>
          <p:cNvSpPr>
            <a:spLocks noGrp="1"/>
          </p:cNvSpPr>
          <p:nvPr>
            <p:ph idx="1"/>
          </p:nvPr>
        </p:nvSpPr>
        <p:spPr>
          <a:xfrm>
            <a:off x="76200" y="990600"/>
            <a:ext cx="9067800" cy="5715000"/>
          </a:xfrm>
        </p:spPr>
        <p:txBody>
          <a:bodyPr/>
          <a:lstStyle/>
          <a:p>
            <a:r>
              <a:rPr lang="en-US" dirty="0" smtClean="0"/>
              <a:t>And behold, a certain lawyer stood up and put Him to the test, saying, ‘Teacher, what shall I do to inherit eternal life?’ And He said to him, ‘What is written in the Law? How does it read to you?’ And he answered and said, ‘You shall love the Lord your God with all your heart, and with all your soul, and with all your strength, and with your mind; and your neighbor as yourself’. And He said to him, ‘You have answered correctly, do this, and you will live.”</a:t>
            </a:r>
          </a:p>
          <a:p>
            <a:r>
              <a:rPr lang="en-US" dirty="0" smtClean="0"/>
              <a:t>The parable of the good Samaritan follows.</a:t>
            </a:r>
            <a:endParaRPr lang="en-US" dirty="0"/>
          </a:p>
        </p:txBody>
      </p:sp>
    </p:spTree>
    <p:extLst>
      <p:ext uri="{BB962C8B-B14F-4D97-AF65-F5344CB8AC3E}">
        <p14:creationId xmlns:p14="http://schemas.microsoft.com/office/powerpoint/2010/main" val="10474651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lnSpcReduction="10000"/>
          </a:bodyPr>
          <a:lstStyle/>
          <a:p>
            <a:r>
              <a:rPr lang="en-US" dirty="0" smtClean="0"/>
              <a:t>Philippians 2:3 “Do nothing from selfishness or empty conceit, but with humility of mind let each of you regard </a:t>
            </a:r>
            <a:r>
              <a:rPr lang="en-US" u="sng" dirty="0" smtClean="0"/>
              <a:t>one another </a:t>
            </a:r>
            <a:r>
              <a:rPr lang="en-US" dirty="0" smtClean="0"/>
              <a:t>as more important than himself; do not mere look out for your own personal interests, but also for the interests of others”.</a:t>
            </a:r>
          </a:p>
          <a:p>
            <a:r>
              <a:rPr lang="en-US" dirty="0" smtClean="0"/>
              <a:t>Romans 12:9-13 “Let love be without hypocrisy. Abhor what is evil; cling to what is good. Be devoted to </a:t>
            </a:r>
            <a:r>
              <a:rPr lang="en-US" u="sng" dirty="0" smtClean="0"/>
              <a:t>one another </a:t>
            </a:r>
            <a:r>
              <a:rPr lang="en-US" dirty="0" smtClean="0"/>
              <a:t>in brotherly love; give preference to </a:t>
            </a:r>
            <a:r>
              <a:rPr lang="en-US" u="sng" dirty="0" smtClean="0"/>
              <a:t>one another </a:t>
            </a:r>
            <a:r>
              <a:rPr lang="en-US" dirty="0" smtClean="0"/>
              <a:t>in honor; not lagging behind in diligence, fervent in spirit, serving the Lord; rejoicing in  hope, persevering in tribulation, devoted to prayer, contributing to the needs of the saints, practicing hospitality”.</a:t>
            </a:r>
          </a:p>
          <a:p>
            <a:endParaRPr lang="en-US" dirty="0"/>
          </a:p>
        </p:txBody>
      </p:sp>
    </p:spTree>
    <p:extLst>
      <p:ext uri="{BB962C8B-B14F-4D97-AF65-F5344CB8AC3E}">
        <p14:creationId xmlns:p14="http://schemas.microsoft.com/office/powerpoint/2010/main" val="1622006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Others</a:t>
            </a:r>
            <a:endParaRPr lang="en-US" sz="7200" b="1" dirty="0"/>
          </a:p>
        </p:txBody>
      </p:sp>
      <p:sp>
        <p:nvSpPr>
          <p:cNvPr id="3" name="Content Placeholder 2"/>
          <p:cNvSpPr>
            <a:spLocks noGrp="1"/>
          </p:cNvSpPr>
          <p:nvPr>
            <p:ph idx="1"/>
          </p:nvPr>
        </p:nvSpPr>
        <p:spPr>
          <a:xfrm>
            <a:off x="76200" y="1600200"/>
            <a:ext cx="9067800" cy="4953000"/>
          </a:xfrm>
        </p:spPr>
        <p:txBody>
          <a:bodyPr>
            <a:normAutofit/>
          </a:bodyPr>
          <a:lstStyle/>
          <a:p>
            <a:pPr algn="ctr"/>
            <a:r>
              <a:rPr lang="en-US" sz="5400" dirty="0" smtClean="0"/>
              <a:t>LORD, help me live from day to day in such a self-forgetful way that even when I kneel to pray my prayer shall be for others.</a:t>
            </a:r>
            <a:endParaRPr lang="en-US" sz="5400" dirty="0"/>
          </a:p>
        </p:txBody>
      </p:sp>
    </p:spTree>
    <p:extLst>
      <p:ext uri="{BB962C8B-B14F-4D97-AF65-F5344CB8AC3E}">
        <p14:creationId xmlns:p14="http://schemas.microsoft.com/office/powerpoint/2010/main" val="3137751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Others</a:t>
            </a:r>
            <a:endParaRPr lang="en-US" sz="7200" b="1" dirty="0"/>
          </a:p>
        </p:txBody>
      </p:sp>
      <p:sp>
        <p:nvSpPr>
          <p:cNvPr id="3" name="Content Placeholder 2"/>
          <p:cNvSpPr>
            <a:spLocks noGrp="1"/>
          </p:cNvSpPr>
          <p:nvPr>
            <p:ph idx="1"/>
          </p:nvPr>
        </p:nvSpPr>
        <p:spPr>
          <a:xfrm>
            <a:off x="76200" y="1600200"/>
            <a:ext cx="8991600" cy="5105400"/>
          </a:xfrm>
        </p:spPr>
        <p:txBody>
          <a:bodyPr>
            <a:noAutofit/>
          </a:bodyPr>
          <a:lstStyle/>
          <a:p>
            <a:pPr algn="ctr"/>
            <a:r>
              <a:rPr lang="en-US" sz="5400" dirty="0" smtClean="0"/>
              <a:t>Help me in all the work I do to ever be sincere and true, and know that all I’d do for You must needs be done for others.</a:t>
            </a:r>
            <a:endParaRPr lang="en-US" sz="5400" dirty="0"/>
          </a:p>
        </p:txBody>
      </p:sp>
    </p:spTree>
    <p:extLst>
      <p:ext uri="{BB962C8B-B14F-4D97-AF65-F5344CB8AC3E}">
        <p14:creationId xmlns:p14="http://schemas.microsoft.com/office/powerpoint/2010/main" val="1908995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dirty="0" smtClean="0"/>
              <a:t>Others</a:t>
            </a:r>
            <a:r>
              <a:rPr lang="en-US" dirty="0" smtClean="0"/>
              <a:t> </a:t>
            </a:r>
            <a:endParaRPr lang="en-US" dirty="0"/>
          </a:p>
        </p:txBody>
      </p:sp>
      <p:sp>
        <p:nvSpPr>
          <p:cNvPr id="3" name="Content Placeholder 2"/>
          <p:cNvSpPr>
            <a:spLocks noGrp="1"/>
          </p:cNvSpPr>
          <p:nvPr>
            <p:ph idx="1"/>
          </p:nvPr>
        </p:nvSpPr>
        <p:spPr>
          <a:xfrm>
            <a:off x="76200" y="1600200"/>
            <a:ext cx="8991600" cy="5029200"/>
          </a:xfrm>
        </p:spPr>
        <p:txBody>
          <a:bodyPr>
            <a:normAutofit/>
          </a:bodyPr>
          <a:lstStyle/>
          <a:p>
            <a:pPr algn="ctr"/>
            <a:r>
              <a:rPr lang="en-US" sz="5400" dirty="0" smtClean="0"/>
              <a:t>Let ‘self’ be crucified and slain and buried deep; and all in vain may efforts be to rise again, unless to live for others.</a:t>
            </a:r>
            <a:endParaRPr lang="en-US" sz="5400" dirty="0"/>
          </a:p>
        </p:txBody>
      </p:sp>
    </p:spTree>
    <p:extLst>
      <p:ext uri="{BB962C8B-B14F-4D97-AF65-F5344CB8AC3E}">
        <p14:creationId xmlns:p14="http://schemas.microsoft.com/office/powerpoint/2010/main" val="39686706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1118</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Our Duty  Towards Others</vt:lpstr>
      <vt:lpstr>Introduction</vt:lpstr>
      <vt:lpstr>Others</vt:lpstr>
      <vt:lpstr>Matthew 5:43-48</vt:lpstr>
      <vt:lpstr>Luke 10:25-28</vt:lpstr>
      <vt:lpstr>PowerPoint Presentation</vt:lpstr>
      <vt:lpstr>Others</vt:lpstr>
      <vt:lpstr>Others</vt:lpstr>
      <vt:lpstr>Others </vt:lpstr>
      <vt:lpstr>Others</vt:lpstr>
      <vt:lpstr>Judgment—Matthew 25:37-40</vt:lpstr>
      <vt:lpstr>Judgment—Matthew 25:45</vt:lpstr>
      <vt:lpstr>Galatians 6:1-5, 10</vt:lpstr>
      <vt:lpstr>Our Duty To Others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Duty Towards Others</dc:title>
  <dc:creator>Aarons</dc:creator>
  <cp:lastModifiedBy>Aarons</cp:lastModifiedBy>
  <cp:revision>12</cp:revision>
  <dcterms:created xsi:type="dcterms:W3CDTF">2016-08-22T16:48:13Z</dcterms:created>
  <dcterms:modified xsi:type="dcterms:W3CDTF">2016-08-29T02:18:11Z</dcterms:modified>
</cp:coreProperties>
</file>