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2" autoAdjust="0"/>
    <p:restoredTop sz="86386" autoAdjust="0"/>
  </p:normalViewPr>
  <p:slideViewPr>
    <p:cSldViewPr>
      <p:cViewPr varScale="1">
        <p:scale>
          <a:sx n="95" d="100"/>
          <a:sy n="95" d="100"/>
        </p:scale>
        <p:origin x="-546" y="-102"/>
      </p:cViewPr>
      <p:guideLst>
        <p:guide orient="horz" pos="2160"/>
        <p:guide pos="2880"/>
      </p:guideLst>
    </p:cSldViewPr>
  </p:slideViewPr>
  <p:outlineViewPr>
    <p:cViewPr>
      <p:scale>
        <a:sx n="33" d="100"/>
        <a:sy n="33" d="100"/>
      </p:scale>
      <p:origin x="0" y="7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B5350D-2700-4ADB-AA22-8E4D08F454E2}"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7282354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350D-2700-4ADB-AA22-8E4D08F454E2}"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338098034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350D-2700-4ADB-AA22-8E4D08F454E2}"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8833465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B5350D-2700-4ADB-AA22-8E4D08F454E2}"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1783109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B5350D-2700-4ADB-AA22-8E4D08F454E2}" type="datetimeFigureOut">
              <a:rPr lang="en-US" smtClean="0"/>
              <a:t>5/16/2016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20939656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B5350D-2700-4ADB-AA22-8E4D08F454E2}"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77526552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B5350D-2700-4ADB-AA22-8E4D08F454E2}" type="datetimeFigureOut">
              <a:rPr lang="en-US" smtClean="0"/>
              <a:t>5/16/2016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99239495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B5350D-2700-4ADB-AA22-8E4D08F454E2}" type="datetimeFigureOut">
              <a:rPr lang="en-US" smtClean="0"/>
              <a:t>5/16/2016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258337372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5350D-2700-4ADB-AA22-8E4D08F454E2}" type="datetimeFigureOut">
              <a:rPr lang="en-US" smtClean="0"/>
              <a:t>5/16/2016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9465155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350D-2700-4ADB-AA22-8E4D08F454E2}"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20129694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B5350D-2700-4ADB-AA22-8E4D08F454E2}" type="datetimeFigureOut">
              <a:rPr lang="en-US" smtClean="0"/>
              <a:t>5/16/2016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B557D5-4775-4AF4-BFDC-AAD5DAF6FD02}" type="slidenum">
              <a:rPr lang="en-US" smtClean="0"/>
              <a:t>‹#›</a:t>
            </a:fld>
            <a:endParaRPr lang="en-US"/>
          </a:p>
        </p:txBody>
      </p:sp>
    </p:spTree>
    <p:extLst>
      <p:ext uri="{BB962C8B-B14F-4D97-AF65-F5344CB8AC3E}">
        <p14:creationId xmlns:p14="http://schemas.microsoft.com/office/powerpoint/2010/main" val="166861257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40000"/>
                <a:lumOff val="60000"/>
              </a:schemeClr>
            </a:gs>
            <a:gs pos="64999">
              <a:schemeClr val="accent4">
                <a:lumMod val="20000"/>
                <a:lumOff val="80000"/>
              </a:schemeClr>
            </a:gs>
            <a:gs pos="100000">
              <a:srgbClr val="FFC0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5350D-2700-4ADB-AA22-8E4D08F454E2}" type="datetimeFigureOut">
              <a:rPr lang="en-US" smtClean="0"/>
              <a:t>5/16/2016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557D5-4775-4AF4-BFDC-AAD5DAF6FD02}" type="slidenum">
              <a:rPr lang="en-US" smtClean="0"/>
              <a:t>‹#›</a:t>
            </a:fld>
            <a:endParaRPr lang="en-US"/>
          </a:p>
        </p:txBody>
      </p:sp>
    </p:spTree>
    <p:extLst>
      <p:ext uri="{BB962C8B-B14F-4D97-AF65-F5344CB8AC3E}">
        <p14:creationId xmlns:p14="http://schemas.microsoft.com/office/powerpoint/2010/main" val="702319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95599"/>
          </a:xfrm>
        </p:spPr>
        <p:txBody>
          <a:bodyPr>
            <a:noAutofit/>
          </a:bodyPr>
          <a:lstStyle/>
          <a:p>
            <a:r>
              <a:rPr lang="en-US" sz="8800" dirty="0" smtClean="0"/>
              <a:t>Observe Their Fruits</a:t>
            </a:r>
            <a:endParaRPr lang="en-US" sz="8800" dirty="0"/>
          </a:p>
        </p:txBody>
      </p:sp>
      <p:sp>
        <p:nvSpPr>
          <p:cNvPr id="3" name="Subtitle 2"/>
          <p:cNvSpPr>
            <a:spLocks noGrp="1"/>
          </p:cNvSpPr>
          <p:nvPr>
            <p:ph type="subTitle" idx="1"/>
          </p:nvPr>
        </p:nvSpPr>
        <p:spPr>
          <a:xfrm>
            <a:off x="1371600" y="4495800"/>
            <a:ext cx="6400800" cy="1981200"/>
          </a:xfrm>
        </p:spPr>
        <p:txBody>
          <a:bodyPr>
            <a:normAutofit/>
          </a:bodyPr>
          <a:lstStyle/>
          <a:p>
            <a:r>
              <a:rPr lang="en-US" sz="5400" dirty="0" smtClean="0">
                <a:solidFill>
                  <a:schemeClr val="tx1"/>
                </a:solidFill>
              </a:rPr>
              <a:t>How to identify a false teacher.</a:t>
            </a:r>
            <a:endParaRPr lang="en-US" sz="5400" dirty="0">
              <a:solidFill>
                <a:schemeClr val="tx1"/>
              </a:solidFill>
            </a:endParaRPr>
          </a:p>
        </p:txBody>
      </p:sp>
    </p:spTree>
    <p:extLst>
      <p:ext uri="{BB962C8B-B14F-4D97-AF65-F5344CB8AC3E}">
        <p14:creationId xmlns:p14="http://schemas.microsoft.com/office/powerpoint/2010/main" val="340635490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lstStyle/>
          <a:p>
            <a:r>
              <a:rPr lang="en-US" dirty="0" smtClean="0"/>
              <a:t>Jesus </a:t>
            </a:r>
            <a:r>
              <a:rPr lang="en-US" dirty="0"/>
              <a:t>tells us that we are to test the doctrine of the false </a:t>
            </a:r>
            <a:r>
              <a:rPr lang="en-US" dirty="0" smtClean="0"/>
              <a:t>prophets.</a:t>
            </a:r>
          </a:p>
          <a:p>
            <a:r>
              <a:rPr lang="en-US" dirty="0" smtClean="0"/>
              <a:t>One way is </a:t>
            </a:r>
            <a:r>
              <a:rPr lang="en-US" dirty="0"/>
              <a:t>by observing the fruits of those that profess to teach God's will</a:t>
            </a:r>
            <a:r>
              <a:rPr lang="en-US" dirty="0" smtClean="0"/>
              <a:t>.</a:t>
            </a:r>
          </a:p>
          <a:p>
            <a:r>
              <a:rPr lang="en-US" dirty="0" smtClean="0"/>
              <a:t>Another ways is to be so familiar with Scripture that we can identify any teaching as sound or false.</a:t>
            </a:r>
          </a:p>
          <a:p>
            <a:r>
              <a:rPr lang="en-US" dirty="0" smtClean="0"/>
              <a:t>The true test of a teacher of God's word is to observe the fruit that he bears. </a:t>
            </a:r>
          </a:p>
          <a:p>
            <a:r>
              <a:rPr lang="en-US" dirty="0" smtClean="0"/>
              <a:t>This can be done in a number of ways. </a:t>
            </a:r>
          </a:p>
          <a:p>
            <a:r>
              <a:rPr lang="en-US" dirty="0" smtClean="0"/>
              <a:t>We should test the character of the teacher.</a:t>
            </a:r>
            <a:endParaRPr lang="en-US" dirty="0"/>
          </a:p>
        </p:txBody>
      </p:sp>
    </p:spTree>
    <p:extLst>
      <p:ext uri="{BB962C8B-B14F-4D97-AF65-F5344CB8AC3E}">
        <p14:creationId xmlns:p14="http://schemas.microsoft.com/office/powerpoint/2010/main" val="28884823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lnSpcReduction="10000"/>
          </a:bodyPr>
          <a:lstStyle/>
          <a:p>
            <a:r>
              <a:rPr lang="en-US" dirty="0" smtClean="0"/>
              <a:t>Does </a:t>
            </a:r>
            <a:r>
              <a:rPr lang="en-US" dirty="0"/>
              <a:t>his life exemplify a godly person? </a:t>
            </a:r>
            <a:endParaRPr lang="en-US" dirty="0" smtClean="0"/>
          </a:p>
          <a:p>
            <a:r>
              <a:rPr lang="en-US" dirty="0" smtClean="0"/>
              <a:t>Are </a:t>
            </a:r>
            <a:r>
              <a:rPr lang="en-US" dirty="0"/>
              <a:t>his actions worth emulating? </a:t>
            </a:r>
            <a:endParaRPr lang="en-US" dirty="0" smtClean="0"/>
          </a:p>
          <a:p>
            <a:r>
              <a:rPr lang="en-US" dirty="0" smtClean="0"/>
              <a:t>We </a:t>
            </a:r>
            <a:r>
              <a:rPr lang="en-US" dirty="0"/>
              <a:t>should also test his message. </a:t>
            </a:r>
            <a:endParaRPr lang="en-US" dirty="0" smtClean="0"/>
          </a:p>
          <a:p>
            <a:r>
              <a:rPr lang="en-US" dirty="0" smtClean="0"/>
              <a:t>Can </a:t>
            </a:r>
            <a:r>
              <a:rPr lang="en-US" dirty="0"/>
              <a:t>each tenet of his doctrine be supported by God's holy word? </a:t>
            </a:r>
            <a:endParaRPr lang="en-US" dirty="0" smtClean="0"/>
          </a:p>
          <a:p>
            <a:r>
              <a:rPr lang="en-US" dirty="0" smtClean="0"/>
              <a:t>Does </a:t>
            </a:r>
            <a:r>
              <a:rPr lang="en-US" dirty="0"/>
              <a:t>he add to or delete from the inspired scriptures? </a:t>
            </a:r>
            <a:endParaRPr lang="en-US" dirty="0" smtClean="0"/>
          </a:p>
          <a:p>
            <a:r>
              <a:rPr lang="en-US" dirty="0" smtClean="0"/>
              <a:t>Is </a:t>
            </a:r>
            <a:r>
              <a:rPr lang="en-US" dirty="0"/>
              <a:t>his message centered on a false, personal "revelation" from God? </a:t>
            </a:r>
            <a:endParaRPr lang="en-US" dirty="0" smtClean="0"/>
          </a:p>
          <a:p>
            <a:r>
              <a:rPr lang="en-US" dirty="0" smtClean="0"/>
              <a:t>Finally</a:t>
            </a:r>
            <a:r>
              <a:rPr lang="en-US" dirty="0"/>
              <a:t>, we should test the conduct of his followers. </a:t>
            </a:r>
            <a:endParaRPr lang="en-US" dirty="0" smtClean="0"/>
          </a:p>
          <a:p>
            <a:r>
              <a:rPr lang="en-US" dirty="0" smtClean="0"/>
              <a:t>Do </a:t>
            </a:r>
            <a:r>
              <a:rPr lang="en-US" dirty="0"/>
              <a:t>those that support his teaching live godly, Christ-like lives?</a:t>
            </a:r>
          </a:p>
        </p:txBody>
      </p:sp>
    </p:spTree>
    <p:extLst>
      <p:ext uri="{BB962C8B-B14F-4D97-AF65-F5344CB8AC3E}">
        <p14:creationId xmlns:p14="http://schemas.microsoft.com/office/powerpoint/2010/main" val="31666989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6172200"/>
          </a:xfrm>
        </p:spPr>
        <p:txBody>
          <a:bodyPr>
            <a:normAutofit lnSpcReduction="10000"/>
          </a:bodyPr>
          <a:lstStyle/>
          <a:p>
            <a:r>
              <a:rPr lang="en-US" dirty="0"/>
              <a:t>These are the fruits by which the tree can be identified. </a:t>
            </a:r>
            <a:endParaRPr lang="en-US" dirty="0" smtClean="0"/>
          </a:p>
          <a:p>
            <a:r>
              <a:rPr lang="en-US" dirty="0" smtClean="0"/>
              <a:t>A </a:t>
            </a:r>
            <a:r>
              <a:rPr lang="en-US" dirty="0"/>
              <a:t>thorn tree does not bear grapes, nor does a thistle bush bear figs</a:t>
            </a:r>
            <a:r>
              <a:rPr lang="en-US" dirty="0" smtClean="0"/>
              <a:t>.</a:t>
            </a:r>
          </a:p>
          <a:p>
            <a:r>
              <a:rPr lang="en-US" dirty="0" smtClean="0"/>
              <a:t>God commanded and set in order the natural world during creation.</a:t>
            </a:r>
            <a:endParaRPr lang="en-US" dirty="0"/>
          </a:p>
          <a:p>
            <a:r>
              <a:rPr lang="en-US" dirty="0" smtClean="0"/>
              <a:t>Of the plants, He said that each shall bear after its kind. </a:t>
            </a:r>
          </a:p>
          <a:p>
            <a:r>
              <a:rPr lang="en-US" dirty="0" smtClean="0"/>
              <a:t>A </a:t>
            </a:r>
            <a:r>
              <a:rPr lang="en-US" dirty="0"/>
              <a:t>false teacher of God's word </a:t>
            </a:r>
            <a:r>
              <a:rPr lang="en-US" dirty="0" smtClean="0"/>
              <a:t>cannot bear </a:t>
            </a:r>
            <a:r>
              <a:rPr lang="en-US" dirty="0"/>
              <a:t>obedient Christians. </a:t>
            </a:r>
            <a:endParaRPr lang="en-US" dirty="0" smtClean="0"/>
          </a:p>
          <a:p>
            <a:r>
              <a:rPr lang="en-US" dirty="0" smtClean="0"/>
              <a:t>From </a:t>
            </a:r>
            <a:r>
              <a:rPr lang="en-US" dirty="0"/>
              <a:t>outward appearance it is often difficult to identify a false teacher.</a:t>
            </a:r>
          </a:p>
        </p:txBody>
      </p:sp>
    </p:spTree>
    <p:extLst>
      <p:ext uri="{BB962C8B-B14F-4D97-AF65-F5344CB8AC3E}">
        <p14:creationId xmlns:p14="http://schemas.microsoft.com/office/powerpoint/2010/main" val="391139280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normAutofit/>
          </a:bodyPr>
          <a:lstStyle/>
          <a:p>
            <a:r>
              <a:rPr lang="en-US" dirty="0"/>
              <a:t>The example, given by Jesus, comparing such a one to a tree proves this point. </a:t>
            </a:r>
            <a:endParaRPr lang="en-US" dirty="0" smtClean="0"/>
          </a:p>
          <a:p>
            <a:r>
              <a:rPr lang="en-US" dirty="0" smtClean="0"/>
              <a:t>Observing </a:t>
            </a:r>
            <a:r>
              <a:rPr lang="en-US" dirty="0"/>
              <a:t>the leaves of a tree, or its shape, size, bark, or blossoms is </a:t>
            </a:r>
            <a:r>
              <a:rPr lang="en-US" dirty="0" smtClean="0"/>
              <a:t>sometimes misleading (unless one is an expert in that field), </a:t>
            </a:r>
            <a:r>
              <a:rPr lang="en-US" dirty="0"/>
              <a:t>but the fruit it bears cannot hide a false identity</a:t>
            </a:r>
            <a:r>
              <a:rPr lang="en-US" dirty="0" smtClean="0"/>
              <a:t>.</a:t>
            </a:r>
          </a:p>
          <a:p>
            <a:r>
              <a:rPr lang="en-US" dirty="0" smtClean="0"/>
              <a:t>The </a:t>
            </a:r>
            <a:r>
              <a:rPr lang="en-US" dirty="0"/>
              <a:t>fruit of a tree, without exception, reveals its kind. </a:t>
            </a:r>
            <a:endParaRPr lang="en-US" dirty="0" smtClean="0"/>
          </a:p>
          <a:p>
            <a:r>
              <a:rPr lang="en-US" b="1" i="1" dirty="0" smtClean="0"/>
              <a:t>A </a:t>
            </a:r>
            <a:r>
              <a:rPr lang="en-US" b="1" i="1" dirty="0"/>
              <a:t>good tree cannot bring forth evil fruit, neither can a corrupt tree bring forth good fruit. </a:t>
            </a:r>
            <a:endParaRPr lang="en-US" dirty="0"/>
          </a:p>
        </p:txBody>
      </p:sp>
    </p:spTree>
    <p:extLst>
      <p:ext uri="{BB962C8B-B14F-4D97-AF65-F5344CB8AC3E}">
        <p14:creationId xmlns:p14="http://schemas.microsoft.com/office/powerpoint/2010/main" val="422930567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a:bodyPr>
          <a:lstStyle/>
          <a:p>
            <a:r>
              <a:rPr lang="en-US" dirty="0"/>
              <a:t>This is the law of nature, and by its metaphoric application we have this law from God through His Son, Jesus Christ: </a:t>
            </a:r>
            <a:endParaRPr lang="en-US" dirty="0" smtClean="0"/>
          </a:p>
          <a:p>
            <a:r>
              <a:rPr lang="en-US" dirty="0" smtClean="0"/>
              <a:t>A </a:t>
            </a:r>
            <a:r>
              <a:rPr lang="en-US" dirty="0"/>
              <a:t>false prophet brings forth a false doctrine that will deceive all that fail to examine its fruit. </a:t>
            </a:r>
            <a:endParaRPr lang="en-US" dirty="0" smtClean="0"/>
          </a:p>
          <a:p>
            <a:r>
              <a:rPr lang="en-US" dirty="0" smtClean="0"/>
              <a:t>The </a:t>
            </a:r>
            <a:r>
              <a:rPr lang="en-US" dirty="0"/>
              <a:t>just reward of a false teacher is the same as that of a corrupt tree. </a:t>
            </a:r>
            <a:endParaRPr lang="en-US" dirty="0" smtClean="0"/>
          </a:p>
          <a:p>
            <a:r>
              <a:rPr lang="en-US" dirty="0" smtClean="0"/>
              <a:t>It </a:t>
            </a:r>
            <a:r>
              <a:rPr lang="en-US" dirty="0"/>
              <a:t>will be </a:t>
            </a:r>
            <a:r>
              <a:rPr lang="en-US" b="1" i="1" dirty="0"/>
              <a:t>hewn down and cast into the fire, </a:t>
            </a:r>
            <a:r>
              <a:rPr lang="en-US" dirty="0"/>
              <a:t>thus purifying the orchard</a:t>
            </a:r>
            <a:r>
              <a:rPr lang="en-US" dirty="0" smtClean="0"/>
              <a:t>.</a:t>
            </a:r>
          </a:p>
          <a:p>
            <a:r>
              <a:rPr lang="en-US" dirty="0" smtClean="0"/>
              <a:t>Also, those that do not examine the teaching and verify its scriptural accuracy will be joining the false teacher in hell.</a:t>
            </a:r>
            <a:endParaRPr lang="en-US" dirty="0"/>
          </a:p>
        </p:txBody>
      </p:sp>
    </p:spTree>
    <p:extLst>
      <p:ext uri="{BB962C8B-B14F-4D97-AF65-F5344CB8AC3E}">
        <p14:creationId xmlns:p14="http://schemas.microsoft.com/office/powerpoint/2010/main" val="29708156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838200"/>
            <a:ext cx="9144000" cy="5867400"/>
          </a:xfrm>
        </p:spPr>
        <p:txBody>
          <a:bodyPr/>
          <a:lstStyle/>
          <a:p>
            <a:r>
              <a:rPr lang="en-US" dirty="0" smtClean="0"/>
              <a:t>Eternal torment </a:t>
            </a:r>
            <a:r>
              <a:rPr lang="en-US" dirty="0"/>
              <a:t>will be the lot of false prophets that corrupt God's will. </a:t>
            </a:r>
            <a:endParaRPr lang="en-US" dirty="0" smtClean="0"/>
          </a:p>
          <a:p>
            <a:r>
              <a:rPr lang="en-US" dirty="0" smtClean="0"/>
              <a:t>Eternal </a:t>
            </a:r>
            <a:r>
              <a:rPr lang="en-US" dirty="0"/>
              <a:t>salvation is reserved for true ministers of God that bear righteous </a:t>
            </a:r>
            <a:r>
              <a:rPr lang="en-US" dirty="0" smtClean="0"/>
              <a:t>fruits.</a:t>
            </a:r>
          </a:p>
          <a:p>
            <a:r>
              <a:rPr lang="en-US" dirty="0" smtClean="0"/>
              <a:t>It is reserved to </a:t>
            </a:r>
            <a:r>
              <a:rPr lang="en-US" dirty="0"/>
              <a:t>all that, first examine, </a:t>
            </a:r>
            <a:r>
              <a:rPr lang="en-US" b="1" u="sng" dirty="0"/>
              <a:t>and then obey</a:t>
            </a:r>
            <a:r>
              <a:rPr lang="en-US" dirty="0"/>
              <a:t> God's will</a:t>
            </a:r>
            <a:r>
              <a:rPr lang="en-US" dirty="0" smtClean="0"/>
              <a:t>.</a:t>
            </a:r>
          </a:p>
          <a:p>
            <a:r>
              <a:rPr lang="en-US" dirty="0" smtClean="0"/>
              <a:t>Do not be deceived… (Galatians 6:7)</a:t>
            </a:r>
            <a:endParaRPr lang="en-US" dirty="0"/>
          </a:p>
        </p:txBody>
      </p:sp>
    </p:spTree>
    <p:extLst>
      <p:ext uri="{BB962C8B-B14F-4D97-AF65-F5344CB8AC3E}">
        <p14:creationId xmlns:p14="http://schemas.microsoft.com/office/powerpoint/2010/main" val="16823281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lstStyle/>
          <a:p>
            <a:r>
              <a:rPr lang="en-US" b="1" dirty="0" smtClean="0"/>
              <a:t>Matthew 7:15-20</a:t>
            </a:r>
            <a:endParaRPr lang="en-US" dirty="0"/>
          </a:p>
        </p:txBody>
      </p:sp>
      <p:sp>
        <p:nvSpPr>
          <p:cNvPr id="3" name="Content Placeholder 2"/>
          <p:cNvSpPr>
            <a:spLocks noGrp="1"/>
          </p:cNvSpPr>
          <p:nvPr>
            <p:ph idx="1"/>
          </p:nvPr>
        </p:nvSpPr>
        <p:spPr>
          <a:xfrm>
            <a:off x="0" y="914400"/>
            <a:ext cx="9144000" cy="5867400"/>
          </a:xfrm>
        </p:spPr>
        <p:txBody>
          <a:bodyPr>
            <a:normAutofit/>
          </a:bodyPr>
          <a:lstStyle/>
          <a:p>
            <a:r>
              <a:rPr lang="en-US" b="1" dirty="0" smtClean="0"/>
              <a:t>Beware </a:t>
            </a:r>
            <a:r>
              <a:rPr lang="en-US" b="1" dirty="0"/>
              <a:t>of false prophets, which come to you in sheep's clothing, but inwardly they are ravening wolves. Ye shall know them by their fruits. Do men gather grapes of thorns, or figs of thistles? Even so every good tree </a:t>
            </a:r>
            <a:r>
              <a:rPr lang="en-US" b="1" dirty="0" err="1"/>
              <a:t>bringeth</a:t>
            </a:r>
            <a:r>
              <a:rPr lang="en-US" b="1" dirty="0"/>
              <a:t> forth good fruit; but a corrupt tree </a:t>
            </a:r>
            <a:r>
              <a:rPr lang="en-US" b="1" dirty="0" err="1"/>
              <a:t>bringeth</a:t>
            </a:r>
            <a:r>
              <a:rPr lang="en-US" b="1" dirty="0"/>
              <a:t> forth evil fruit. A good tree cannot bring forth evil fruit, neither can a corrupt tree bring forth good fruit. Every tree that </a:t>
            </a:r>
            <a:r>
              <a:rPr lang="en-US" b="1" dirty="0" err="1"/>
              <a:t>bringeth</a:t>
            </a:r>
            <a:r>
              <a:rPr lang="en-US" b="1" dirty="0"/>
              <a:t> not forth good fruit is hewn down, and cast into the fire. Wherefore by their fruits ye shall know them.</a:t>
            </a:r>
            <a:endParaRPr lang="en-US" dirty="0"/>
          </a:p>
          <a:p>
            <a:endParaRPr lang="en-US" dirty="0"/>
          </a:p>
        </p:txBody>
      </p:sp>
    </p:spTree>
    <p:extLst>
      <p:ext uri="{BB962C8B-B14F-4D97-AF65-F5344CB8AC3E}">
        <p14:creationId xmlns:p14="http://schemas.microsoft.com/office/powerpoint/2010/main" val="122639479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914400"/>
            <a:ext cx="9144000" cy="5791200"/>
          </a:xfrm>
        </p:spPr>
        <p:txBody>
          <a:bodyPr>
            <a:normAutofit lnSpcReduction="10000"/>
          </a:bodyPr>
          <a:lstStyle/>
          <a:p>
            <a:r>
              <a:rPr lang="en-US" dirty="0"/>
              <a:t>In the Holy Scriptures the word "prophet" refers to anyone who serves and teaches the will of God. </a:t>
            </a:r>
            <a:endParaRPr lang="en-US" dirty="0" smtClean="0"/>
          </a:p>
          <a:p>
            <a:r>
              <a:rPr lang="en-US" dirty="0" smtClean="0"/>
              <a:t>Therefore</a:t>
            </a:r>
            <a:r>
              <a:rPr lang="en-US" dirty="0"/>
              <a:t>, a false prophet is one that is self-serving and teaches a false doctrine for whatever motive they may have to do so</a:t>
            </a:r>
            <a:r>
              <a:rPr lang="en-US" dirty="0" smtClean="0"/>
              <a:t>.</a:t>
            </a:r>
          </a:p>
          <a:p>
            <a:r>
              <a:rPr lang="en-US" dirty="0" smtClean="0"/>
              <a:t>We can see also that the term false teacher fits in this same category.</a:t>
            </a:r>
          </a:p>
          <a:p>
            <a:r>
              <a:rPr lang="en-US" dirty="0" smtClean="0"/>
              <a:t>There are some who claim that we cannot identify false teachers because we cannot read their hearts.</a:t>
            </a:r>
          </a:p>
          <a:p>
            <a:r>
              <a:rPr lang="en-US" dirty="0" smtClean="0"/>
              <a:t>We will examine 2 Peter 2:1-3 later on and address this idea.</a:t>
            </a:r>
            <a:endParaRPr lang="en-US" dirty="0"/>
          </a:p>
        </p:txBody>
      </p:sp>
    </p:spTree>
    <p:extLst>
      <p:ext uri="{BB962C8B-B14F-4D97-AF65-F5344CB8AC3E}">
        <p14:creationId xmlns:p14="http://schemas.microsoft.com/office/powerpoint/2010/main" val="3958897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False Prophets</a:t>
            </a:r>
            <a:endParaRPr lang="en-US" dirty="0"/>
          </a:p>
        </p:txBody>
      </p:sp>
      <p:sp>
        <p:nvSpPr>
          <p:cNvPr id="3" name="Content Placeholder 2"/>
          <p:cNvSpPr>
            <a:spLocks noGrp="1"/>
          </p:cNvSpPr>
          <p:nvPr>
            <p:ph idx="1"/>
          </p:nvPr>
        </p:nvSpPr>
        <p:spPr>
          <a:xfrm>
            <a:off x="0" y="914400"/>
            <a:ext cx="9144000" cy="5791200"/>
          </a:xfrm>
        </p:spPr>
        <p:txBody>
          <a:bodyPr>
            <a:normAutofit/>
          </a:bodyPr>
          <a:lstStyle/>
          <a:p>
            <a:r>
              <a:rPr lang="en-US" dirty="0"/>
              <a:t>And as the metaphor used by Jesus indicates, such false prophets disguise themselves to appear as harmless sheep, </a:t>
            </a:r>
            <a:r>
              <a:rPr lang="en-US" b="1" i="1" dirty="0"/>
              <a:t>but inwardly they are ravening wolves. </a:t>
            </a:r>
            <a:endParaRPr lang="en-US" b="1" i="1" dirty="0" smtClean="0"/>
          </a:p>
          <a:p>
            <a:r>
              <a:rPr lang="en-US" dirty="0" smtClean="0"/>
              <a:t>This </a:t>
            </a:r>
            <a:r>
              <a:rPr lang="en-US" dirty="0"/>
              <a:t>disguise is necessary in order to lure their audience into a state of trustworthiness</a:t>
            </a:r>
            <a:r>
              <a:rPr lang="en-US" dirty="0" smtClean="0"/>
              <a:t>.</a:t>
            </a:r>
          </a:p>
          <a:p>
            <a:r>
              <a:rPr lang="en-US" dirty="0" smtClean="0"/>
              <a:t>Also notice that the servants of Satan also disguise themselves to cause destruction to the church (2 Corinthians 11:12-15).</a:t>
            </a:r>
            <a:endParaRPr lang="en-US" dirty="0"/>
          </a:p>
        </p:txBody>
      </p:sp>
    </p:spTree>
    <p:extLst>
      <p:ext uri="{BB962C8B-B14F-4D97-AF65-F5344CB8AC3E}">
        <p14:creationId xmlns:p14="http://schemas.microsoft.com/office/powerpoint/2010/main" val="171300723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019800"/>
          </a:xfrm>
        </p:spPr>
        <p:txBody>
          <a:bodyPr>
            <a:normAutofit/>
          </a:bodyPr>
          <a:lstStyle/>
          <a:p>
            <a:r>
              <a:rPr lang="en-US" dirty="0"/>
              <a:t>If the true motive and identity of false prophets were revealed, potential hearers would flee from their presence</a:t>
            </a:r>
            <a:r>
              <a:rPr lang="en-US" dirty="0" smtClean="0"/>
              <a:t>.</a:t>
            </a:r>
          </a:p>
          <a:p>
            <a:r>
              <a:rPr lang="en-US" dirty="0" smtClean="0"/>
              <a:t>They do not enter with an identifier on their back like some law enforcement agency.</a:t>
            </a:r>
          </a:p>
          <a:p>
            <a:r>
              <a:rPr lang="en-US" dirty="0" smtClean="0"/>
              <a:t>FBI, ATF, False teacher, etc.</a:t>
            </a:r>
          </a:p>
          <a:p>
            <a:r>
              <a:rPr lang="en-US" dirty="0" smtClean="0"/>
              <a:t>Our text tells us that we will know them by their fruits. </a:t>
            </a:r>
          </a:p>
          <a:p>
            <a:r>
              <a:rPr lang="en-US" dirty="0" smtClean="0"/>
              <a:t>Jesus </a:t>
            </a:r>
            <a:r>
              <a:rPr lang="en-US" dirty="0"/>
              <a:t>told his disciples to </a:t>
            </a:r>
            <a:r>
              <a:rPr lang="en-US" b="1" i="1" dirty="0"/>
              <a:t>beware of the leaven</a:t>
            </a:r>
            <a:r>
              <a:rPr lang="en-US" b="1" i="1" dirty="0" smtClean="0"/>
              <a:t>, </a:t>
            </a:r>
            <a:r>
              <a:rPr lang="en-US" dirty="0" smtClean="0"/>
              <a:t>that </a:t>
            </a:r>
            <a:r>
              <a:rPr lang="en-US" dirty="0"/>
              <a:t>is the influence, of the Jewish spiritual leaders (</a:t>
            </a:r>
            <a:r>
              <a:rPr lang="en-US" dirty="0" smtClean="0"/>
              <a:t>Matthew </a:t>
            </a:r>
            <a:r>
              <a:rPr lang="en-US" dirty="0"/>
              <a:t>16:6, 11).</a:t>
            </a:r>
          </a:p>
        </p:txBody>
      </p:sp>
    </p:spTree>
    <p:extLst>
      <p:ext uri="{BB962C8B-B14F-4D97-AF65-F5344CB8AC3E}">
        <p14:creationId xmlns:p14="http://schemas.microsoft.com/office/powerpoint/2010/main" val="202223106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normAutofit/>
          </a:bodyPr>
          <a:lstStyle/>
          <a:p>
            <a:r>
              <a:rPr lang="en-US" dirty="0" smtClean="0"/>
              <a:t>Jesus </a:t>
            </a:r>
            <a:r>
              <a:rPr lang="en-US" dirty="0"/>
              <a:t>also told them to </a:t>
            </a:r>
            <a:r>
              <a:rPr lang="en-US" b="1" i="1" dirty="0"/>
              <a:t>beware of the scribes, which love to go in long clothing, and love salutations in the marketplaces, and the chief seats in the synagogues, and the uppermost rooms at feasts: which devour widows' houses, and for a </a:t>
            </a:r>
            <a:r>
              <a:rPr lang="en-US" b="1" i="1" dirty="0" smtClean="0"/>
              <a:t>pretense </a:t>
            </a:r>
            <a:r>
              <a:rPr lang="en-US" b="1" i="1" dirty="0"/>
              <a:t>make long prayers: these shall receive greater damnation (Mark 12:38-40). </a:t>
            </a:r>
            <a:endParaRPr lang="en-US" b="1" i="1" dirty="0" smtClean="0"/>
          </a:p>
          <a:p>
            <a:r>
              <a:rPr lang="en-US" dirty="0" smtClean="0"/>
              <a:t>These </a:t>
            </a:r>
            <a:r>
              <a:rPr lang="en-US" dirty="0"/>
              <a:t>words of Jesus distinctly identify these "</a:t>
            </a:r>
            <a:r>
              <a:rPr lang="en-US" dirty="0" smtClean="0"/>
              <a:t>spiritual“ leaders </a:t>
            </a:r>
            <a:r>
              <a:rPr lang="en-US" dirty="0"/>
              <a:t>as </a:t>
            </a:r>
            <a:r>
              <a:rPr lang="en-US" b="1" i="1" dirty="0"/>
              <a:t>ravening wolves</a:t>
            </a:r>
            <a:r>
              <a:rPr lang="en-US" dirty="0"/>
              <a:t> that are disguised </a:t>
            </a:r>
            <a:r>
              <a:rPr lang="en-US" b="1" i="1" dirty="0"/>
              <a:t>in sheep's clothing</a:t>
            </a:r>
            <a:r>
              <a:rPr lang="en-US" b="1" i="1" dirty="0" smtClean="0"/>
              <a:t>.</a:t>
            </a:r>
          </a:p>
          <a:p>
            <a:r>
              <a:rPr lang="en-US" dirty="0" smtClean="0"/>
              <a:t>And they will be lost.</a:t>
            </a:r>
            <a:endParaRPr lang="en-US" dirty="0"/>
          </a:p>
        </p:txBody>
      </p:sp>
    </p:spTree>
    <p:extLst>
      <p:ext uri="{BB962C8B-B14F-4D97-AF65-F5344CB8AC3E}">
        <p14:creationId xmlns:p14="http://schemas.microsoft.com/office/powerpoint/2010/main" val="63987827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172200"/>
          </a:xfrm>
        </p:spPr>
        <p:txBody>
          <a:bodyPr>
            <a:normAutofit/>
          </a:bodyPr>
          <a:lstStyle/>
          <a:p>
            <a:r>
              <a:rPr lang="en-US" dirty="0"/>
              <a:t>The Old Testament is filled with lying, deceitful, false prophets that led the children of Israel astray. </a:t>
            </a:r>
            <a:endParaRPr lang="en-US" dirty="0" smtClean="0"/>
          </a:p>
          <a:p>
            <a:r>
              <a:rPr lang="en-US" dirty="0" smtClean="0"/>
              <a:t>This </a:t>
            </a:r>
            <a:r>
              <a:rPr lang="en-US" dirty="0"/>
              <a:t>stern warning is carried over into the New Testament with just as much godly concern for Christian children of God today. </a:t>
            </a:r>
            <a:endParaRPr lang="en-US" dirty="0" smtClean="0"/>
          </a:p>
          <a:p>
            <a:r>
              <a:rPr lang="en-US" dirty="0" smtClean="0"/>
              <a:t>Jesus </a:t>
            </a:r>
            <a:r>
              <a:rPr lang="en-US" dirty="0"/>
              <a:t>gives us this warning by teaching us </a:t>
            </a:r>
            <a:r>
              <a:rPr lang="en-US" dirty="0" smtClean="0"/>
              <a:t>”</a:t>
            </a:r>
            <a:r>
              <a:rPr lang="en-US" b="1" i="1" dirty="0" smtClean="0"/>
              <a:t>take </a:t>
            </a:r>
            <a:r>
              <a:rPr lang="en-US" b="1" i="1" dirty="0"/>
              <a:t>heed that no man deceive you, for many shall come in My name, saying, I am Christ; and shall deceive </a:t>
            </a:r>
            <a:r>
              <a:rPr lang="en-US" b="1" i="1" dirty="0" smtClean="0"/>
              <a:t>many” </a:t>
            </a:r>
            <a:r>
              <a:rPr lang="en-US" b="1" i="1" dirty="0"/>
              <a:t>(</a:t>
            </a:r>
            <a:r>
              <a:rPr lang="en-US" b="1" i="1" dirty="0" smtClean="0"/>
              <a:t>Matthew </a:t>
            </a:r>
            <a:r>
              <a:rPr lang="en-US" b="1" i="1" dirty="0"/>
              <a:t>24:4-5). </a:t>
            </a:r>
            <a:endParaRPr lang="en-US" dirty="0"/>
          </a:p>
        </p:txBody>
      </p:sp>
    </p:spTree>
    <p:extLst>
      <p:ext uri="{BB962C8B-B14F-4D97-AF65-F5344CB8AC3E}">
        <p14:creationId xmlns:p14="http://schemas.microsoft.com/office/powerpoint/2010/main" val="271850961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normAutofit/>
          </a:bodyPr>
          <a:lstStyle/>
          <a:p>
            <a:r>
              <a:rPr lang="en-US" dirty="0"/>
              <a:t>He also instructs us that </a:t>
            </a:r>
            <a:r>
              <a:rPr lang="en-US" b="1" i="1" dirty="0"/>
              <a:t>many false prophets shall rise, and shall deceive many (</a:t>
            </a:r>
            <a:r>
              <a:rPr lang="en-US" b="1" i="1" dirty="0" smtClean="0"/>
              <a:t>Matthew </a:t>
            </a:r>
            <a:r>
              <a:rPr lang="en-US" b="1" i="1" dirty="0"/>
              <a:t>24:11). </a:t>
            </a:r>
            <a:endParaRPr lang="en-US" b="1" i="1" dirty="0" smtClean="0"/>
          </a:p>
          <a:p>
            <a:r>
              <a:rPr lang="en-US" dirty="0" smtClean="0"/>
              <a:t>Christ </a:t>
            </a:r>
            <a:r>
              <a:rPr lang="en-US" dirty="0"/>
              <a:t>leaves little doubt that false prophets will arise and, with deceitful, false signs and wonders, </a:t>
            </a:r>
            <a:r>
              <a:rPr lang="en-US" b="1" i="1" dirty="0"/>
              <a:t>they shall deceive the very elect </a:t>
            </a:r>
            <a:r>
              <a:rPr lang="en-US" b="1" i="1" dirty="0" smtClean="0"/>
              <a:t>(Matthew </a:t>
            </a:r>
            <a:r>
              <a:rPr lang="en-US" b="1" i="1" dirty="0"/>
              <a:t>24:23-24</a:t>
            </a:r>
            <a:r>
              <a:rPr lang="en-US" b="1" i="1" dirty="0" smtClean="0"/>
              <a:t>).</a:t>
            </a:r>
          </a:p>
          <a:p>
            <a:r>
              <a:rPr lang="en-US" dirty="0" smtClean="0"/>
              <a:t>Our best defense against false teachers is a knowledge of God’s will.</a:t>
            </a:r>
          </a:p>
          <a:p>
            <a:r>
              <a:rPr lang="en-US" dirty="0" smtClean="0"/>
              <a:t>Remember what God said through the prophet Hosea</a:t>
            </a:r>
            <a:r>
              <a:rPr lang="en-US" b="1" i="1" dirty="0" smtClean="0"/>
              <a:t>—”My people are destroyed for lack of knowledge…” (Hosea 4:6)</a:t>
            </a:r>
            <a:endParaRPr lang="en-US" b="1" i="1" dirty="0"/>
          </a:p>
        </p:txBody>
      </p:sp>
    </p:spTree>
    <p:extLst>
      <p:ext uri="{BB962C8B-B14F-4D97-AF65-F5344CB8AC3E}">
        <p14:creationId xmlns:p14="http://schemas.microsoft.com/office/powerpoint/2010/main" val="20715981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lnSpcReduction="10000"/>
          </a:bodyPr>
          <a:lstStyle/>
          <a:p>
            <a:r>
              <a:rPr lang="en-US" dirty="0"/>
              <a:t>Peter says that false prophets and teachers would come into the midst of the body of Christ, deny Jesus as the Savior, bring destruction to them, induce them to follow their false ways</a:t>
            </a:r>
            <a:r>
              <a:rPr lang="en-US" dirty="0" smtClean="0"/>
              <a:t>,”…</a:t>
            </a:r>
            <a:r>
              <a:rPr lang="en-US" b="1" i="1" dirty="0" smtClean="0"/>
              <a:t>and </a:t>
            </a:r>
            <a:r>
              <a:rPr lang="en-US" b="1" i="1" dirty="0"/>
              <a:t>through covetousness shall they with feigned words make merchandise of you</a:t>
            </a:r>
            <a:r>
              <a:rPr lang="en-US" b="1" i="1" dirty="0" smtClean="0"/>
              <a:t>,…”</a:t>
            </a:r>
            <a:r>
              <a:rPr lang="en-US" b="1" i="1" dirty="0"/>
              <a:t> </a:t>
            </a:r>
            <a:endParaRPr lang="en-US" b="1" i="1" dirty="0" smtClean="0"/>
          </a:p>
          <a:p>
            <a:r>
              <a:rPr lang="en-US" dirty="0" smtClean="0"/>
              <a:t>That </a:t>
            </a:r>
            <a:r>
              <a:rPr lang="en-US" dirty="0"/>
              <a:t>is, they will sell you on their false doctrine and persuade you to buy </a:t>
            </a:r>
            <a:r>
              <a:rPr lang="en-US" dirty="0" smtClean="0"/>
              <a:t>into it </a:t>
            </a:r>
            <a:r>
              <a:rPr lang="en-US" dirty="0"/>
              <a:t>(See 2 Peter 2:1-3</a:t>
            </a:r>
            <a:r>
              <a:rPr lang="en-US" dirty="0" smtClean="0"/>
              <a:t>).</a:t>
            </a:r>
          </a:p>
          <a:p>
            <a:r>
              <a:rPr lang="en-US" dirty="0" smtClean="0"/>
              <a:t>The apostle, John, in following the advice of Jesus in the lesson text, tells us to ”</a:t>
            </a:r>
            <a:r>
              <a:rPr lang="en-US" b="1" i="1" dirty="0" smtClean="0"/>
              <a:t>believe not every spirit, but try the spirits whether they are of God: because many false prophets are gone out into the world.“ (1 John 4:1). </a:t>
            </a:r>
          </a:p>
        </p:txBody>
      </p:sp>
    </p:spTree>
    <p:extLst>
      <p:ext uri="{BB962C8B-B14F-4D97-AF65-F5344CB8AC3E}">
        <p14:creationId xmlns:p14="http://schemas.microsoft.com/office/powerpoint/2010/main" val="14978329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845</Words>
  <Application>Microsoft Office PowerPoint</Application>
  <PresentationFormat>On-screen Show (4:3)</PresentationFormat>
  <Paragraphs>66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Observe Their Fruits</vt:lpstr>
      <vt:lpstr>Matthew 7:15-20</vt:lpstr>
      <vt:lpstr>Introduction</vt:lpstr>
      <vt:lpstr>False Prophets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Observe Their Fruits</dc:title>
  <dc:creator>Aarons</dc:creator>
  <cp:lastModifiedBy>Aarons</cp:lastModifiedBy>
  <cp:revision>6</cp:revision>
  <dcterms:created xsi:type="dcterms:W3CDTF">2016-05-12T16:39:47Z</dcterms:created>
  <dcterms:modified xsi:type="dcterms:W3CDTF">2016-05-16T16:59:41Z</dcterms:modified>
</cp:coreProperties>
</file>