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7" r:id="rId6"/>
    <p:sldId id="268" r:id="rId7"/>
    <p:sldId id="269" r:id="rId8"/>
    <p:sldId id="273" r:id="rId9"/>
    <p:sldId id="270"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0" autoAdjust="0"/>
    <p:restoredTop sz="86371" autoAdjust="0"/>
  </p:normalViewPr>
  <p:slideViewPr>
    <p:cSldViewPr>
      <p:cViewPr varScale="1">
        <p:scale>
          <a:sx n="71" d="100"/>
          <a:sy n="71" d="100"/>
        </p:scale>
        <p:origin x="-1164" y="-102"/>
      </p:cViewPr>
      <p:guideLst>
        <p:guide orient="horz" pos="2160"/>
        <p:guide pos="2880"/>
      </p:guideLst>
    </p:cSldViewPr>
  </p:slideViewPr>
  <p:outlineViewPr>
    <p:cViewPr>
      <p:scale>
        <a:sx n="33" d="100"/>
        <a:sy n="33" d="100"/>
      </p:scale>
      <p:origin x="48" y="53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359968-6DB8-4464-950E-AF82E2B2618C}"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3CAD-FEA2-4529-ACC1-C11E73F8BAEF}" type="slidenum">
              <a:rPr lang="en-US" smtClean="0"/>
              <a:t>‹#›</a:t>
            </a:fld>
            <a:endParaRPr lang="en-US"/>
          </a:p>
        </p:txBody>
      </p:sp>
    </p:spTree>
    <p:extLst>
      <p:ext uri="{BB962C8B-B14F-4D97-AF65-F5344CB8AC3E}">
        <p14:creationId xmlns:p14="http://schemas.microsoft.com/office/powerpoint/2010/main" val="1686400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59968-6DB8-4464-950E-AF82E2B2618C}"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3CAD-FEA2-4529-ACC1-C11E73F8BAEF}" type="slidenum">
              <a:rPr lang="en-US" smtClean="0"/>
              <a:t>‹#›</a:t>
            </a:fld>
            <a:endParaRPr lang="en-US"/>
          </a:p>
        </p:txBody>
      </p:sp>
    </p:spTree>
    <p:extLst>
      <p:ext uri="{BB962C8B-B14F-4D97-AF65-F5344CB8AC3E}">
        <p14:creationId xmlns:p14="http://schemas.microsoft.com/office/powerpoint/2010/main" val="405787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59968-6DB8-4464-950E-AF82E2B2618C}"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3CAD-FEA2-4529-ACC1-C11E73F8BAEF}" type="slidenum">
              <a:rPr lang="en-US" smtClean="0"/>
              <a:t>‹#›</a:t>
            </a:fld>
            <a:endParaRPr lang="en-US"/>
          </a:p>
        </p:txBody>
      </p:sp>
    </p:spTree>
    <p:extLst>
      <p:ext uri="{BB962C8B-B14F-4D97-AF65-F5344CB8AC3E}">
        <p14:creationId xmlns:p14="http://schemas.microsoft.com/office/powerpoint/2010/main" val="2962342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59968-6DB8-4464-950E-AF82E2B2618C}"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3CAD-FEA2-4529-ACC1-C11E73F8BAEF}" type="slidenum">
              <a:rPr lang="en-US" smtClean="0"/>
              <a:t>‹#›</a:t>
            </a:fld>
            <a:endParaRPr lang="en-US"/>
          </a:p>
        </p:txBody>
      </p:sp>
    </p:spTree>
    <p:extLst>
      <p:ext uri="{BB962C8B-B14F-4D97-AF65-F5344CB8AC3E}">
        <p14:creationId xmlns:p14="http://schemas.microsoft.com/office/powerpoint/2010/main" val="291769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59968-6DB8-4464-950E-AF82E2B2618C}"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63CAD-FEA2-4529-ACC1-C11E73F8BAEF}" type="slidenum">
              <a:rPr lang="en-US" smtClean="0"/>
              <a:t>‹#›</a:t>
            </a:fld>
            <a:endParaRPr lang="en-US"/>
          </a:p>
        </p:txBody>
      </p:sp>
    </p:spTree>
    <p:extLst>
      <p:ext uri="{BB962C8B-B14F-4D97-AF65-F5344CB8AC3E}">
        <p14:creationId xmlns:p14="http://schemas.microsoft.com/office/powerpoint/2010/main" val="1781267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359968-6DB8-4464-950E-AF82E2B2618C}"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63CAD-FEA2-4529-ACC1-C11E73F8BAEF}" type="slidenum">
              <a:rPr lang="en-US" smtClean="0"/>
              <a:t>‹#›</a:t>
            </a:fld>
            <a:endParaRPr lang="en-US"/>
          </a:p>
        </p:txBody>
      </p:sp>
    </p:spTree>
    <p:extLst>
      <p:ext uri="{BB962C8B-B14F-4D97-AF65-F5344CB8AC3E}">
        <p14:creationId xmlns:p14="http://schemas.microsoft.com/office/powerpoint/2010/main" val="28733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359968-6DB8-4464-950E-AF82E2B2618C}" type="datetimeFigureOut">
              <a:rPr lang="en-US" smtClean="0"/>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63CAD-FEA2-4529-ACC1-C11E73F8BAEF}" type="slidenum">
              <a:rPr lang="en-US" smtClean="0"/>
              <a:t>‹#›</a:t>
            </a:fld>
            <a:endParaRPr lang="en-US"/>
          </a:p>
        </p:txBody>
      </p:sp>
    </p:spTree>
    <p:extLst>
      <p:ext uri="{BB962C8B-B14F-4D97-AF65-F5344CB8AC3E}">
        <p14:creationId xmlns:p14="http://schemas.microsoft.com/office/powerpoint/2010/main" val="580619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359968-6DB8-4464-950E-AF82E2B2618C}" type="datetimeFigureOut">
              <a:rPr lang="en-US" smtClean="0"/>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63CAD-FEA2-4529-ACC1-C11E73F8BAEF}" type="slidenum">
              <a:rPr lang="en-US" smtClean="0"/>
              <a:t>‹#›</a:t>
            </a:fld>
            <a:endParaRPr lang="en-US"/>
          </a:p>
        </p:txBody>
      </p:sp>
    </p:spTree>
    <p:extLst>
      <p:ext uri="{BB962C8B-B14F-4D97-AF65-F5344CB8AC3E}">
        <p14:creationId xmlns:p14="http://schemas.microsoft.com/office/powerpoint/2010/main" val="392120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59968-6DB8-4464-950E-AF82E2B2618C}" type="datetimeFigureOut">
              <a:rPr lang="en-US" smtClean="0"/>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63CAD-FEA2-4529-ACC1-C11E73F8BAEF}" type="slidenum">
              <a:rPr lang="en-US" smtClean="0"/>
              <a:t>‹#›</a:t>
            </a:fld>
            <a:endParaRPr lang="en-US"/>
          </a:p>
        </p:txBody>
      </p:sp>
    </p:spTree>
    <p:extLst>
      <p:ext uri="{BB962C8B-B14F-4D97-AF65-F5344CB8AC3E}">
        <p14:creationId xmlns:p14="http://schemas.microsoft.com/office/powerpoint/2010/main" val="123298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59968-6DB8-4464-950E-AF82E2B2618C}"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63CAD-FEA2-4529-ACC1-C11E73F8BAEF}" type="slidenum">
              <a:rPr lang="en-US" smtClean="0"/>
              <a:t>‹#›</a:t>
            </a:fld>
            <a:endParaRPr lang="en-US"/>
          </a:p>
        </p:txBody>
      </p:sp>
    </p:spTree>
    <p:extLst>
      <p:ext uri="{BB962C8B-B14F-4D97-AF65-F5344CB8AC3E}">
        <p14:creationId xmlns:p14="http://schemas.microsoft.com/office/powerpoint/2010/main" val="15305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59968-6DB8-4464-950E-AF82E2B2618C}"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63CAD-FEA2-4529-ACC1-C11E73F8BAEF}" type="slidenum">
              <a:rPr lang="en-US" smtClean="0"/>
              <a:t>‹#›</a:t>
            </a:fld>
            <a:endParaRPr lang="en-US"/>
          </a:p>
        </p:txBody>
      </p:sp>
    </p:spTree>
    <p:extLst>
      <p:ext uri="{BB962C8B-B14F-4D97-AF65-F5344CB8AC3E}">
        <p14:creationId xmlns:p14="http://schemas.microsoft.com/office/powerpoint/2010/main" val="890666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rgbClr val="000000"/>
            </a:gs>
            <a:gs pos="28000">
              <a:srgbClr val="0A128C"/>
            </a:gs>
            <a:gs pos="70000">
              <a:srgbClr val="181CC7"/>
            </a:gs>
            <a:gs pos="93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59968-6DB8-4464-950E-AF82E2B2618C}" type="datetimeFigureOut">
              <a:rPr lang="en-US" smtClean="0"/>
              <a:t>4/30/2015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63CAD-FEA2-4529-ACC1-C11E73F8BAEF}" type="slidenum">
              <a:rPr lang="en-US" smtClean="0"/>
              <a:t>‹#›</a:t>
            </a:fld>
            <a:endParaRPr lang="en-US"/>
          </a:p>
        </p:txBody>
      </p:sp>
    </p:spTree>
    <p:extLst>
      <p:ext uri="{BB962C8B-B14F-4D97-AF65-F5344CB8AC3E}">
        <p14:creationId xmlns:p14="http://schemas.microsoft.com/office/powerpoint/2010/main" val="175441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a:bodyPr>
          <a:lstStyle/>
          <a:p>
            <a:r>
              <a:rPr lang="en-US" sz="8000" dirty="0" smtClean="0">
                <a:solidFill>
                  <a:schemeClr val="accent3">
                    <a:lumMod val="40000"/>
                    <a:lumOff val="60000"/>
                  </a:schemeClr>
                </a:solidFill>
              </a:rPr>
              <a:t>The Five Steps </a:t>
            </a:r>
            <a:br>
              <a:rPr lang="en-US" sz="8000" dirty="0" smtClean="0">
                <a:solidFill>
                  <a:schemeClr val="accent3">
                    <a:lumMod val="40000"/>
                    <a:lumOff val="60000"/>
                  </a:schemeClr>
                </a:solidFill>
              </a:rPr>
            </a:br>
            <a:r>
              <a:rPr lang="en-US" sz="8000" dirty="0" smtClean="0">
                <a:solidFill>
                  <a:schemeClr val="accent3">
                    <a:lumMod val="40000"/>
                    <a:lumOff val="60000"/>
                  </a:schemeClr>
                </a:solidFill>
              </a:rPr>
              <a:t>Of Destruction</a:t>
            </a:r>
            <a:endParaRPr lang="en-US" sz="8000" dirty="0">
              <a:solidFill>
                <a:schemeClr val="accent3">
                  <a:lumMod val="40000"/>
                  <a:lumOff val="60000"/>
                </a:schemeClr>
              </a:solidFill>
            </a:endParaRPr>
          </a:p>
        </p:txBody>
      </p:sp>
      <p:sp>
        <p:nvSpPr>
          <p:cNvPr id="3" name="Subtitle 2"/>
          <p:cNvSpPr>
            <a:spLocks noGrp="1"/>
          </p:cNvSpPr>
          <p:nvPr>
            <p:ph type="subTitle" idx="1"/>
          </p:nvPr>
        </p:nvSpPr>
        <p:spPr/>
        <p:txBody>
          <a:bodyPr>
            <a:normAutofit/>
          </a:bodyPr>
          <a:lstStyle/>
          <a:p>
            <a:r>
              <a:rPr lang="en-US" sz="6600" dirty="0" smtClean="0">
                <a:solidFill>
                  <a:schemeClr val="accent3">
                    <a:lumMod val="40000"/>
                    <a:lumOff val="60000"/>
                  </a:schemeClr>
                </a:solidFill>
              </a:rPr>
              <a:t>Jeremiah 6:10-16</a:t>
            </a:r>
            <a:endParaRPr lang="en-US" sz="6600" dirty="0">
              <a:solidFill>
                <a:schemeClr val="accent3">
                  <a:lumMod val="40000"/>
                  <a:lumOff val="60000"/>
                </a:schemeClr>
              </a:solidFill>
            </a:endParaRPr>
          </a:p>
        </p:txBody>
      </p:sp>
    </p:spTree>
    <p:extLst>
      <p:ext uri="{BB962C8B-B14F-4D97-AF65-F5344CB8AC3E}">
        <p14:creationId xmlns:p14="http://schemas.microsoft.com/office/powerpoint/2010/main" val="1543030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fontScale="90000"/>
          </a:bodyPr>
          <a:lstStyle/>
          <a:p>
            <a:r>
              <a:rPr lang="en-US" b="1" dirty="0" smtClean="0">
                <a:solidFill>
                  <a:schemeClr val="accent3">
                    <a:lumMod val="40000"/>
                    <a:lumOff val="60000"/>
                  </a:schemeClr>
                </a:solidFill>
              </a:rPr>
              <a:t>They Refused To Walk In The Old Paths</a:t>
            </a:r>
            <a:endParaRPr lang="en-US" dirty="0">
              <a:solidFill>
                <a:schemeClr val="accent3">
                  <a:lumMod val="40000"/>
                  <a:lumOff val="60000"/>
                </a:schemeClr>
              </a:solidFill>
            </a:endParaRPr>
          </a:p>
        </p:txBody>
      </p:sp>
      <p:sp>
        <p:nvSpPr>
          <p:cNvPr id="3" name="Content Placeholder 2"/>
          <p:cNvSpPr>
            <a:spLocks noGrp="1"/>
          </p:cNvSpPr>
          <p:nvPr>
            <p:ph idx="1"/>
          </p:nvPr>
        </p:nvSpPr>
        <p:spPr>
          <a:xfrm>
            <a:off x="0" y="1219200"/>
            <a:ext cx="9067800" cy="5410200"/>
          </a:xfrm>
        </p:spPr>
        <p:txBody>
          <a:bodyPr>
            <a:normAutofit/>
          </a:bodyPr>
          <a:lstStyle/>
          <a:p>
            <a:r>
              <a:rPr lang="en-US" dirty="0" smtClean="0">
                <a:solidFill>
                  <a:schemeClr val="accent3">
                    <a:lumMod val="40000"/>
                    <a:lumOff val="60000"/>
                  </a:schemeClr>
                </a:solidFill>
              </a:rPr>
              <a:t>(Jeremiah </a:t>
            </a:r>
            <a:r>
              <a:rPr lang="en-US" dirty="0">
                <a:solidFill>
                  <a:schemeClr val="accent3">
                    <a:lumMod val="40000"/>
                    <a:lumOff val="60000"/>
                  </a:schemeClr>
                </a:solidFill>
              </a:rPr>
              <a:t>6:16).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There </a:t>
            </a:r>
            <a:r>
              <a:rPr lang="en-US" dirty="0">
                <a:solidFill>
                  <a:schemeClr val="accent3">
                    <a:lumMod val="40000"/>
                    <a:lumOff val="60000"/>
                  </a:schemeClr>
                </a:solidFill>
              </a:rPr>
              <a:t>are those who are clamoring for change and for that which is new.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However</a:t>
            </a:r>
            <a:r>
              <a:rPr lang="en-US" dirty="0">
                <a:solidFill>
                  <a:schemeClr val="accent3">
                    <a:lumMod val="40000"/>
                    <a:lumOff val="60000"/>
                  </a:schemeClr>
                </a:solidFill>
              </a:rPr>
              <a:t>, we must realize that the Bible says now what it said in the beginning.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In </a:t>
            </a:r>
            <a:r>
              <a:rPr lang="en-US" dirty="0">
                <a:solidFill>
                  <a:schemeClr val="accent3">
                    <a:lumMod val="40000"/>
                    <a:lumOff val="60000"/>
                  </a:schemeClr>
                </a:solidFill>
              </a:rPr>
              <a:t>the area of New Testament Christianity, we must realize that the church and the message are more than 1900 years old.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We </a:t>
            </a:r>
            <a:r>
              <a:rPr lang="en-US" dirty="0">
                <a:solidFill>
                  <a:schemeClr val="accent3">
                    <a:lumMod val="40000"/>
                    <a:lumOff val="60000"/>
                  </a:schemeClr>
                </a:solidFill>
              </a:rPr>
              <a:t>need to seek the "old paths" of God’s Word.</a:t>
            </a:r>
          </a:p>
          <a:p>
            <a:endParaRPr lang="en-US" dirty="0"/>
          </a:p>
        </p:txBody>
      </p:sp>
    </p:spTree>
    <p:extLst>
      <p:ext uri="{BB962C8B-B14F-4D97-AF65-F5344CB8AC3E}">
        <p14:creationId xmlns:p14="http://schemas.microsoft.com/office/powerpoint/2010/main" val="460534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40000"/>
                    <a:lumOff val="60000"/>
                  </a:schemeClr>
                </a:solidFill>
              </a:rPr>
              <a:t>Conclusion</a:t>
            </a:r>
            <a:endParaRPr lang="en-US" dirty="0">
              <a:solidFill>
                <a:schemeClr val="accent3">
                  <a:lumMod val="40000"/>
                  <a:lumOff val="60000"/>
                </a:schemeClr>
              </a:solidFill>
            </a:endParaRPr>
          </a:p>
        </p:txBody>
      </p:sp>
      <p:sp>
        <p:nvSpPr>
          <p:cNvPr id="3" name="Content Placeholder 2"/>
          <p:cNvSpPr>
            <a:spLocks noGrp="1"/>
          </p:cNvSpPr>
          <p:nvPr>
            <p:ph idx="1"/>
          </p:nvPr>
        </p:nvSpPr>
        <p:spPr/>
        <p:txBody>
          <a:bodyPr/>
          <a:lstStyle/>
          <a:p>
            <a:r>
              <a:rPr lang="en-US" dirty="0" smtClean="0">
                <a:solidFill>
                  <a:schemeClr val="accent3">
                    <a:lumMod val="40000"/>
                    <a:lumOff val="60000"/>
                  </a:schemeClr>
                </a:solidFill>
              </a:rPr>
              <a:t>You see, nothing really changes.</a:t>
            </a:r>
          </a:p>
          <a:p>
            <a:r>
              <a:rPr lang="en-US" dirty="0" smtClean="0">
                <a:solidFill>
                  <a:schemeClr val="accent3">
                    <a:lumMod val="40000"/>
                    <a:lumOff val="60000"/>
                  </a:schemeClr>
                </a:solidFill>
              </a:rPr>
              <a:t>We </a:t>
            </a:r>
            <a:r>
              <a:rPr lang="en-US" dirty="0">
                <a:solidFill>
                  <a:schemeClr val="accent3">
                    <a:lumMod val="40000"/>
                    <a:lumOff val="60000"/>
                  </a:schemeClr>
                </a:solidFill>
              </a:rPr>
              <a:t>can learn great lessons from the Old Testament if we will.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May </a:t>
            </a:r>
            <a:r>
              <a:rPr lang="en-US" dirty="0">
                <a:solidFill>
                  <a:schemeClr val="accent3">
                    <a:lumMod val="40000"/>
                    <a:lumOff val="60000"/>
                  </a:schemeClr>
                </a:solidFill>
              </a:rPr>
              <a:t>we keep those things in mind as we study our Bible much, much, more</a:t>
            </a:r>
            <a:r>
              <a:rPr lang="en-US" dirty="0" smtClean="0">
                <a:solidFill>
                  <a:schemeClr val="accent3">
                    <a:lumMod val="40000"/>
                    <a:lumOff val="60000"/>
                  </a:schemeClr>
                </a:solidFill>
              </a:rPr>
              <a:t>.</a:t>
            </a:r>
          </a:p>
          <a:p>
            <a:r>
              <a:rPr lang="en-US" dirty="0" smtClean="0">
                <a:solidFill>
                  <a:schemeClr val="accent3">
                    <a:lumMod val="40000"/>
                    <a:lumOff val="60000"/>
                  </a:schemeClr>
                </a:solidFill>
              </a:rPr>
              <a:t>May we avoid the steps that lead to destruction.</a:t>
            </a:r>
          </a:p>
          <a:p>
            <a:r>
              <a:rPr lang="en-US" dirty="0" smtClean="0">
                <a:solidFill>
                  <a:schemeClr val="accent3">
                    <a:lumMod val="40000"/>
                    <a:lumOff val="60000"/>
                  </a:schemeClr>
                </a:solidFill>
              </a:rPr>
              <a:t>It begins with “ME”.</a:t>
            </a:r>
            <a:endParaRPr lang="en-US" dirty="0">
              <a:solidFill>
                <a:schemeClr val="accent3">
                  <a:lumMod val="40000"/>
                  <a:lumOff val="60000"/>
                </a:schemeClr>
              </a:solidFill>
            </a:endParaRPr>
          </a:p>
          <a:p>
            <a:endParaRPr lang="en-US" dirty="0"/>
          </a:p>
        </p:txBody>
      </p:sp>
    </p:spTree>
    <p:extLst>
      <p:ext uri="{BB962C8B-B14F-4D97-AF65-F5344CB8AC3E}">
        <p14:creationId xmlns:p14="http://schemas.microsoft.com/office/powerpoint/2010/main" val="3258147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40000"/>
                    <a:lumOff val="60000"/>
                  </a:schemeClr>
                </a:solidFill>
              </a:rPr>
              <a:t>Introduction</a:t>
            </a:r>
            <a:endParaRPr lang="en-US" dirty="0">
              <a:solidFill>
                <a:schemeClr val="accent3">
                  <a:lumMod val="40000"/>
                  <a:lumOff val="60000"/>
                </a:schemeClr>
              </a:solidFill>
            </a:endParaRPr>
          </a:p>
        </p:txBody>
      </p:sp>
      <p:sp>
        <p:nvSpPr>
          <p:cNvPr id="3" name="Content Placeholder 2"/>
          <p:cNvSpPr>
            <a:spLocks noGrp="1"/>
          </p:cNvSpPr>
          <p:nvPr>
            <p:ph idx="1"/>
          </p:nvPr>
        </p:nvSpPr>
        <p:spPr/>
        <p:txBody>
          <a:bodyPr/>
          <a:lstStyle/>
          <a:p>
            <a:r>
              <a:rPr lang="en-US" dirty="0" smtClean="0">
                <a:solidFill>
                  <a:schemeClr val="accent3">
                    <a:lumMod val="40000"/>
                    <a:lumOff val="60000"/>
                  </a:schemeClr>
                </a:solidFill>
              </a:rPr>
              <a:t>The preacher says there is nothing new under the sun (Ecclesiastes 1:9) “That which has been will be, and that which will be has been done. There is nothing new under the sun”</a:t>
            </a:r>
          </a:p>
          <a:p>
            <a:r>
              <a:rPr lang="en-US" dirty="0" smtClean="0">
                <a:solidFill>
                  <a:schemeClr val="accent3">
                    <a:lumMod val="40000"/>
                    <a:lumOff val="60000"/>
                  </a:schemeClr>
                </a:solidFill>
              </a:rPr>
              <a:t>Reason suggest that what we are going through in our day and age has already taken place.</a:t>
            </a:r>
          </a:p>
          <a:p>
            <a:r>
              <a:rPr lang="en-US" dirty="0" smtClean="0">
                <a:solidFill>
                  <a:schemeClr val="accent3">
                    <a:lumMod val="40000"/>
                    <a:lumOff val="60000"/>
                  </a:schemeClr>
                </a:solidFill>
              </a:rPr>
              <a:t>The preacher was right.</a:t>
            </a:r>
            <a:endParaRPr lang="en-US" dirty="0">
              <a:solidFill>
                <a:schemeClr val="accent3">
                  <a:lumMod val="40000"/>
                  <a:lumOff val="60000"/>
                </a:schemeClr>
              </a:solidFill>
            </a:endParaRPr>
          </a:p>
        </p:txBody>
      </p:sp>
    </p:spTree>
    <p:extLst>
      <p:ext uri="{BB962C8B-B14F-4D97-AF65-F5344CB8AC3E}">
        <p14:creationId xmlns:p14="http://schemas.microsoft.com/office/powerpoint/2010/main" val="3378893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40000"/>
                    <a:lumOff val="60000"/>
                  </a:schemeClr>
                </a:solidFill>
              </a:rPr>
              <a:t>Introduction</a:t>
            </a:r>
            <a:endParaRPr lang="en-US" dirty="0">
              <a:solidFill>
                <a:schemeClr val="accent3">
                  <a:lumMod val="40000"/>
                  <a:lumOff val="60000"/>
                </a:schemeClr>
              </a:solidFill>
            </a:endParaRPr>
          </a:p>
        </p:txBody>
      </p:sp>
      <p:sp>
        <p:nvSpPr>
          <p:cNvPr id="3" name="Content Placeholder 2"/>
          <p:cNvSpPr>
            <a:spLocks noGrp="1"/>
          </p:cNvSpPr>
          <p:nvPr>
            <p:ph idx="1"/>
          </p:nvPr>
        </p:nvSpPr>
        <p:spPr/>
        <p:txBody>
          <a:bodyPr/>
          <a:lstStyle/>
          <a:p>
            <a:r>
              <a:rPr lang="en-US" dirty="0">
                <a:solidFill>
                  <a:schemeClr val="accent3">
                    <a:lumMod val="40000"/>
                    <a:lumOff val="60000"/>
                  </a:schemeClr>
                </a:solidFill>
              </a:rPr>
              <a:t>Jeremiah had been called at a very critical time in the history of Israel and Judah.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The </a:t>
            </a:r>
            <a:r>
              <a:rPr lang="en-US" dirty="0">
                <a:solidFill>
                  <a:schemeClr val="accent3">
                    <a:lumMod val="40000"/>
                    <a:lumOff val="60000"/>
                  </a:schemeClr>
                </a:solidFill>
              </a:rPr>
              <a:t>Northern Kingdom, Israel, had already been carried away. Isaiah, who prophesied some 700 years before Christ, had warned Israel repeatedly of her sins, yet she would not hear nor take heed.</a:t>
            </a:r>
          </a:p>
          <a:p>
            <a:endParaRPr lang="en-US" dirty="0"/>
          </a:p>
        </p:txBody>
      </p:sp>
    </p:spTree>
    <p:extLst>
      <p:ext uri="{BB962C8B-B14F-4D97-AF65-F5344CB8AC3E}">
        <p14:creationId xmlns:p14="http://schemas.microsoft.com/office/powerpoint/2010/main" val="3176949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40000"/>
                    <a:lumOff val="60000"/>
                  </a:schemeClr>
                </a:solidFill>
              </a:rPr>
              <a:t>The Five Steps Of Destruction</a:t>
            </a:r>
            <a:endParaRPr lang="en-US" dirty="0">
              <a:solidFill>
                <a:schemeClr val="accent3">
                  <a:lumMod val="40000"/>
                  <a:lumOff val="60000"/>
                </a:schemeClr>
              </a:solidFill>
            </a:endParaRPr>
          </a:p>
        </p:txBody>
      </p:sp>
      <p:sp>
        <p:nvSpPr>
          <p:cNvPr id="3" name="Content Placeholder 2"/>
          <p:cNvSpPr>
            <a:spLocks noGrp="1"/>
          </p:cNvSpPr>
          <p:nvPr>
            <p:ph idx="1"/>
          </p:nvPr>
        </p:nvSpPr>
        <p:spPr/>
        <p:txBody>
          <a:bodyPr/>
          <a:lstStyle/>
          <a:p>
            <a:r>
              <a:rPr lang="en-US" dirty="0">
                <a:solidFill>
                  <a:schemeClr val="accent3">
                    <a:lumMod val="40000"/>
                    <a:lumOff val="60000"/>
                  </a:schemeClr>
                </a:solidFill>
              </a:rPr>
              <a:t>The times of Jeremiah were very much like our times.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It </a:t>
            </a:r>
            <a:r>
              <a:rPr lang="en-US" dirty="0">
                <a:solidFill>
                  <a:schemeClr val="accent3">
                    <a:lumMod val="40000"/>
                    <a:lumOff val="60000"/>
                  </a:schemeClr>
                </a:solidFill>
              </a:rPr>
              <a:t>was a period of wealth and prosperity, yet lacking in, and poor in, spirituality and godliness.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In </a:t>
            </a:r>
            <a:r>
              <a:rPr lang="en-US" dirty="0">
                <a:solidFill>
                  <a:schemeClr val="accent3">
                    <a:lumMod val="40000"/>
                    <a:lumOff val="60000"/>
                  </a:schemeClr>
                </a:solidFill>
              </a:rPr>
              <a:t>Jeremiah we find a picture of </a:t>
            </a:r>
            <a:r>
              <a:rPr lang="en-US" dirty="0" smtClean="0">
                <a:solidFill>
                  <a:schemeClr val="accent3">
                    <a:lumMod val="40000"/>
                    <a:lumOff val="60000"/>
                  </a:schemeClr>
                </a:solidFill>
              </a:rPr>
              <a:t>our </a:t>
            </a:r>
            <a:r>
              <a:rPr lang="en-US" dirty="0">
                <a:solidFill>
                  <a:schemeClr val="accent3">
                    <a:lumMod val="40000"/>
                    <a:lumOff val="60000"/>
                  </a:schemeClr>
                </a:solidFill>
              </a:rPr>
              <a:t>hellish society as we follow the five steps of destruction outlined by this prophet.</a:t>
            </a:r>
          </a:p>
          <a:p>
            <a:endParaRPr lang="en-US" dirty="0"/>
          </a:p>
        </p:txBody>
      </p:sp>
    </p:spTree>
    <p:extLst>
      <p:ext uri="{BB962C8B-B14F-4D97-AF65-F5344CB8AC3E}">
        <p14:creationId xmlns:p14="http://schemas.microsoft.com/office/powerpoint/2010/main" val="2859217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fontScale="90000"/>
          </a:bodyPr>
          <a:lstStyle/>
          <a:p>
            <a:r>
              <a:rPr lang="en-US" b="1" dirty="0" smtClean="0">
                <a:solidFill>
                  <a:schemeClr val="accent3">
                    <a:lumMod val="40000"/>
                    <a:lumOff val="60000"/>
                  </a:schemeClr>
                </a:solidFill>
              </a:rPr>
              <a:t>The Word Of The Lord </a:t>
            </a:r>
            <a:r>
              <a:rPr lang="en-US" b="1" dirty="0">
                <a:solidFill>
                  <a:schemeClr val="accent3">
                    <a:lumMod val="40000"/>
                    <a:lumOff val="60000"/>
                  </a:schemeClr>
                </a:solidFill>
              </a:rPr>
              <a:t>W</a:t>
            </a:r>
            <a:r>
              <a:rPr lang="en-US" b="1" dirty="0" smtClean="0">
                <a:solidFill>
                  <a:schemeClr val="accent3">
                    <a:lumMod val="40000"/>
                    <a:lumOff val="60000"/>
                  </a:schemeClr>
                </a:solidFill>
              </a:rPr>
              <a:t>as A Reproach</a:t>
            </a:r>
            <a:endParaRPr lang="en-US" dirty="0">
              <a:solidFill>
                <a:schemeClr val="accent3">
                  <a:lumMod val="40000"/>
                  <a:lumOff val="60000"/>
                </a:schemeClr>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accent3">
                    <a:lumMod val="40000"/>
                    <a:lumOff val="60000"/>
                  </a:schemeClr>
                </a:solidFill>
              </a:rPr>
              <a:t>(Jeremiah </a:t>
            </a:r>
            <a:r>
              <a:rPr lang="en-US" dirty="0">
                <a:solidFill>
                  <a:schemeClr val="accent3">
                    <a:lumMod val="40000"/>
                    <a:lumOff val="60000"/>
                  </a:schemeClr>
                </a:solidFill>
              </a:rPr>
              <a:t>6:10).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In </a:t>
            </a:r>
            <a:r>
              <a:rPr lang="en-US" dirty="0">
                <a:solidFill>
                  <a:schemeClr val="accent3">
                    <a:lumMod val="40000"/>
                    <a:lumOff val="60000"/>
                  </a:schemeClr>
                </a:solidFill>
              </a:rPr>
              <a:t>chapter 8:9 we see that </a:t>
            </a:r>
            <a:r>
              <a:rPr lang="en-US" i="1" dirty="0">
                <a:solidFill>
                  <a:schemeClr val="accent3">
                    <a:lumMod val="40000"/>
                    <a:lumOff val="60000"/>
                  </a:schemeClr>
                </a:solidFill>
              </a:rPr>
              <a:t>"the wise men are ashamed, they are dismayed and taken: lo, they have rejected the word of the Lord; and what wisdom is in them?"</a:t>
            </a:r>
            <a:r>
              <a:rPr lang="en-US" dirty="0">
                <a:solidFill>
                  <a:schemeClr val="accent3">
                    <a:lumMod val="40000"/>
                    <a:lumOff val="60000"/>
                  </a:schemeClr>
                </a:solidFill>
              </a:rPr>
              <a:t>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They </a:t>
            </a:r>
            <a:r>
              <a:rPr lang="en-US" dirty="0">
                <a:solidFill>
                  <a:schemeClr val="accent3">
                    <a:lumMod val="40000"/>
                    <a:lumOff val="60000"/>
                  </a:schemeClr>
                </a:solidFill>
              </a:rPr>
              <a:t>were a people who obeyed not the voice of the Lord, nor received correction (</a:t>
            </a:r>
            <a:r>
              <a:rPr lang="en-US" dirty="0" smtClean="0">
                <a:solidFill>
                  <a:schemeClr val="accent3">
                    <a:lumMod val="40000"/>
                    <a:lumOff val="60000"/>
                  </a:schemeClr>
                </a:solidFill>
              </a:rPr>
              <a:t>Jeremiah </a:t>
            </a:r>
            <a:r>
              <a:rPr lang="en-US" dirty="0">
                <a:solidFill>
                  <a:schemeClr val="accent3">
                    <a:lumMod val="40000"/>
                    <a:lumOff val="60000"/>
                  </a:schemeClr>
                </a:solidFill>
              </a:rPr>
              <a:t>7:28).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It </a:t>
            </a:r>
            <a:r>
              <a:rPr lang="en-US" dirty="0">
                <a:solidFill>
                  <a:schemeClr val="accent3">
                    <a:lumMod val="40000"/>
                    <a:lumOff val="60000"/>
                  </a:schemeClr>
                </a:solidFill>
              </a:rPr>
              <a:t>is no wonder they went backward and not forward (</a:t>
            </a:r>
            <a:r>
              <a:rPr lang="en-US" dirty="0" smtClean="0">
                <a:solidFill>
                  <a:schemeClr val="accent3">
                    <a:lumMod val="40000"/>
                    <a:lumOff val="60000"/>
                  </a:schemeClr>
                </a:solidFill>
              </a:rPr>
              <a:t>Jeremiah </a:t>
            </a:r>
            <a:r>
              <a:rPr lang="en-US" dirty="0">
                <a:solidFill>
                  <a:schemeClr val="accent3">
                    <a:lumMod val="40000"/>
                    <a:lumOff val="60000"/>
                  </a:schemeClr>
                </a:solidFill>
              </a:rPr>
              <a:t>7:24).</a:t>
            </a:r>
          </a:p>
          <a:p>
            <a:endParaRPr lang="en-US" dirty="0"/>
          </a:p>
        </p:txBody>
      </p:sp>
    </p:spTree>
    <p:extLst>
      <p:ext uri="{BB962C8B-B14F-4D97-AF65-F5344CB8AC3E}">
        <p14:creationId xmlns:p14="http://schemas.microsoft.com/office/powerpoint/2010/main" val="783168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rmAutofit fontScale="90000"/>
          </a:bodyPr>
          <a:lstStyle/>
          <a:p>
            <a:r>
              <a:rPr lang="en-US" b="1" dirty="0" smtClean="0">
                <a:solidFill>
                  <a:schemeClr val="accent3">
                    <a:lumMod val="40000"/>
                    <a:lumOff val="60000"/>
                  </a:schemeClr>
                </a:solidFill>
              </a:rPr>
              <a:t>Every One Was Given To Covetousness</a:t>
            </a:r>
            <a:endParaRPr lang="en-US" dirty="0">
              <a:solidFill>
                <a:schemeClr val="accent3">
                  <a:lumMod val="40000"/>
                  <a:lumOff val="60000"/>
                </a:schemeClr>
              </a:solidFill>
            </a:endParaRPr>
          </a:p>
        </p:txBody>
      </p:sp>
      <p:sp>
        <p:nvSpPr>
          <p:cNvPr id="3" name="Content Placeholder 2"/>
          <p:cNvSpPr>
            <a:spLocks noGrp="1"/>
          </p:cNvSpPr>
          <p:nvPr>
            <p:ph idx="1"/>
          </p:nvPr>
        </p:nvSpPr>
        <p:spPr>
          <a:xfrm>
            <a:off x="0" y="1219200"/>
            <a:ext cx="8991600" cy="5410200"/>
          </a:xfrm>
        </p:spPr>
        <p:txBody>
          <a:bodyPr>
            <a:normAutofit lnSpcReduction="10000"/>
          </a:bodyPr>
          <a:lstStyle/>
          <a:p>
            <a:r>
              <a:rPr lang="en-US" dirty="0" smtClean="0">
                <a:solidFill>
                  <a:schemeClr val="accent3">
                    <a:lumMod val="40000"/>
                    <a:lumOff val="60000"/>
                  </a:schemeClr>
                </a:solidFill>
              </a:rPr>
              <a:t>(Jeremiah </a:t>
            </a:r>
            <a:r>
              <a:rPr lang="en-US" dirty="0">
                <a:solidFill>
                  <a:schemeClr val="accent3">
                    <a:lumMod val="40000"/>
                    <a:lumOff val="60000"/>
                  </a:schemeClr>
                </a:solidFill>
              </a:rPr>
              <a:t>6:13).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Isaiah </a:t>
            </a:r>
            <a:r>
              <a:rPr lang="en-US" dirty="0">
                <a:solidFill>
                  <a:schemeClr val="accent3">
                    <a:lumMod val="40000"/>
                    <a:lumOff val="60000"/>
                  </a:schemeClr>
                </a:solidFill>
              </a:rPr>
              <a:t>would describe the people as </a:t>
            </a:r>
            <a:r>
              <a:rPr lang="en-US" i="1" dirty="0">
                <a:solidFill>
                  <a:schemeClr val="accent3">
                    <a:lumMod val="40000"/>
                    <a:lumOff val="60000"/>
                  </a:schemeClr>
                </a:solidFill>
              </a:rPr>
              <a:t>"greedy dogs which can never have enough" (</a:t>
            </a:r>
            <a:r>
              <a:rPr lang="en-US" i="1" dirty="0" smtClean="0">
                <a:solidFill>
                  <a:schemeClr val="accent3">
                    <a:lumMod val="40000"/>
                    <a:lumOff val="60000"/>
                  </a:schemeClr>
                </a:solidFill>
              </a:rPr>
              <a:t>Isaiah </a:t>
            </a:r>
            <a:r>
              <a:rPr lang="en-US" i="1" dirty="0">
                <a:solidFill>
                  <a:schemeClr val="accent3">
                    <a:lumMod val="40000"/>
                    <a:lumOff val="60000"/>
                  </a:schemeClr>
                </a:solidFill>
              </a:rPr>
              <a:t>56:11).</a:t>
            </a:r>
            <a:r>
              <a:rPr lang="en-US" dirty="0">
                <a:solidFill>
                  <a:schemeClr val="accent3">
                    <a:lumMod val="40000"/>
                    <a:lumOff val="60000"/>
                  </a:schemeClr>
                </a:solidFill>
              </a:rPr>
              <a:t>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We </a:t>
            </a:r>
            <a:r>
              <a:rPr lang="en-US" dirty="0">
                <a:solidFill>
                  <a:schemeClr val="accent3">
                    <a:lumMod val="40000"/>
                    <a:lumOff val="60000"/>
                  </a:schemeClr>
                </a:solidFill>
              </a:rPr>
              <a:t>must realize that covetousness is idolatry, and we must beware of it (</a:t>
            </a:r>
            <a:r>
              <a:rPr lang="en-US" dirty="0" smtClean="0">
                <a:solidFill>
                  <a:schemeClr val="accent3">
                    <a:lumMod val="40000"/>
                    <a:lumOff val="60000"/>
                  </a:schemeClr>
                </a:solidFill>
              </a:rPr>
              <a:t>Colossians </a:t>
            </a:r>
            <a:r>
              <a:rPr lang="en-US" dirty="0">
                <a:solidFill>
                  <a:schemeClr val="accent3">
                    <a:lumMod val="40000"/>
                    <a:lumOff val="60000"/>
                  </a:schemeClr>
                </a:solidFill>
              </a:rPr>
              <a:t>3:5; Luke 12:15).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Salvation </a:t>
            </a:r>
            <a:r>
              <a:rPr lang="en-US" dirty="0">
                <a:solidFill>
                  <a:schemeClr val="accent3">
                    <a:lumMod val="40000"/>
                    <a:lumOff val="60000"/>
                  </a:schemeClr>
                </a:solidFill>
              </a:rPr>
              <a:t>cannot be purchased with silver or gold (</a:t>
            </a:r>
            <a:r>
              <a:rPr lang="en-US" dirty="0" smtClean="0">
                <a:solidFill>
                  <a:schemeClr val="accent3">
                    <a:lumMod val="40000"/>
                    <a:lumOff val="60000"/>
                  </a:schemeClr>
                </a:solidFill>
              </a:rPr>
              <a:t>Zephaniah </a:t>
            </a:r>
            <a:r>
              <a:rPr lang="en-US" dirty="0">
                <a:solidFill>
                  <a:schemeClr val="accent3">
                    <a:lumMod val="40000"/>
                    <a:lumOff val="60000"/>
                  </a:schemeClr>
                </a:solidFill>
              </a:rPr>
              <a:t>1:18), nor is Jehovah impressed with treasures we accumulate here on earth.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We </a:t>
            </a:r>
            <a:r>
              <a:rPr lang="en-US" dirty="0">
                <a:solidFill>
                  <a:schemeClr val="accent3">
                    <a:lumMod val="40000"/>
                    <a:lumOff val="60000"/>
                  </a:schemeClr>
                </a:solidFill>
              </a:rPr>
              <a:t>must lay up treasures in heaven as we walk contentedly here (</a:t>
            </a:r>
            <a:r>
              <a:rPr lang="en-US" dirty="0" smtClean="0">
                <a:solidFill>
                  <a:schemeClr val="accent3">
                    <a:lumMod val="40000"/>
                    <a:lumOff val="60000"/>
                  </a:schemeClr>
                </a:solidFill>
              </a:rPr>
              <a:t>Matthew </a:t>
            </a:r>
            <a:r>
              <a:rPr lang="en-US" dirty="0">
                <a:solidFill>
                  <a:schemeClr val="accent3">
                    <a:lumMod val="40000"/>
                    <a:lumOff val="60000"/>
                  </a:schemeClr>
                </a:solidFill>
              </a:rPr>
              <a:t>6:19-24; </a:t>
            </a:r>
            <a:r>
              <a:rPr lang="en-US" dirty="0" smtClean="0">
                <a:solidFill>
                  <a:schemeClr val="accent3">
                    <a:lumMod val="40000"/>
                    <a:lumOff val="60000"/>
                  </a:schemeClr>
                </a:solidFill>
              </a:rPr>
              <a:t>Hebrews </a:t>
            </a:r>
            <a:r>
              <a:rPr lang="en-US" dirty="0">
                <a:solidFill>
                  <a:schemeClr val="accent3">
                    <a:lumMod val="40000"/>
                    <a:lumOff val="60000"/>
                  </a:schemeClr>
                </a:solidFill>
              </a:rPr>
              <a:t>13:5).</a:t>
            </a:r>
          </a:p>
          <a:p>
            <a:endParaRPr lang="en-US" dirty="0"/>
          </a:p>
        </p:txBody>
      </p:sp>
    </p:spTree>
    <p:extLst>
      <p:ext uri="{BB962C8B-B14F-4D97-AF65-F5344CB8AC3E}">
        <p14:creationId xmlns:p14="http://schemas.microsoft.com/office/powerpoint/2010/main" val="1700945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lumMod val="40000"/>
                    <a:lumOff val="60000"/>
                  </a:schemeClr>
                </a:solidFill>
              </a:rPr>
              <a:t>They Said, "Peace, Peace; When There Is No Peace"</a:t>
            </a:r>
            <a:endParaRPr lang="en-US" dirty="0">
              <a:solidFill>
                <a:schemeClr val="accent3">
                  <a:lumMod val="40000"/>
                  <a:lumOff val="60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3">
                    <a:lumMod val="40000"/>
                    <a:lumOff val="60000"/>
                  </a:schemeClr>
                </a:solidFill>
              </a:rPr>
              <a:t>(Jeremiah </a:t>
            </a:r>
            <a:r>
              <a:rPr lang="en-US" dirty="0">
                <a:solidFill>
                  <a:schemeClr val="accent3">
                    <a:lumMod val="40000"/>
                    <a:lumOff val="60000"/>
                  </a:schemeClr>
                </a:solidFill>
              </a:rPr>
              <a:t>6:14).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They </a:t>
            </a:r>
            <a:r>
              <a:rPr lang="en-US" dirty="0">
                <a:solidFill>
                  <a:schemeClr val="accent3">
                    <a:lumMod val="40000"/>
                    <a:lumOff val="60000"/>
                  </a:schemeClr>
                </a:solidFill>
              </a:rPr>
              <a:t>were a people who did not recognize the problems that surrounded them.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Many </a:t>
            </a:r>
            <a:r>
              <a:rPr lang="en-US" dirty="0">
                <a:solidFill>
                  <a:schemeClr val="accent3">
                    <a:lumMod val="40000"/>
                    <a:lumOff val="60000"/>
                  </a:schemeClr>
                </a:solidFill>
              </a:rPr>
              <a:t>today fail to recognize the problems the church faces.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The </a:t>
            </a:r>
            <a:r>
              <a:rPr lang="en-US" dirty="0">
                <a:solidFill>
                  <a:schemeClr val="accent3">
                    <a:lumMod val="40000"/>
                    <a:lumOff val="60000"/>
                  </a:schemeClr>
                </a:solidFill>
              </a:rPr>
              <a:t>Bible speaks of false teachers in every time frame. </a:t>
            </a:r>
            <a:endParaRPr lang="en-US" dirty="0" smtClean="0">
              <a:solidFill>
                <a:schemeClr val="accent3">
                  <a:lumMod val="40000"/>
                  <a:lumOff val="60000"/>
                </a:schemeClr>
              </a:solidFill>
            </a:endParaRPr>
          </a:p>
          <a:p>
            <a:endParaRPr lang="en-US" dirty="0"/>
          </a:p>
        </p:txBody>
      </p:sp>
    </p:spTree>
    <p:extLst>
      <p:ext uri="{BB962C8B-B14F-4D97-AF65-F5344CB8AC3E}">
        <p14:creationId xmlns:p14="http://schemas.microsoft.com/office/powerpoint/2010/main" val="370672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lumMod val="40000"/>
                    <a:lumOff val="60000"/>
                  </a:schemeClr>
                </a:solidFill>
              </a:rPr>
              <a:t>They Said, "Peace, Peace; When There Is No Peace"</a:t>
            </a:r>
            <a:endParaRPr lang="en-US" dirty="0">
              <a:solidFill>
                <a:schemeClr val="accent3">
                  <a:lumMod val="40000"/>
                  <a:lumOff val="60000"/>
                </a:schemeClr>
              </a:solidFill>
            </a:endParaRPr>
          </a:p>
        </p:txBody>
      </p:sp>
      <p:sp>
        <p:nvSpPr>
          <p:cNvPr id="3" name="Content Placeholder 2"/>
          <p:cNvSpPr>
            <a:spLocks noGrp="1"/>
          </p:cNvSpPr>
          <p:nvPr>
            <p:ph idx="1"/>
          </p:nvPr>
        </p:nvSpPr>
        <p:spPr>
          <a:xfrm>
            <a:off x="76200" y="1600200"/>
            <a:ext cx="8991600" cy="5105400"/>
          </a:xfrm>
        </p:spPr>
        <p:txBody>
          <a:bodyPr>
            <a:normAutofit/>
          </a:bodyPr>
          <a:lstStyle/>
          <a:p>
            <a:r>
              <a:rPr lang="en-US" dirty="0" smtClean="0">
                <a:solidFill>
                  <a:schemeClr val="accent3">
                    <a:lumMod val="40000"/>
                    <a:lumOff val="60000"/>
                  </a:schemeClr>
                </a:solidFill>
              </a:rPr>
              <a:t>In fact, Peter said, </a:t>
            </a:r>
            <a:r>
              <a:rPr lang="en-US" i="1" dirty="0" smtClean="0">
                <a:solidFill>
                  <a:schemeClr val="accent3">
                    <a:lumMod val="40000"/>
                    <a:lumOff val="60000"/>
                  </a:schemeClr>
                </a:solidFill>
              </a:rPr>
              <a:t>"but there were false prophets also among the people, even as there shall be false teachers among you, who </a:t>
            </a:r>
            <a:r>
              <a:rPr lang="en-US" i="1" dirty="0" err="1" smtClean="0">
                <a:solidFill>
                  <a:schemeClr val="accent3">
                    <a:lumMod val="40000"/>
                    <a:lumOff val="60000"/>
                  </a:schemeClr>
                </a:solidFill>
              </a:rPr>
              <a:t>privily</a:t>
            </a:r>
            <a:r>
              <a:rPr lang="en-US" i="1" dirty="0" smtClean="0">
                <a:solidFill>
                  <a:schemeClr val="accent3">
                    <a:lumMod val="40000"/>
                    <a:lumOff val="60000"/>
                  </a:schemeClr>
                </a:solidFill>
              </a:rPr>
              <a:t> shall bring in damnable heresies, even denying the Lord that bought them, and bring upon themselves swift destruction" (2 Peter 2:1)</a:t>
            </a:r>
            <a:r>
              <a:rPr lang="en-US" dirty="0" smtClean="0">
                <a:solidFill>
                  <a:schemeClr val="accent3">
                    <a:lumMod val="40000"/>
                    <a:lumOff val="60000"/>
                  </a:schemeClr>
                </a:solidFill>
              </a:rPr>
              <a:t>. </a:t>
            </a:r>
          </a:p>
          <a:p>
            <a:r>
              <a:rPr lang="en-US" dirty="0" smtClean="0">
                <a:solidFill>
                  <a:schemeClr val="accent3">
                    <a:lumMod val="40000"/>
                    <a:lumOff val="60000"/>
                  </a:schemeClr>
                </a:solidFill>
              </a:rPr>
              <a:t>Though we live in a time of blessing, we must also realize that we must beware (Colossians 2:8).</a:t>
            </a:r>
          </a:p>
          <a:p>
            <a:r>
              <a:rPr lang="en-US" dirty="0" smtClean="0">
                <a:solidFill>
                  <a:schemeClr val="accent3">
                    <a:lumMod val="40000"/>
                    <a:lumOff val="60000"/>
                  </a:schemeClr>
                </a:solidFill>
              </a:rPr>
              <a:t>Don’t Worry, Be Happy.</a:t>
            </a:r>
            <a:endParaRPr lang="en-US" dirty="0" smtClean="0">
              <a:solidFill>
                <a:schemeClr val="accent3">
                  <a:lumMod val="40000"/>
                  <a:lumOff val="60000"/>
                </a:schemeClr>
              </a:solidFill>
            </a:endParaRPr>
          </a:p>
          <a:p>
            <a:endParaRPr lang="en-US" dirty="0"/>
          </a:p>
        </p:txBody>
      </p:sp>
    </p:spTree>
    <p:extLst>
      <p:ext uri="{BB962C8B-B14F-4D97-AF65-F5344CB8AC3E}">
        <p14:creationId xmlns:p14="http://schemas.microsoft.com/office/powerpoint/2010/main" val="3796232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40000"/>
                    <a:lumOff val="60000"/>
                  </a:schemeClr>
                </a:solidFill>
              </a:rPr>
              <a:t>They Could Not Blush</a:t>
            </a:r>
            <a:endParaRPr lang="en-US" dirty="0">
              <a:solidFill>
                <a:schemeClr val="accent3">
                  <a:lumMod val="40000"/>
                  <a:lumOff val="60000"/>
                </a:schemeClr>
              </a:solidFill>
            </a:endParaRPr>
          </a:p>
        </p:txBody>
      </p:sp>
      <p:sp>
        <p:nvSpPr>
          <p:cNvPr id="3" name="Content Placeholder 2"/>
          <p:cNvSpPr>
            <a:spLocks noGrp="1"/>
          </p:cNvSpPr>
          <p:nvPr>
            <p:ph idx="1"/>
          </p:nvPr>
        </p:nvSpPr>
        <p:spPr>
          <a:xfrm>
            <a:off x="0" y="1295400"/>
            <a:ext cx="9144000" cy="5410200"/>
          </a:xfrm>
        </p:spPr>
        <p:txBody>
          <a:bodyPr>
            <a:normAutofit lnSpcReduction="10000"/>
          </a:bodyPr>
          <a:lstStyle/>
          <a:p>
            <a:r>
              <a:rPr lang="en-US" dirty="0" smtClean="0">
                <a:solidFill>
                  <a:schemeClr val="accent3">
                    <a:lumMod val="40000"/>
                    <a:lumOff val="60000"/>
                  </a:schemeClr>
                </a:solidFill>
              </a:rPr>
              <a:t>(Jeremiah </a:t>
            </a:r>
            <a:r>
              <a:rPr lang="en-US" dirty="0">
                <a:solidFill>
                  <a:schemeClr val="accent3">
                    <a:lumMod val="40000"/>
                    <a:lumOff val="60000"/>
                  </a:schemeClr>
                </a:solidFill>
              </a:rPr>
              <a:t>6:15).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Zephaniah </a:t>
            </a:r>
            <a:r>
              <a:rPr lang="en-US" dirty="0">
                <a:solidFill>
                  <a:schemeClr val="accent3">
                    <a:lumMod val="40000"/>
                    <a:lumOff val="60000"/>
                  </a:schemeClr>
                </a:solidFill>
              </a:rPr>
              <a:t>said, </a:t>
            </a:r>
            <a:r>
              <a:rPr lang="en-US" i="1" dirty="0">
                <a:solidFill>
                  <a:schemeClr val="accent3">
                    <a:lumMod val="40000"/>
                    <a:lumOff val="60000"/>
                  </a:schemeClr>
                </a:solidFill>
              </a:rPr>
              <a:t>"The unjust </a:t>
            </a:r>
            <a:r>
              <a:rPr lang="en-US" i="1" dirty="0" err="1">
                <a:solidFill>
                  <a:schemeClr val="accent3">
                    <a:lumMod val="40000"/>
                    <a:lumOff val="60000"/>
                  </a:schemeClr>
                </a:solidFill>
              </a:rPr>
              <a:t>knoweth</a:t>
            </a:r>
            <a:r>
              <a:rPr lang="en-US" i="1" dirty="0">
                <a:solidFill>
                  <a:schemeClr val="accent3">
                    <a:lumMod val="40000"/>
                    <a:lumOff val="60000"/>
                  </a:schemeClr>
                </a:solidFill>
              </a:rPr>
              <a:t> no shame" (</a:t>
            </a:r>
            <a:r>
              <a:rPr lang="en-US" i="1" dirty="0" smtClean="0">
                <a:solidFill>
                  <a:schemeClr val="accent3">
                    <a:lumMod val="40000"/>
                    <a:lumOff val="60000"/>
                  </a:schemeClr>
                </a:solidFill>
              </a:rPr>
              <a:t>Zephaniah </a:t>
            </a:r>
            <a:r>
              <a:rPr lang="en-US" i="1" dirty="0">
                <a:solidFill>
                  <a:schemeClr val="accent3">
                    <a:lumMod val="40000"/>
                    <a:lumOff val="60000"/>
                  </a:schemeClr>
                </a:solidFill>
              </a:rPr>
              <a:t>3:5).</a:t>
            </a:r>
            <a:r>
              <a:rPr lang="en-US" dirty="0">
                <a:solidFill>
                  <a:schemeClr val="accent3">
                    <a:lumMod val="40000"/>
                    <a:lumOff val="60000"/>
                  </a:schemeClr>
                </a:solidFill>
              </a:rPr>
              <a:t>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The </a:t>
            </a:r>
            <a:r>
              <a:rPr lang="en-US" dirty="0">
                <a:solidFill>
                  <a:schemeClr val="accent3">
                    <a:lumMod val="40000"/>
                    <a:lumOff val="60000"/>
                  </a:schemeClr>
                </a:solidFill>
              </a:rPr>
              <a:t>fine art of blushing is being lost.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Immodesty </a:t>
            </a:r>
            <a:r>
              <a:rPr lang="en-US" dirty="0">
                <a:solidFill>
                  <a:schemeClr val="accent3">
                    <a:lumMod val="40000"/>
                    <a:lumOff val="60000"/>
                  </a:schemeClr>
                </a:solidFill>
              </a:rPr>
              <a:t>is becoming the sign of the times, and there seems to be no shame.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Wild</a:t>
            </a:r>
            <a:r>
              <a:rPr lang="en-US" dirty="0">
                <a:solidFill>
                  <a:schemeClr val="accent3">
                    <a:lumMod val="40000"/>
                    <a:lumOff val="60000"/>
                  </a:schemeClr>
                </a:solidFill>
              </a:rPr>
              <a:t>, rebellious children, and sin going unopposed should be a shame to any people, and yet is the order of the day for many. </a:t>
            </a:r>
            <a:endParaRPr lang="en-US" dirty="0" smtClean="0">
              <a:solidFill>
                <a:schemeClr val="accent3">
                  <a:lumMod val="40000"/>
                  <a:lumOff val="60000"/>
                </a:schemeClr>
              </a:solidFill>
            </a:endParaRPr>
          </a:p>
          <a:p>
            <a:r>
              <a:rPr lang="en-US" dirty="0" smtClean="0">
                <a:solidFill>
                  <a:schemeClr val="accent3">
                    <a:lumMod val="40000"/>
                    <a:lumOff val="60000"/>
                  </a:schemeClr>
                </a:solidFill>
              </a:rPr>
              <a:t>We </a:t>
            </a:r>
            <a:r>
              <a:rPr lang="en-US" dirty="0">
                <a:solidFill>
                  <a:schemeClr val="accent3">
                    <a:lumMod val="40000"/>
                    <a:lumOff val="60000"/>
                  </a:schemeClr>
                </a:solidFill>
              </a:rPr>
              <a:t>need to get back to the purity of God’s standard.</a:t>
            </a:r>
          </a:p>
          <a:p>
            <a:endParaRPr lang="en-US" dirty="0"/>
          </a:p>
        </p:txBody>
      </p:sp>
    </p:spTree>
    <p:extLst>
      <p:ext uri="{BB962C8B-B14F-4D97-AF65-F5344CB8AC3E}">
        <p14:creationId xmlns:p14="http://schemas.microsoft.com/office/powerpoint/2010/main" val="3857955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735</Words>
  <Application>Microsoft Office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Five Steps  Of Destruction</vt:lpstr>
      <vt:lpstr>Introduction</vt:lpstr>
      <vt:lpstr>Introduction</vt:lpstr>
      <vt:lpstr>The Five Steps Of Destruction</vt:lpstr>
      <vt:lpstr>The Word Of The Lord Was A Reproach</vt:lpstr>
      <vt:lpstr>Every One Was Given To Covetousness</vt:lpstr>
      <vt:lpstr>They Said, "Peace, Peace; When There Is No Peace"</vt:lpstr>
      <vt:lpstr>They Said, "Peace, Peace; When There Is No Peace"</vt:lpstr>
      <vt:lpstr>They Could Not Blush</vt:lpstr>
      <vt:lpstr>They Refused To Walk In The Old Paths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False Doctrine</dc:title>
  <dc:creator>Aarons</dc:creator>
  <cp:lastModifiedBy>Aarons</cp:lastModifiedBy>
  <cp:revision>6</cp:revision>
  <dcterms:created xsi:type="dcterms:W3CDTF">2015-05-01T02:05:05Z</dcterms:created>
  <dcterms:modified xsi:type="dcterms:W3CDTF">2015-05-01T02:46:33Z</dcterms:modified>
</cp:coreProperties>
</file>