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9857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9785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135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88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392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5046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438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7763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138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6102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8860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91099-33A5-48F5-A805-197CAA54DBF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1D88-6FA9-434D-B3C9-7BD1852D9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AFA1-97DF-48E3-8282-052DCAB9C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" y="178904"/>
            <a:ext cx="8885583" cy="325009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C000"/>
                </a:solidFill>
                <a:highlight>
                  <a:srgbClr val="800000"/>
                </a:highlight>
              </a:rPr>
              <a:t>Learning Lessons </a:t>
            </a:r>
            <a:br>
              <a:rPr lang="en-US" sz="7200" b="1" dirty="0">
                <a:solidFill>
                  <a:srgbClr val="FFC000"/>
                </a:solidFill>
                <a:highlight>
                  <a:srgbClr val="800000"/>
                </a:highlight>
              </a:rPr>
            </a:br>
            <a:r>
              <a:rPr lang="en-US" sz="7200" b="1" dirty="0">
                <a:solidFill>
                  <a:srgbClr val="FFC000"/>
                </a:solidFill>
                <a:highlight>
                  <a:srgbClr val="800000"/>
                </a:highlight>
              </a:rPr>
              <a:t>From A </a:t>
            </a:r>
            <a:br>
              <a:rPr lang="en-US" sz="7200" b="1" dirty="0">
                <a:solidFill>
                  <a:srgbClr val="FFC000"/>
                </a:solidFill>
                <a:highlight>
                  <a:srgbClr val="800000"/>
                </a:highlight>
              </a:rPr>
            </a:br>
            <a:r>
              <a:rPr lang="en-US" sz="7200" b="1" dirty="0">
                <a:solidFill>
                  <a:srgbClr val="FFC000"/>
                </a:solidFill>
                <a:highlight>
                  <a:srgbClr val="800000"/>
                </a:highlight>
              </a:rPr>
              <a:t>Piece Of Furniture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4ED6E-9E50-471E-80B2-30DFEA85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139" y="4025244"/>
            <a:ext cx="8269357" cy="2355677"/>
          </a:xfrm>
        </p:spPr>
        <p:txBody>
          <a:bodyPr>
            <a:normAutofit/>
          </a:bodyPr>
          <a:lstStyle/>
          <a:p>
            <a:r>
              <a:rPr lang="en-US" sz="4800" dirty="0">
                <a:highlight>
                  <a:srgbClr val="FFFF00"/>
                </a:highlight>
              </a:rPr>
              <a:t>Jesus spoke in parables, and we should learn spiritual lessons from Assembled Furniture.</a:t>
            </a:r>
          </a:p>
        </p:txBody>
      </p:sp>
    </p:spTree>
    <p:extLst>
      <p:ext uri="{BB962C8B-B14F-4D97-AF65-F5344CB8AC3E}">
        <p14:creationId xmlns:p14="http://schemas.microsoft.com/office/powerpoint/2010/main" val="219001875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B839-33DD-4BFC-A6A2-19CC6A73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41402"/>
            <a:ext cx="8917757" cy="6608190"/>
          </a:xfrm>
        </p:spPr>
        <p:txBody>
          <a:bodyPr/>
          <a:lstStyle/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The instructions include the steps that need to be taken to assemble this item properly. </a:t>
            </a:r>
          </a:p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As usual, we learn that we must do the steps in the proper order as given (written); otherwise we have to go back and undo what we may have attempted to do earlier. </a:t>
            </a:r>
          </a:p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Some people want to jump around the instructions and assemble things in a different order. </a:t>
            </a:r>
          </a:p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That usually does not work well. </a:t>
            </a:r>
          </a:p>
          <a:p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000080"/>
                </a:highlight>
              </a:rPr>
              <a:t>This should remind us that there are also steps to achieve in God’s plan of salvation.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32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FBD2-34A9-4BA5-B488-5EA579558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31975"/>
            <a:ext cx="8936610" cy="6561056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en-US" sz="3600" dirty="0"/>
              <a:t>As the manufacturer has everything ready to go, so God also has put in place everything we need for salvation.</a:t>
            </a:r>
          </a:p>
          <a:p>
            <a:r>
              <a:rPr lang="en-US" sz="3600" dirty="0"/>
              <a:t>Some of the steps we need to follow are just natural, as we must hear the gospel first before we can believe it. </a:t>
            </a:r>
          </a:p>
          <a:p>
            <a:r>
              <a:rPr lang="en-US" sz="3600" dirty="0"/>
              <a:t>Next realizing that we have sinned against God, we seek the steps to make things right with Him. </a:t>
            </a:r>
          </a:p>
          <a:p>
            <a:r>
              <a:rPr lang="en-US" sz="3600" dirty="0"/>
              <a:t>We repent of our sins, and turn away from the sinful things we have done. </a:t>
            </a:r>
          </a:p>
          <a:p>
            <a:r>
              <a:rPr lang="en-US" sz="3600" dirty="0"/>
              <a:t>Next we confess our faith in Jesus Christ as the Son of God and the Savior of mankind.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627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0500-D0EB-4B97-99A6-8168354C2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13122"/>
            <a:ext cx="8964891" cy="6617616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en-US" sz="4000" dirty="0"/>
              <a:t>Then we are baptized for the remission of sins. </a:t>
            </a:r>
          </a:p>
          <a:p>
            <a:r>
              <a:rPr lang="en-US" sz="4000" dirty="0"/>
              <a:t>From this point, we live a faithful life.</a:t>
            </a:r>
          </a:p>
          <a:p>
            <a:r>
              <a:rPr lang="en-US" sz="4000" dirty="0"/>
              <a:t>This is like the construction of our furniture. </a:t>
            </a:r>
          </a:p>
          <a:p>
            <a:r>
              <a:rPr lang="en-US" sz="4000" dirty="0"/>
              <a:t>Once we have assembled it, we need to use it properly as it was designed to be used. </a:t>
            </a:r>
          </a:p>
          <a:p>
            <a:r>
              <a:rPr lang="en-US" sz="4000" dirty="0"/>
              <a:t>This is like living a faithful life in keeping our word to God that we have dedicated ourselves to Him for life.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73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58A7-E35D-4CCF-841A-881DC2D1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936" y="0"/>
            <a:ext cx="5882325" cy="78302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8000"/>
                </a:highligh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DB99D-51FE-4DF8-906E-002F8B71B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867266"/>
            <a:ext cx="9078012" cy="5844619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Once we have taken the steps to receive salvation, we continue by following the instructions to learn how to get the most out of our life. </a:t>
            </a:r>
          </a:p>
          <a:p>
            <a:r>
              <a:rPr lang="en-US" sz="3200" dirty="0">
                <a:solidFill>
                  <a:schemeClr val="bg2"/>
                </a:solidFill>
              </a:rPr>
              <a:t>The manufacturer also gives a list of things we can do to enhance the life of the product and how to get the most use out of it. (as long as we use is properly)</a:t>
            </a:r>
          </a:p>
          <a:p>
            <a:r>
              <a:rPr lang="en-US" sz="3200" dirty="0">
                <a:solidFill>
                  <a:schemeClr val="bg2"/>
                </a:solidFill>
              </a:rPr>
              <a:t>This comes from following the pattern or instructions precisely. </a:t>
            </a:r>
          </a:p>
          <a:p>
            <a:r>
              <a:rPr lang="en-US" sz="3200" dirty="0">
                <a:solidFill>
                  <a:schemeClr val="bg2"/>
                </a:solidFill>
              </a:rPr>
              <a:t>Every part doing what it is designed to do as we read in Ephesians 4:16; Ephesians 2:19-22.</a:t>
            </a:r>
          </a:p>
          <a:p>
            <a:r>
              <a:rPr lang="en-US" sz="3200" dirty="0">
                <a:solidFill>
                  <a:schemeClr val="bg2"/>
                </a:solidFill>
              </a:rPr>
              <a:t>Just as God designed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33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4495-C41C-4CC0-8C81-ACF1D000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6658270" cy="6627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9798-D763-4632-8C31-6F64C117F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933254"/>
            <a:ext cx="8898903" cy="5731497"/>
          </a:xfrm>
          <a:blipFill dpi="0" rotWithShape="1">
            <a:blip r:embed="rId2">
              <a:alphaModFix amt="92000"/>
            </a:blip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rgbClr val="002060"/>
                </a:solidFill>
                <a:highlight>
                  <a:srgbClr val="FFFF00"/>
                </a:highlight>
              </a:rPr>
              <a:t>Jesus taught people by parables.</a:t>
            </a:r>
          </a:p>
          <a:p>
            <a:r>
              <a:rPr lang="en-US" sz="4000" dirty="0">
                <a:solidFill>
                  <a:srgbClr val="002060"/>
                </a:solidFill>
                <a:highlight>
                  <a:srgbClr val="FFFF00"/>
                </a:highlight>
              </a:rPr>
              <a:t>The reason was because they were not spiritually prepared to handle the truth of spiritual matters.</a:t>
            </a:r>
          </a:p>
          <a:p>
            <a:r>
              <a:rPr lang="en-US" sz="4000" dirty="0">
                <a:solidFill>
                  <a:srgbClr val="002060"/>
                </a:solidFill>
                <a:highlight>
                  <a:srgbClr val="FFFF00"/>
                </a:highlight>
              </a:rPr>
              <a:t>Once the church came into being, the people would realize the spiritual application that Jesus was using.</a:t>
            </a:r>
          </a:p>
          <a:p>
            <a:r>
              <a:rPr lang="en-US" sz="4000" dirty="0">
                <a:solidFill>
                  <a:srgbClr val="002060"/>
                </a:solidFill>
                <a:highlight>
                  <a:srgbClr val="FFFF00"/>
                </a:highlight>
              </a:rPr>
              <a:t>We also can teach lessons of a spiritual nature by examining things that we can relate to.</a:t>
            </a:r>
          </a:p>
        </p:txBody>
      </p:sp>
    </p:spTree>
    <p:extLst>
      <p:ext uri="{BB962C8B-B14F-4D97-AF65-F5344CB8AC3E}">
        <p14:creationId xmlns:p14="http://schemas.microsoft.com/office/powerpoint/2010/main" val="1833250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A07CC-902E-43A3-B155-786CC6E15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60256"/>
            <a:ext cx="8898904" cy="6551629"/>
          </a:xfrm>
        </p:spPr>
        <p:txBody>
          <a:bodyPr>
            <a:normAutofit/>
          </a:bodyPr>
          <a:lstStyle/>
          <a:p>
            <a:r>
              <a:rPr lang="en-US" sz="4400" dirty="0">
                <a:highlight>
                  <a:srgbClr val="00FFFF"/>
                </a:highlight>
              </a:rPr>
              <a:t>There are many people who cannot afford to go into a furniture store and purchase a piece of furniture. </a:t>
            </a:r>
          </a:p>
          <a:p>
            <a:r>
              <a:rPr lang="en-US" sz="4400" dirty="0">
                <a:highlight>
                  <a:srgbClr val="00FFFF"/>
                </a:highlight>
              </a:rPr>
              <a:t>Many like me have learned to appreciate the prefabricated items that are sold in different stores.</a:t>
            </a:r>
          </a:p>
          <a:p>
            <a:r>
              <a:rPr lang="en-US" sz="4400" dirty="0">
                <a:highlight>
                  <a:srgbClr val="00FFFF"/>
                </a:highlight>
              </a:rPr>
              <a:t>Yes, these are the kind you buy, take home, and assemble. </a:t>
            </a:r>
          </a:p>
          <a:p>
            <a:r>
              <a:rPr lang="en-US" sz="4400" dirty="0">
                <a:highlight>
                  <a:srgbClr val="00FFFF"/>
                </a:highlight>
              </a:rPr>
              <a:t>There is much saving involved by doing it yourself.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789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EB1E5-5DA0-428E-9533-C611611FB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3" y="141402"/>
            <a:ext cx="8870623" cy="6542202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3600" dirty="0">
                <a:highlight>
                  <a:srgbClr val="00FF00"/>
                </a:highlight>
              </a:rPr>
              <a:t>I have bought and built desks, TV stands, bookcases, armoires, and storage cabinets. </a:t>
            </a:r>
          </a:p>
          <a:p>
            <a:r>
              <a:rPr lang="en-US" sz="3600" dirty="0">
                <a:highlight>
                  <a:srgbClr val="00FF00"/>
                </a:highlight>
              </a:rPr>
              <a:t>I have also learned through experience to follow the instructions very precisely. </a:t>
            </a:r>
          </a:p>
          <a:p>
            <a:r>
              <a:rPr lang="en-US" sz="3600" dirty="0">
                <a:highlight>
                  <a:srgbClr val="00FF00"/>
                </a:highlight>
              </a:rPr>
              <a:t>Otherwise the item does not last or perform as it is supposed to do.</a:t>
            </a:r>
          </a:p>
          <a:p>
            <a:r>
              <a:rPr lang="en-US" sz="3600" dirty="0">
                <a:highlight>
                  <a:srgbClr val="00FF00"/>
                </a:highlight>
              </a:rPr>
              <a:t>Here is where the spiritual application comes in.</a:t>
            </a:r>
          </a:p>
          <a:p>
            <a:r>
              <a:rPr lang="en-US" sz="3600" dirty="0">
                <a:highlight>
                  <a:srgbClr val="00FF00"/>
                </a:highlight>
              </a:rPr>
              <a:t>Here are some simple lessons we can learn from building our assembled furniture.</a:t>
            </a:r>
          </a:p>
          <a:p>
            <a:r>
              <a:rPr lang="en-US" sz="3600" dirty="0">
                <a:highlight>
                  <a:srgbClr val="00FF00"/>
                </a:highlight>
              </a:rPr>
              <a:t>And we can make a spiritual application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94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16CFF-610B-4119-B556-131EF792E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7" y="94268"/>
            <a:ext cx="8917757" cy="6617617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FF00"/>
                </a:solidFill>
                <a:highlight>
                  <a:srgbClr val="800080"/>
                </a:highlight>
              </a:rPr>
              <a:t>Many of you will be able to relate to this as you have probably put such furniture together yourself. </a:t>
            </a:r>
          </a:p>
          <a:p>
            <a:r>
              <a:rPr lang="en-US" sz="3600" dirty="0">
                <a:solidFill>
                  <a:srgbClr val="FFFF00"/>
                </a:solidFill>
                <a:highlight>
                  <a:srgbClr val="800080"/>
                </a:highlight>
              </a:rPr>
              <a:t>Let us examine how this is done.</a:t>
            </a:r>
          </a:p>
          <a:p>
            <a:r>
              <a:rPr lang="en-US" sz="3600" dirty="0">
                <a:solidFill>
                  <a:srgbClr val="FFFF00"/>
                </a:solidFill>
                <a:highlight>
                  <a:srgbClr val="800080"/>
                </a:highlight>
              </a:rPr>
              <a:t>The particular piece of furniture we want was planned before we got it. </a:t>
            </a:r>
          </a:p>
          <a:p>
            <a:r>
              <a:rPr lang="en-US" sz="3600" dirty="0">
                <a:solidFill>
                  <a:srgbClr val="FFFF00"/>
                </a:solidFill>
                <a:highlight>
                  <a:srgbClr val="800080"/>
                </a:highlight>
              </a:rPr>
              <a:t>Most of the time, we find that the manufacturer has already cut the furniture into the right size; inserted the holes where the connectors and screws are going to go; has printed out the instructions we need to assemble it properly; and has informed us through the instructions how to maintain the product.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943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04CA-5433-4C5B-888F-712FE09BD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207390"/>
            <a:ext cx="8927183" cy="648564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FFFF00"/>
                </a:solidFill>
                <a:highlight>
                  <a:srgbClr val="800080"/>
                </a:highlight>
              </a:rPr>
              <a:t>Our Salvation was planned and our Creator has prepared everything we need (2 Peter 1:3). </a:t>
            </a:r>
          </a:p>
          <a:p>
            <a:r>
              <a:rPr lang="en-US" sz="4000" dirty="0">
                <a:solidFill>
                  <a:srgbClr val="FFFF00"/>
                </a:solidFill>
                <a:highlight>
                  <a:srgbClr val="800080"/>
                </a:highlight>
              </a:rPr>
              <a:t>If we follow the instructions precisely and carefully, we will have something that will last forever.</a:t>
            </a:r>
          </a:p>
          <a:p>
            <a:r>
              <a:rPr lang="en-US" sz="4000" dirty="0">
                <a:solidFill>
                  <a:srgbClr val="FFFF00"/>
                </a:solidFill>
                <a:highlight>
                  <a:srgbClr val="800080"/>
                </a:highlight>
              </a:rPr>
              <a:t>In this case, our instructions are in the Bible.</a:t>
            </a:r>
          </a:p>
          <a:p>
            <a:r>
              <a:rPr lang="en-US" sz="4000" dirty="0">
                <a:highlight>
                  <a:srgbClr val="C0C0C0"/>
                </a:highlight>
              </a:rPr>
              <a:t>We learn through experience that if we follow the instructions that we will get our desired product.</a:t>
            </a:r>
          </a:p>
          <a:p>
            <a:r>
              <a:rPr lang="en-US" sz="4000" dirty="0">
                <a:highlight>
                  <a:srgbClr val="C0C0C0"/>
                </a:highlight>
              </a:rPr>
              <a:t>This statement tells you that a few times, I did not follow the instructions and it was costly.</a:t>
            </a:r>
          </a:p>
          <a:p>
            <a:endParaRPr lang="en-US" sz="3200" dirty="0">
              <a:solidFill>
                <a:srgbClr val="FFFF00"/>
              </a:solidFill>
              <a:highlight>
                <a:srgbClr val="8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861276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D975-38BB-4D80-A065-B3666C0B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84840"/>
            <a:ext cx="8983744" cy="6664751"/>
          </a:xfrm>
          <a:blipFill dpi="0" rotWithShape="1">
            <a:blip r:embed="rId3">
              <a:alphaModFix amt="15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/>
              <a:t>The Bible is the instruction book from God, and we should learn that if we follow the instructions in the Bible that a desired result of salvation and eternal life will be the result.</a:t>
            </a:r>
          </a:p>
          <a:p>
            <a:r>
              <a:rPr lang="en-US" sz="4000" dirty="0"/>
              <a:t>God already had the product planned and prepared long before the creation took place. </a:t>
            </a:r>
          </a:p>
          <a:p>
            <a:r>
              <a:rPr lang="en-US" sz="4000" dirty="0"/>
              <a:t>He knew what we would need and knew where every piece fit in to give us what we desire.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13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8B15-C9B8-4771-BE72-E0613A94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50829"/>
            <a:ext cx="8927184" cy="6561056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Usually as I get the product home and prepare to assemble it, I take all the pieces out and lay them on the floor.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check the instruction sheet and verify that I have all the tools and pieces needed for the assembly.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I have before me is everything I need to assemble and then use as it is intended to be used.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This reminds me of 2 Peter 1:3 where the Bible proclaims that we have EVERYTHING pertaining to life and godliness.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882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BCFE-7144-4D35-8774-ED2BFB1E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84841"/>
            <a:ext cx="8870622" cy="660819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In other words, there are no add-ons or changes that need to be made. </a:t>
            </a:r>
          </a:p>
          <a:p>
            <a:r>
              <a:rPr lang="en-US" sz="3600" dirty="0">
                <a:solidFill>
                  <a:srgbClr val="002060"/>
                </a:solidFill>
              </a:rPr>
              <a:t>We also learn that if we leave things out according to the instructions that our project very well would be a failure.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We are taught that adding things might make it prettier, but it is not necessary.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The Bible warns us to not add or take away from what God has given us.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The Bible is very specific that we are to be careful to do exactly as it instructs us if we want salvation.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95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1036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Learning Lessons  From A  Piece Of Furniture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Lessons  From A  Piece Of Furniture</dc:title>
  <dc:creator>cwser</dc:creator>
  <cp:lastModifiedBy> </cp:lastModifiedBy>
  <cp:revision>9</cp:revision>
  <dcterms:created xsi:type="dcterms:W3CDTF">2022-03-19T04:32:47Z</dcterms:created>
  <dcterms:modified xsi:type="dcterms:W3CDTF">2022-03-19T05:29:21Z</dcterms:modified>
</cp:coreProperties>
</file>