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8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E065095-4B9F-4AEA-B45C-BF265CBD560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65095-4B9F-4AEA-B45C-BF265CBD56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65095-4B9F-4AEA-B45C-BF265CBD56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65095-4B9F-4AEA-B45C-BF265CBD56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65095-4B9F-4AEA-B45C-BF265CBD560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065095-4B9F-4AEA-B45C-BF265CBD56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065095-4B9F-4AEA-B45C-BF265CBD560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065095-4B9F-4AEA-B45C-BF265CBD56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065095-4B9F-4AEA-B45C-BF265CBD56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D1D8CE-8568-4C12-8C23-CF58EB9DF4DE}" type="datetimeFigureOut">
              <a:rPr lang="en-US" smtClean="0"/>
              <a:t>5/3/2013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065095-4B9F-4AEA-B45C-BF265CBD56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1D1D8CE-8568-4C12-8C23-CF58EB9DF4DE}" type="datetimeFigureOut">
              <a:rPr lang="en-US" smtClean="0"/>
              <a:t>5/3/2013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E065095-4B9F-4AEA-B45C-BF265CBD56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1D1D8CE-8568-4C12-8C23-CF58EB9DF4DE}" type="datetimeFigureOut">
              <a:rPr lang="en-US" smtClean="0"/>
              <a:t>5/3/2013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E065095-4B9F-4AEA-B45C-BF265CBD560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8077200" cy="3200400"/>
          </a:xfrm>
        </p:spPr>
        <p:txBody>
          <a:bodyPr/>
          <a:lstStyle/>
          <a:p>
            <a:r>
              <a:rPr lang="en-US" sz="7200" dirty="0" smtClean="0"/>
              <a:t>My Shield And My Glory</a:t>
            </a:r>
            <a:endParaRPr lang="en-US" sz="7200" dirty="0"/>
          </a:p>
        </p:txBody>
      </p:sp>
      <p:sp>
        <p:nvSpPr>
          <p:cNvPr id="3" name="Subtitle 2"/>
          <p:cNvSpPr>
            <a:spLocks noGrp="1"/>
          </p:cNvSpPr>
          <p:nvPr>
            <p:ph type="subTitle" idx="1"/>
          </p:nvPr>
        </p:nvSpPr>
        <p:spPr>
          <a:xfrm>
            <a:off x="914400" y="3657600"/>
            <a:ext cx="7772400" cy="2133600"/>
          </a:xfrm>
        </p:spPr>
        <p:txBody>
          <a:bodyPr>
            <a:normAutofit/>
          </a:bodyPr>
          <a:lstStyle/>
          <a:p>
            <a:r>
              <a:rPr lang="en-US" sz="4400" dirty="0" smtClean="0"/>
              <a:t>What and Who God Is and what He does for us.</a:t>
            </a:r>
            <a:endParaRPr lang="en-US" sz="4400" dirty="0"/>
          </a:p>
        </p:txBody>
      </p:sp>
    </p:spTree>
    <p:extLst>
      <p:ext uri="{BB962C8B-B14F-4D97-AF65-F5344CB8AC3E}">
        <p14:creationId xmlns:p14="http://schemas.microsoft.com/office/powerpoint/2010/main" val="364043911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Lift Up Your Head</a:t>
            </a:r>
            <a:endParaRPr lang="en-US" dirty="0"/>
          </a:p>
        </p:txBody>
      </p:sp>
      <p:sp>
        <p:nvSpPr>
          <p:cNvPr id="3" name="Content Placeholder 2"/>
          <p:cNvSpPr>
            <a:spLocks noGrp="1"/>
          </p:cNvSpPr>
          <p:nvPr>
            <p:ph idx="1"/>
          </p:nvPr>
        </p:nvSpPr>
        <p:spPr/>
        <p:txBody>
          <a:bodyPr/>
          <a:lstStyle/>
          <a:p>
            <a:r>
              <a:rPr lang="en-US" dirty="0" smtClean="0"/>
              <a:t>Job would not lift up his head out of disgrace, but also out of a feeling of unworthiness.  Job 10:15</a:t>
            </a:r>
          </a:p>
          <a:p>
            <a:r>
              <a:rPr lang="en-US" dirty="0" smtClean="0"/>
              <a:t>The publican would not lift his head, but beat upon his chest and spoke without look up. Luke 18:13</a:t>
            </a:r>
          </a:p>
          <a:p>
            <a:r>
              <a:rPr lang="en-US" dirty="0" smtClean="0"/>
              <a:t>A sense of shame is associated with the phrase about not lifting up the head.</a:t>
            </a:r>
            <a:endParaRPr lang="en-US" dirty="0"/>
          </a:p>
        </p:txBody>
      </p:sp>
    </p:spTree>
    <p:extLst>
      <p:ext uri="{BB962C8B-B14F-4D97-AF65-F5344CB8AC3E}">
        <p14:creationId xmlns:p14="http://schemas.microsoft.com/office/powerpoint/2010/main" val="22524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Lift Up Your Head</a:t>
            </a:r>
            <a:endParaRPr lang="en-US" dirty="0"/>
          </a:p>
        </p:txBody>
      </p:sp>
      <p:sp>
        <p:nvSpPr>
          <p:cNvPr id="3" name="Content Placeholder 2"/>
          <p:cNvSpPr>
            <a:spLocks noGrp="1"/>
          </p:cNvSpPr>
          <p:nvPr>
            <p:ph idx="1"/>
          </p:nvPr>
        </p:nvSpPr>
        <p:spPr/>
        <p:txBody>
          <a:bodyPr/>
          <a:lstStyle/>
          <a:p>
            <a:r>
              <a:rPr lang="en-US" dirty="0" smtClean="0"/>
              <a:t>Similar to “keep your chin up”  you don’t have to be down and depressed.</a:t>
            </a:r>
          </a:p>
          <a:p>
            <a:r>
              <a:rPr lang="en-US" dirty="0" smtClean="0"/>
              <a:t>When we figure our that God is our shield and glory, we must realize that we are pleasing to God, and God will protect us and provide for us.</a:t>
            </a:r>
          </a:p>
          <a:p>
            <a:r>
              <a:rPr lang="en-US" dirty="0" smtClean="0"/>
              <a:t>With that behind you, you should keep your head up.</a:t>
            </a:r>
            <a:endParaRPr lang="en-US" dirty="0"/>
          </a:p>
        </p:txBody>
      </p:sp>
    </p:spTree>
    <p:extLst>
      <p:ext uri="{BB962C8B-B14F-4D97-AF65-F5344CB8AC3E}">
        <p14:creationId xmlns:p14="http://schemas.microsoft.com/office/powerpoint/2010/main" val="394904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Lift Up Your Head</a:t>
            </a:r>
            <a:endParaRPr lang="en-US" dirty="0"/>
          </a:p>
        </p:txBody>
      </p:sp>
      <p:sp>
        <p:nvSpPr>
          <p:cNvPr id="3" name="Content Placeholder 2"/>
          <p:cNvSpPr>
            <a:spLocks noGrp="1"/>
          </p:cNvSpPr>
          <p:nvPr>
            <p:ph idx="1"/>
          </p:nvPr>
        </p:nvSpPr>
        <p:spPr>
          <a:xfrm>
            <a:off x="533400" y="1371600"/>
            <a:ext cx="8534400" cy="5257800"/>
          </a:xfrm>
        </p:spPr>
        <p:txBody>
          <a:bodyPr>
            <a:normAutofit/>
          </a:bodyPr>
          <a:lstStyle/>
          <a:p>
            <a:r>
              <a:rPr lang="en-US" dirty="0"/>
              <a:t>When </a:t>
            </a:r>
            <a:r>
              <a:rPr lang="en-US" dirty="0" smtClean="0"/>
              <a:t>David said this, he knew that God </a:t>
            </a:r>
            <a:r>
              <a:rPr lang="en-US" dirty="0"/>
              <a:t>would restore </a:t>
            </a:r>
            <a:r>
              <a:rPr lang="en-US" dirty="0" smtClean="0"/>
              <a:t>his </a:t>
            </a:r>
            <a:r>
              <a:rPr lang="en-US" dirty="0"/>
              <a:t>dignity, </a:t>
            </a:r>
            <a:r>
              <a:rPr lang="en-US" dirty="0" smtClean="0"/>
              <a:t>remove </a:t>
            </a:r>
            <a:r>
              <a:rPr lang="en-US" dirty="0"/>
              <a:t>his sorrow and disgrace</a:t>
            </a:r>
            <a:r>
              <a:rPr lang="en-US" dirty="0" smtClean="0"/>
              <a:t>.</a:t>
            </a:r>
          </a:p>
          <a:p>
            <a:r>
              <a:rPr lang="en-US" dirty="0" smtClean="0"/>
              <a:t>Oppression </a:t>
            </a:r>
            <a:r>
              <a:rPr lang="en-US" dirty="0"/>
              <a:t>and </a:t>
            </a:r>
            <a:r>
              <a:rPr lang="en-US" dirty="0" smtClean="0"/>
              <a:t>humiliation </a:t>
            </a:r>
            <a:r>
              <a:rPr lang="en-US" dirty="0"/>
              <a:t>will cause one's head to be </a:t>
            </a:r>
            <a:r>
              <a:rPr lang="en-US" dirty="0" smtClean="0"/>
              <a:t>bowed low </a:t>
            </a:r>
            <a:r>
              <a:rPr lang="en-US" dirty="0"/>
              <a:t>(Gen. 40:13). </a:t>
            </a:r>
            <a:endParaRPr lang="en-US" dirty="0" smtClean="0"/>
          </a:p>
          <a:p>
            <a:r>
              <a:rPr lang="en-US" dirty="0" smtClean="0"/>
              <a:t>When </a:t>
            </a:r>
            <a:r>
              <a:rPr lang="en-US" dirty="0"/>
              <a:t>the Lord lifts one's head He </a:t>
            </a:r>
            <a:r>
              <a:rPr lang="en-US" dirty="0" smtClean="0"/>
              <a:t>restores him </a:t>
            </a:r>
            <a:r>
              <a:rPr lang="en-US" dirty="0"/>
              <a:t>to his dignity, or, as David says, glory. </a:t>
            </a:r>
          </a:p>
          <a:p>
            <a:r>
              <a:rPr lang="en-US" dirty="0" smtClean="0"/>
              <a:t>The </a:t>
            </a:r>
            <a:r>
              <a:rPr lang="en-US" dirty="0"/>
              <a:t>Lord did </a:t>
            </a:r>
            <a:r>
              <a:rPr lang="en-US" dirty="0" smtClean="0"/>
              <a:t>this for mankind </a:t>
            </a:r>
            <a:r>
              <a:rPr lang="en-US" dirty="0"/>
              <a:t>in general through the sacrifice of His beloved </a:t>
            </a:r>
            <a:r>
              <a:rPr lang="en-US" dirty="0" smtClean="0"/>
              <a:t>Son (Heb</a:t>
            </a:r>
            <a:r>
              <a:rPr lang="en-US" dirty="0"/>
              <a:t>. 2:10).</a:t>
            </a:r>
            <a:br>
              <a:rPr lang="en-US" dirty="0"/>
            </a:br>
            <a:endParaRPr lang="en-US" dirty="0"/>
          </a:p>
        </p:txBody>
      </p:sp>
    </p:spTree>
    <p:extLst>
      <p:ext uri="{BB962C8B-B14F-4D97-AF65-F5344CB8AC3E}">
        <p14:creationId xmlns:p14="http://schemas.microsoft.com/office/powerpoint/2010/main" val="312767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Still Our Shield And Glory</a:t>
            </a:r>
            <a:endParaRPr lang="en-US" dirty="0"/>
          </a:p>
        </p:txBody>
      </p:sp>
      <p:sp>
        <p:nvSpPr>
          <p:cNvPr id="3" name="Content Placeholder 2"/>
          <p:cNvSpPr>
            <a:spLocks noGrp="1"/>
          </p:cNvSpPr>
          <p:nvPr>
            <p:ph idx="1"/>
          </p:nvPr>
        </p:nvSpPr>
        <p:spPr>
          <a:xfrm>
            <a:off x="228600" y="1600200"/>
            <a:ext cx="8839200" cy="5105400"/>
          </a:xfrm>
        </p:spPr>
        <p:txBody>
          <a:bodyPr>
            <a:normAutofit/>
          </a:bodyPr>
          <a:lstStyle/>
          <a:p>
            <a:r>
              <a:rPr lang="en-US" dirty="0" smtClean="0"/>
              <a:t>Men </a:t>
            </a:r>
            <a:r>
              <a:rPr lang="en-US" dirty="0"/>
              <a:t>today may not be pursued by enemies like </a:t>
            </a:r>
            <a:r>
              <a:rPr lang="en-US" dirty="0" smtClean="0"/>
              <a:t>David was,</a:t>
            </a:r>
          </a:p>
          <a:p>
            <a:r>
              <a:rPr lang="en-US" dirty="0" smtClean="0"/>
              <a:t>However</a:t>
            </a:r>
            <a:r>
              <a:rPr lang="en-US" dirty="0"/>
              <a:t>, Satan is an enemy who will pursue and afflict men (</a:t>
            </a:r>
            <a:r>
              <a:rPr lang="en-US" dirty="0" smtClean="0"/>
              <a:t>1 Peter </a:t>
            </a:r>
            <a:r>
              <a:rPr lang="en-US" dirty="0"/>
              <a:t>5:8). </a:t>
            </a:r>
            <a:endParaRPr lang="en-US" dirty="0" smtClean="0"/>
          </a:p>
          <a:p>
            <a:r>
              <a:rPr lang="en-US" dirty="0" smtClean="0"/>
              <a:t>Sin </a:t>
            </a:r>
            <a:r>
              <a:rPr lang="en-US" dirty="0"/>
              <a:t>will bring oppression, shame and disgrace </a:t>
            </a:r>
            <a:r>
              <a:rPr lang="en-US" dirty="0" smtClean="0"/>
              <a:t>resulting </a:t>
            </a:r>
            <a:r>
              <a:rPr lang="en-US" dirty="0"/>
              <a:t>in a loss of dignity. </a:t>
            </a:r>
            <a:endParaRPr lang="en-US" dirty="0" smtClean="0"/>
          </a:p>
          <a:p>
            <a:r>
              <a:rPr lang="en-US" dirty="0" smtClean="0"/>
              <a:t>Yet</a:t>
            </a:r>
            <a:r>
              <a:rPr lang="en-US" dirty="0"/>
              <a:t>, just as David in his trouble was able</a:t>
            </a:r>
            <a:br>
              <a:rPr lang="en-US" dirty="0"/>
            </a:br>
            <a:r>
              <a:rPr lang="en-US" dirty="0"/>
              <a:t>to cry to the Lord, men can do the same today.</a:t>
            </a:r>
          </a:p>
        </p:txBody>
      </p:sp>
    </p:spTree>
    <p:extLst>
      <p:ext uri="{BB962C8B-B14F-4D97-AF65-F5344CB8AC3E}">
        <p14:creationId xmlns:p14="http://schemas.microsoft.com/office/powerpoint/2010/main" val="573985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Still Our Shield And Glory</a:t>
            </a:r>
            <a:endParaRPr lang="en-US" dirty="0"/>
          </a:p>
        </p:txBody>
      </p:sp>
      <p:sp>
        <p:nvSpPr>
          <p:cNvPr id="3" name="Content Placeholder 2"/>
          <p:cNvSpPr>
            <a:spLocks noGrp="1"/>
          </p:cNvSpPr>
          <p:nvPr>
            <p:ph idx="1"/>
          </p:nvPr>
        </p:nvSpPr>
        <p:spPr/>
        <p:txBody>
          <a:bodyPr>
            <a:normAutofit/>
          </a:bodyPr>
          <a:lstStyle/>
          <a:p>
            <a:r>
              <a:rPr lang="en-US" dirty="0" smtClean="0"/>
              <a:t>People </a:t>
            </a:r>
            <a:r>
              <a:rPr lang="en-US" dirty="0"/>
              <a:t>must </a:t>
            </a:r>
            <a:r>
              <a:rPr lang="en-US" dirty="0" smtClean="0"/>
              <a:t>recognize </a:t>
            </a:r>
            <a:r>
              <a:rPr lang="en-US" dirty="0"/>
              <a:t>their awful condition and seek the Lord in </a:t>
            </a:r>
            <a:r>
              <a:rPr lang="en-US" dirty="0" smtClean="0"/>
              <a:t>faith </a:t>
            </a:r>
            <a:r>
              <a:rPr lang="en-US" dirty="0"/>
              <a:t>(</a:t>
            </a:r>
            <a:r>
              <a:rPr lang="en-US" dirty="0" smtClean="0"/>
              <a:t>Hebrews </a:t>
            </a:r>
            <a:r>
              <a:rPr lang="en-US" dirty="0"/>
              <a:t>11:6</a:t>
            </a:r>
            <a:r>
              <a:rPr lang="en-US" dirty="0" smtClean="0"/>
              <a:t>).</a:t>
            </a:r>
          </a:p>
          <a:p>
            <a:r>
              <a:rPr lang="en-US" dirty="0" smtClean="0"/>
              <a:t>They </a:t>
            </a:r>
            <a:r>
              <a:rPr lang="en-US" dirty="0"/>
              <a:t>must trust in the Lord to provide what is necessary to </a:t>
            </a:r>
            <a:r>
              <a:rPr lang="en-US" dirty="0" smtClean="0"/>
              <a:t>escape </a:t>
            </a:r>
            <a:r>
              <a:rPr lang="en-US" dirty="0"/>
              <a:t>the affliction that has come upon them because of sin. </a:t>
            </a:r>
            <a:endParaRPr lang="en-US" dirty="0" smtClean="0"/>
          </a:p>
          <a:p>
            <a:r>
              <a:rPr lang="en-US" dirty="0" smtClean="0"/>
              <a:t>In obedient faith, they will do what the Lord says.</a:t>
            </a:r>
          </a:p>
          <a:p>
            <a:r>
              <a:rPr lang="en-US" dirty="0" smtClean="0"/>
              <a:t>This </a:t>
            </a:r>
            <a:r>
              <a:rPr lang="en-US" dirty="0"/>
              <a:t>is the manner in which men cry to the</a:t>
            </a:r>
            <a:br>
              <a:rPr lang="en-US" dirty="0"/>
            </a:br>
            <a:r>
              <a:rPr lang="en-US" dirty="0"/>
              <a:t>Lord or call upon the Lord today (Acts 22:16).</a:t>
            </a:r>
          </a:p>
        </p:txBody>
      </p:sp>
    </p:spTree>
    <p:extLst>
      <p:ext uri="{BB962C8B-B14F-4D97-AF65-F5344CB8AC3E}">
        <p14:creationId xmlns:p14="http://schemas.microsoft.com/office/powerpoint/2010/main" val="261171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4:7-10</a:t>
            </a:r>
            <a:endParaRPr lang="en-US" dirty="0"/>
          </a:p>
        </p:txBody>
      </p:sp>
      <p:sp>
        <p:nvSpPr>
          <p:cNvPr id="3" name="Content Placeholder 2"/>
          <p:cNvSpPr>
            <a:spLocks noGrp="1"/>
          </p:cNvSpPr>
          <p:nvPr>
            <p:ph idx="1"/>
          </p:nvPr>
        </p:nvSpPr>
        <p:spPr/>
        <p:txBody>
          <a:bodyPr/>
          <a:lstStyle/>
          <a:p>
            <a:r>
              <a:rPr lang="en-US" dirty="0" smtClean="0"/>
              <a:t>Submit therefore to God.  Resist the devil and he will flee from you.  Draw near to God and He will draw near to you.  Cleanse your hands, you sinners; and purify your hearts, you double-minded. Be miserable and mourn and weep; let your laughter be turned into mourning, and your joy to gloom.  Humble yourselves in the presence of the Lord, and He will exalt you”.</a:t>
            </a:r>
            <a:endParaRPr lang="en-US" dirty="0"/>
          </a:p>
        </p:txBody>
      </p:sp>
    </p:spTree>
    <p:extLst>
      <p:ext uri="{BB962C8B-B14F-4D97-AF65-F5344CB8AC3E}">
        <p14:creationId xmlns:p14="http://schemas.microsoft.com/office/powerpoint/2010/main" val="65901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Have you enough faith to consider God your shield?</a:t>
            </a:r>
          </a:p>
          <a:p>
            <a:r>
              <a:rPr lang="en-US" dirty="0" smtClean="0"/>
              <a:t>Are you proud enough to claim God in a glorious way.</a:t>
            </a:r>
          </a:p>
          <a:p>
            <a:r>
              <a:rPr lang="en-US" dirty="0" smtClean="0"/>
              <a:t>Do you give God and Jesus the glory they deserve?</a:t>
            </a:r>
          </a:p>
          <a:p>
            <a:r>
              <a:rPr lang="en-US" dirty="0" smtClean="0"/>
              <a:t>Are you walking about in shame, or can you bring yourself to lift up your head in humility?</a:t>
            </a:r>
            <a:endParaRPr lang="en-US" dirty="0"/>
          </a:p>
        </p:txBody>
      </p:sp>
    </p:spTree>
    <p:extLst>
      <p:ext uri="{BB962C8B-B14F-4D97-AF65-F5344CB8AC3E}">
        <p14:creationId xmlns:p14="http://schemas.microsoft.com/office/powerpoint/2010/main" val="36787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3:3-6</a:t>
            </a:r>
            <a:endParaRPr lang="en-US" dirty="0"/>
          </a:p>
        </p:txBody>
      </p:sp>
      <p:sp>
        <p:nvSpPr>
          <p:cNvPr id="3" name="Content Placeholder 2"/>
          <p:cNvSpPr>
            <a:spLocks noGrp="1"/>
          </p:cNvSpPr>
          <p:nvPr>
            <p:ph idx="1"/>
          </p:nvPr>
        </p:nvSpPr>
        <p:spPr/>
        <p:txBody>
          <a:bodyPr/>
          <a:lstStyle/>
          <a:p>
            <a:r>
              <a:rPr lang="en-US" dirty="0" smtClean="0"/>
              <a:t>“But Thou, O LORD, art a shield about me, my glory, and the One who lifts my head. I was crying to the LORD with my voice, and He answered me from His holy mountain.  I lay down and slept; I awoke, for the LORD sustains me.  I will not be afraid of ten thousands of people who have set themselves against me round about”.</a:t>
            </a:r>
            <a:endParaRPr lang="en-US" dirty="0"/>
          </a:p>
        </p:txBody>
      </p:sp>
    </p:spTree>
    <p:extLst>
      <p:ext uri="{BB962C8B-B14F-4D97-AF65-F5344CB8AC3E}">
        <p14:creationId xmlns:p14="http://schemas.microsoft.com/office/powerpoint/2010/main" val="302807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God is a shield.</a:t>
            </a:r>
          </a:p>
          <a:p>
            <a:r>
              <a:rPr lang="en-US" dirty="0" smtClean="0"/>
              <a:t>God is (or should be) our glory.</a:t>
            </a:r>
          </a:p>
          <a:p>
            <a:r>
              <a:rPr lang="en-US" dirty="0" smtClean="0"/>
              <a:t>God will cause our head to be lifted.</a:t>
            </a:r>
          </a:p>
          <a:p>
            <a:r>
              <a:rPr lang="en-US" dirty="0" smtClean="0"/>
              <a:t>God allows us to talk to Him.</a:t>
            </a:r>
          </a:p>
          <a:p>
            <a:r>
              <a:rPr lang="en-US" dirty="0" smtClean="0"/>
              <a:t>God answers us in various ways.</a:t>
            </a:r>
          </a:p>
          <a:p>
            <a:r>
              <a:rPr lang="en-US" dirty="0" smtClean="0"/>
              <a:t>We can be at peace with God.</a:t>
            </a:r>
          </a:p>
          <a:p>
            <a:r>
              <a:rPr lang="en-US" dirty="0" smtClean="0"/>
              <a:t>We have no fear because God takes care of us.</a:t>
            </a:r>
            <a:endParaRPr lang="en-US" dirty="0"/>
          </a:p>
        </p:txBody>
      </p:sp>
    </p:spTree>
    <p:extLst>
      <p:ext uri="{BB962C8B-B14F-4D97-AF65-F5344CB8AC3E}">
        <p14:creationId xmlns:p14="http://schemas.microsoft.com/office/powerpoint/2010/main" val="1241051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a:t>
            </a:r>
            <a:endParaRPr lang="en-US" dirty="0"/>
          </a:p>
        </p:txBody>
      </p:sp>
      <p:sp>
        <p:nvSpPr>
          <p:cNvPr id="3" name="Content Placeholder 2"/>
          <p:cNvSpPr>
            <a:spLocks noGrp="1"/>
          </p:cNvSpPr>
          <p:nvPr>
            <p:ph idx="1"/>
          </p:nvPr>
        </p:nvSpPr>
        <p:spPr/>
        <p:txBody>
          <a:bodyPr>
            <a:normAutofit lnSpcReduction="10000"/>
          </a:bodyPr>
          <a:lstStyle/>
          <a:p>
            <a:r>
              <a:rPr lang="en-US" dirty="0" smtClean="0"/>
              <a:t>Deuteronomy 33:29: “Blessed are you, O Israel; Who is like you, a people saved by the LORD, Who is the shield of your help, and the sword of your majesty! So your enemies shall cringe before you, and you shall tread upon their high places”</a:t>
            </a:r>
          </a:p>
          <a:p>
            <a:r>
              <a:rPr lang="en-US" dirty="0" smtClean="0"/>
              <a:t>2 Samuel 22:3 “My God, my rock, in whom I take refuge; my shield and the horn of my salvation, my stronghold and my refuge; my savior, Thou dost save me from violence.</a:t>
            </a:r>
            <a:endParaRPr lang="en-US" dirty="0"/>
          </a:p>
        </p:txBody>
      </p:sp>
    </p:spTree>
    <p:extLst>
      <p:ext uri="{BB962C8B-B14F-4D97-AF65-F5344CB8AC3E}">
        <p14:creationId xmlns:p14="http://schemas.microsoft.com/office/powerpoint/2010/main" val="27033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a:t>
            </a:r>
            <a:endParaRPr lang="en-US" dirty="0"/>
          </a:p>
        </p:txBody>
      </p:sp>
      <p:sp>
        <p:nvSpPr>
          <p:cNvPr id="3" name="Content Placeholder 2"/>
          <p:cNvSpPr>
            <a:spLocks noGrp="1"/>
          </p:cNvSpPr>
          <p:nvPr>
            <p:ph idx="1"/>
          </p:nvPr>
        </p:nvSpPr>
        <p:spPr/>
        <p:txBody>
          <a:bodyPr>
            <a:normAutofit lnSpcReduction="10000"/>
          </a:bodyPr>
          <a:lstStyle/>
          <a:p>
            <a:r>
              <a:rPr lang="en-US" dirty="0" smtClean="0"/>
              <a:t>Psalm 28:7 “The LORD is my strength and my shield; my heart trusts in Him, and I am helped; therefore my heart exults and with my  song I shall thank Him”.</a:t>
            </a:r>
          </a:p>
          <a:p>
            <a:r>
              <a:rPr lang="en-US" dirty="0" smtClean="0"/>
              <a:t>Psalm 33:20: “Our soul waits for the LORD; He is our help and our shield.”</a:t>
            </a:r>
          </a:p>
          <a:p>
            <a:r>
              <a:rPr lang="en-US" dirty="0" smtClean="0"/>
              <a:t>Genesis 15:1: “After these things the word of the LORD came to Abram in a vision, saying,’ Do not fear, Abram, I am a shield to you; Your reward will be very great’.”</a:t>
            </a:r>
            <a:endParaRPr lang="en-US" dirty="0"/>
          </a:p>
        </p:txBody>
      </p:sp>
    </p:spTree>
    <p:extLst>
      <p:ext uri="{BB962C8B-B14F-4D97-AF65-F5344CB8AC3E}">
        <p14:creationId xmlns:p14="http://schemas.microsoft.com/office/powerpoint/2010/main" val="250385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a:t>
            </a:r>
            <a:endParaRPr lang="en-US" dirty="0"/>
          </a:p>
        </p:txBody>
      </p:sp>
      <p:sp>
        <p:nvSpPr>
          <p:cNvPr id="3" name="Content Placeholder 2"/>
          <p:cNvSpPr>
            <a:spLocks noGrp="1"/>
          </p:cNvSpPr>
          <p:nvPr>
            <p:ph idx="1"/>
          </p:nvPr>
        </p:nvSpPr>
        <p:spPr/>
        <p:txBody>
          <a:bodyPr/>
          <a:lstStyle/>
          <a:p>
            <a:r>
              <a:rPr lang="en-US" dirty="0" smtClean="0"/>
              <a:t>Ephesians 6:16: …in addition to all, taking up the shield of faith with which you will be able to extinguish all the flaming missiles of the evil one.”</a:t>
            </a:r>
          </a:p>
          <a:p>
            <a:r>
              <a:rPr lang="en-US" dirty="0" smtClean="0"/>
              <a:t>The shield is our protection.  </a:t>
            </a:r>
          </a:p>
          <a:p>
            <a:r>
              <a:rPr lang="en-US" dirty="0" smtClean="0"/>
              <a:t>God is our protection </a:t>
            </a:r>
          </a:p>
          <a:p>
            <a:r>
              <a:rPr lang="en-US" dirty="0" smtClean="0"/>
              <a:t>and our protector.</a:t>
            </a:r>
            <a:endParaRPr lang="en-US" dirty="0"/>
          </a:p>
        </p:txBody>
      </p:sp>
    </p:spTree>
    <p:extLst>
      <p:ext uri="{BB962C8B-B14F-4D97-AF65-F5344CB8AC3E}">
        <p14:creationId xmlns:p14="http://schemas.microsoft.com/office/powerpoint/2010/main" val="169025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a:t>
            </a:r>
            <a:endParaRPr lang="en-US" dirty="0"/>
          </a:p>
        </p:txBody>
      </p:sp>
      <p:sp>
        <p:nvSpPr>
          <p:cNvPr id="3" name="Content Placeholder 2"/>
          <p:cNvSpPr>
            <a:spLocks noGrp="1"/>
          </p:cNvSpPr>
          <p:nvPr>
            <p:ph idx="1"/>
          </p:nvPr>
        </p:nvSpPr>
        <p:spPr/>
        <p:txBody>
          <a:bodyPr/>
          <a:lstStyle/>
          <a:p>
            <a:r>
              <a:rPr lang="en-US" dirty="0" smtClean="0"/>
              <a:t>Like David, who wrote this in a time of difficulty, we find ourselves in difficult times.</a:t>
            </a:r>
          </a:p>
          <a:p>
            <a:r>
              <a:rPr lang="en-US" dirty="0" smtClean="0"/>
              <a:t>David’s son was trying to kill him.</a:t>
            </a:r>
          </a:p>
          <a:p>
            <a:r>
              <a:rPr lang="en-US" dirty="0" smtClean="0"/>
              <a:t>David’s enemies were hunting him down to kill him.</a:t>
            </a:r>
          </a:p>
          <a:p>
            <a:r>
              <a:rPr lang="en-US" dirty="0" smtClean="0"/>
              <a:t>David had nowhere else to go except for his faith in God to protect him.</a:t>
            </a:r>
            <a:endParaRPr lang="en-US" dirty="0"/>
          </a:p>
        </p:txBody>
      </p:sp>
    </p:spTree>
    <p:extLst>
      <p:ext uri="{BB962C8B-B14F-4D97-AF65-F5344CB8AC3E}">
        <p14:creationId xmlns:p14="http://schemas.microsoft.com/office/powerpoint/2010/main" val="100121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Glory</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Several things are mentioned in scripture as being glory.</a:t>
            </a:r>
          </a:p>
          <a:p>
            <a:r>
              <a:rPr lang="en-US" dirty="0" smtClean="0"/>
              <a:t>The woman’s hair is her glory (1 Corinthians 11:15.</a:t>
            </a:r>
          </a:p>
          <a:p>
            <a:r>
              <a:rPr lang="en-US" dirty="0" smtClean="0"/>
              <a:t>To God be glory.</a:t>
            </a:r>
          </a:p>
          <a:p>
            <a:r>
              <a:rPr lang="en-US" dirty="0" smtClean="0"/>
              <a:t>Christ is to be glorified.</a:t>
            </a:r>
          </a:p>
          <a:p>
            <a:r>
              <a:rPr lang="en-US" dirty="0" smtClean="0"/>
              <a:t>Glory is used in scripture as a form of boasting.  Sometimes the people were chastised for promoting their own glory over God’s.</a:t>
            </a:r>
            <a:endParaRPr lang="en-US" dirty="0"/>
          </a:p>
        </p:txBody>
      </p:sp>
    </p:spTree>
    <p:extLst>
      <p:ext uri="{BB962C8B-B14F-4D97-AF65-F5344CB8AC3E}">
        <p14:creationId xmlns:p14="http://schemas.microsoft.com/office/powerpoint/2010/main" val="246331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Glory</a:t>
            </a:r>
            <a:endParaRPr lang="en-US" dirty="0"/>
          </a:p>
        </p:txBody>
      </p:sp>
      <p:sp>
        <p:nvSpPr>
          <p:cNvPr id="3" name="Content Placeholder 2"/>
          <p:cNvSpPr>
            <a:spLocks noGrp="1"/>
          </p:cNvSpPr>
          <p:nvPr>
            <p:ph idx="1"/>
          </p:nvPr>
        </p:nvSpPr>
        <p:spPr/>
        <p:txBody>
          <a:bodyPr>
            <a:normAutofit/>
          </a:bodyPr>
          <a:lstStyle/>
          <a:p>
            <a:r>
              <a:rPr lang="en-US" dirty="0" smtClean="0"/>
              <a:t>For those of us who qualify, we know just how proud we are of our grand-children.  They are our glory.</a:t>
            </a:r>
          </a:p>
          <a:p>
            <a:r>
              <a:rPr lang="en-US" dirty="0" smtClean="0"/>
              <a:t>Perhaps a trophy or belt buckle is something you earned or won, and you are proud of it.  That item is your glory.</a:t>
            </a:r>
          </a:p>
          <a:p>
            <a:r>
              <a:rPr lang="en-US" dirty="0" smtClean="0"/>
              <a:t>Your spouse is to be your glory.</a:t>
            </a:r>
          </a:p>
          <a:p>
            <a:r>
              <a:rPr lang="en-US" dirty="0" smtClean="0"/>
              <a:t>Even though the word is not used, this describes the wise woman of Proverbs 31.</a:t>
            </a:r>
            <a:endParaRPr lang="en-US" dirty="0"/>
          </a:p>
        </p:txBody>
      </p:sp>
    </p:spTree>
    <p:extLst>
      <p:ext uri="{BB962C8B-B14F-4D97-AF65-F5344CB8AC3E}">
        <p14:creationId xmlns:p14="http://schemas.microsoft.com/office/powerpoint/2010/main" val="422306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60</TotalTime>
  <Words>1061</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My Shield And My Glory</vt:lpstr>
      <vt:lpstr>Psalm 3:3-6</vt:lpstr>
      <vt:lpstr>Introduction</vt:lpstr>
      <vt:lpstr>The Shield</vt:lpstr>
      <vt:lpstr>The Shield</vt:lpstr>
      <vt:lpstr>The Shield</vt:lpstr>
      <vt:lpstr>The Shield</vt:lpstr>
      <vt:lpstr>Our Glory</vt:lpstr>
      <vt:lpstr>Our Glory</vt:lpstr>
      <vt:lpstr>Lift Up Your Head</vt:lpstr>
      <vt:lpstr>Lift Up Your Head</vt:lpstr>
      <vt:lpstr>Lift Up Your Head</vt:lpstr>
      <vt:lpstr>God Is Still Our Shield And Glory</vt:lpstr>
      <vt:lpstr>God Is Still Our Shield And Glory</vt:lpstr>
      <vt:lpstr>James 4:7-10</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Shield And My Glory</dc:title>
  <dc:creator>Aarons</dc:creator>
  <cp:lastModifiedBy>Aarons</cp:lastModifiedBy>
  <cp:revision>9</cp:revision>
  <dcterms:created xsi:type="dcterms:W3CDTF">2013-05-03T23:19:40Z</dcterms:created>
  <dcterms:modified xsi:type="dcterms:W3CDTF">2013-05-04T00:20:14Z</dcterms:modified>
</cp:coreProperties>
</file>