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83" r:id="rId17"/>
    <p:sldId id="271" r:id="rId18"/>
    <p:sldId id="284" r:id="rId19"/>
    <p:sldId id="272" r:id="rId20"/>
    <p:sldId id="273" r:id="rId21"/>
    <p:sldId id="274" r:id="rId22"/>
    <p:sldId id="275" r:id="rId23"/>
    <p:sldId id="276" r:id="rId24"/>
    <p:sldId id="277" r:id="rId25"/>
    <p:sldId id="285" r:id="rId26"/>
    <p:sldId id="278" r:id="rId27"/>
    <p:sldId id="279" r:id="rId28"/>
    <p:sldId id="286" r:id="rId29"/>
    <p:sldId id="280" r:id="rId30"/>
    <p:sldId id="281" r:id="rId31"/>
    <p:sldId id="28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5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C16576-6A2B-45B6-88F2-506BBA88B986}"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E6062-2D29-484B-A0C5-E2D74D68CCD2}" type="slidenum">
              <a:rPr lang="en-US" smtClean="0"/>
              <a:t>‹#›</a:t>
            </a:fld>
            <a:endParaRPr lang="en-US"/>
          </a:p>
        </p:txBody>
      </p:sp>
    </p:spTree>
    <p:extLst>
      <p:ext uri="{BB962C8B-B14F-4D97-AF65-F5344CB8AC3E}">
        <p14:creationId xmlns:p14="http://schemas.microsoft.com/office/powerpoint/2010/main" val="1767109822"/>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16576-6A2B-45B6-88F2-506BBA88B986}"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E6062-2D29-484B-A0C5-E2D74D68CCD2}" type="slidenum">
              <a:rPr lang="en-US" smtClean="0"/>
              <a:t>‹#›</a:t>
            </a:fld>
            <a:endParaRPr lang="en-US"/>
          </a:p>
        </p:txBody>
      </p:sp>
    </p:spTree>
    <p:extLst>
      <p:ext uri="{BB962C8B-B14F-4D97-AF65-F5344CB8AC3E}">
        <p14:creationId xmlns:p14="http://schemas.microsoft.com/office/powerpoint/2010/main" val="3651506238"/>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16576-6A2B-45B6-88F2-506BBA88B986}"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E6062-2D29-484B-A0C5-E2D74D68CCD2}" type="slidenum">
              <a:rPr lang="en-US" smtClean="0"/>
              <a:t>‹#›</a:t>
            </a:fld>
            <a:endParaRPr lang="en-US"/>
          </a:p>
        </p:txBody>
      </p:sp>
    </p:spTree>
    <p:extLst>
      <p:ext uri="{BB962C8B-B14F-4D97-AF65-F5344CB8AC3E}">
        <p14:creationId xmlns:p14="http://schemas.microsoft.com/office/powerpoint/2010/main" val="1112296564"/>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16576-6A2B-45B6-88F2-506BBA88B986}"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E6062-2D29-484B-A0C5-E2D74D68CCD2}" type="slidenum">
              <a:rPr lang="en-US" smtClean="0"/>
              <a:t>‹#›</a:t>
            </a:fld>
            <a:endParaRPr lang="en-US"/>
          </a:p>
        </p:txBody>
      </p:sp>
    </p:spTree>
    <p:extLst>
      <p:ext uri="{BB962C8B-B14F-4D97-AF65-F5344CB8AC3E}">
        <p14:creationId xmlns:p14="http://schemas.microsoft.com/office/powerpoint/2010/main" val="1017387675"/>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C16576-6A2B-45B6-88F2-506BBA88B986}"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7E6062-2D29-484B-A0C5-E2D74D68CCD2}" type="slidenum">
              <a:rPr lang="en-US" smtClean="0"/>
              <a:t>‹#›</a:t>
            </a:fld>
            <a:endParaRPr lang="en-US"/>
          </a:p>
        </p:txBody>
      </p:sp>
    </p:spTree>
    <p:extLst>
      <p:ext uri="{BB962C8B-B14F-4D97-AF65-F5344CB8AC3E}">
        <p14:creationId xmlns:p14="http://schemas.microsoft.com/office/powerpoint/2010/main" val="2187029433"/>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C16576-6A2B-45B6-88F2-506BBA88B986}" type="datetimeFigureOut">
              <a:rPr lang="en-US" smtClean="0"/>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E6062-2D29-484B-A0C5-E2D74D68CCD2}" type="slidenum">
              <a:rPr lang="en-US" smtClean="0"/>
              <a:t>‹#›</a:t>
            </a:fld>
            <a:endParaRPr lang="en-US"/>
          </a:p>
        </p:txBody>
      </p:sp>
    </p:spTree>
    <p:extLst>
      <p:ext uri="{BB962C8B-B14F-4D97-AF65-F5344CB8AC3E}">
        <p14:creationId xmlns:p14="http://schemas.microsoft.com/office/powerpoint/2010/main" val="946908150"/>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C16576-6A2B-45B6-88F2-506BBA88B986}" type="datetimeFigureOut">
              <a:rPr lang="en-US" smtClean="0"/>
              <a:t>11/24/2014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7E6062-2D29-484B-A0C5-E2D74D68CCD2}" type="slidenum">
              <a:rPr lang="en-US" smtClean="0"/>
              <a:t>‹#›</a:t>
            </a:fld>
            <a:endParaRPr lang="en-US"/>
          </a:p>
        </p:txBody>
      </p:sp>
    </p:spTree>
    <p:extLst>
      <p:ext uri="{BB962C8B-B14F-4D97-AF65-F5344CB8AC3E}">
        <p14:creationId xmlns:p14="http://schemas.microsoft.com/office/powerpoint/2010/main" val="2765406571"/>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C16576-6A2B-45B6-88F2-506BBA88B986}" type="datetimeFigureOut">
              <a:rPr lang="en-US" smtClean="0"/>
              <a:t>11/24/2014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7E6062-2D29-484B-A0C5-E2D74D68CCD2}" type="slidenum">
              <a:rPr lang="en-US" smtClean="0"/>
              <a:t>‹#›</a:t>
            </a:fld>
            <a:endParaRPr lang="en-US"/>
          </a:p>
        </p:txBody>
      </p:sp>
    </p:spTree>
    <p:extLst>
      <p:ext uri="{BB962C8B-B14F-4D97-AF65-F5344CB8AC3E}">
        <p14:creationId xmlns:p14="http://schemas.microsoft.com/office/powerpoint/2010/main" val="3466044117"/>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16576-6A2B-45B6-88F2-506BBA88B986}" type="datetimeFigureOut">
              <a:rPr lang="en-US" smtClean="0"/>
              <a:t>11/24/2014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7E6062-2D29-484B-A0C5-E2D74D68CCD2}" type="slidenum">
              <a:rPr lang="en-US" smtClean="0"/>
              <a:t>‹#›</a:t>
            </a:fld>
            <a:endParaRPr lang="en-US"/>
          </a:p>
        </p:txBody>
      </p:sp>
    </p:spTree>
    <p:extLst>
      <p:ext uri="{BB962C8B-B14F-4D97-AF65-F5344CB8AC3E}">
        <p14:creationId xmlns:p14="http://schemas.microsoft.com/office/powerpoint/2010/main" val="2180554347"/>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16576-6A2B-45B6-88F2-506BBA88B986}" type="datetimeFigureOut">
              <a:rPr lang="en-US" smtClean="0"/>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E6062-2D29-484B-A0C5-E2D74D68CCD2}" type="slidenum">
              <a:rPr lang="en-US" smtClean="0"/>
              <a:t>‹#›</a:t>
            </a:fld>
            <a:endParaRPr lang="en-US"/>
          </a:p>
        </p:txBody>
      </p:sp>
    </p:spTree>
    <p:extLst>
      <p:ext uri="{BB962C8B-B14F-4D97-AF65-F5344CB8AC3E}">
        <p14:creationId xmlns:p14="http://schemas.microsoft.com/office/powerpoint/2010/main" val="1160523899"/>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16576-6A2B-45B6-88F2-506BBA88B986}" type="datetimeFigureOut">
              <a:rPr lang="en-US" smtClean="0"/>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7E6062-2D29-484B-A0C5-E2D74D68CCD2}" type="slidenum">
              <a:rPr lang="en-US" smtClean="0"/>
              <a:t>‹#›</a:t>
            </a:fld>
            <a:endParaRPr lang="en-US"/>
          </a:p>
        </p:txBody>
      </p:sp>
    </p:spTree>
    <p:extLst>
      <p:ext uri="{BB962C8B-B14F-4D97-AF65-F5344CB8AC3E}">
        <p14:creationId xmlns:p14="http://schemas.microsoft.com/office/powerpoint/2010/main" val="2945454493"/>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9000"/>
            <a:lum/>
          </a:blip>
          <a:srcRect/>
          <a:stretch>
            <a:fillRect t="-36000" b="-3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16576-6A2B-45B6-88F2-506BBA88B986}" type="datetimeFigureOut">
              <a:rPr lang="en-US" smtClean="0"/>
              <a:t>11/24/2014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7E6062-2D29-484B-A0C5-E2D74D68CCD2}" type="slidenum">
              <a:rPr lang="en-US" smtClean="0"/>
              <a:t>‹#›</a:t>
            </a:fld>
            <a:endParaRPr lang="en-US"/>
          </a:p>
        </p:txBody>
      </p:sp>
    </p:spTree>
    <p:extLst>
      <p:ext uri="{BB962C8B-B14F-4D97-AF65-F5344CB8AC3E}">
        <p14:creationId xmlns:p14="http://schemas.microsoft.com/office/powerpoint/2010/main" val="2169417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fontScale="90000"/>
          </a:bodyPr>
          <a:lstStyle/>
          <a:p>
            <a:r>
              <a:rPr lang="en-US" sz="8800" b="1" dirty="0"/>
              <a:t>The Parable of the Great Supper</a:t>
            </a:r>
          </a:p>
        </p:txBody>
      </p:sp>
      <p:sp>
        <p:nvSpPr>
          <p:cNvPr id="3" name="Subtitle 2"/>
          <p:cNvSpPr>
            <a:spLocks noGrp="1"/>
          </p:cNvSpPr>
          <p:nvPr>
            <p:ph type="subTitle" idx="1"/>
          </p:nvPr>
        </p:nvSpPr>
        <p:spPr/>
        <p:txBody>
          <a:bodyPr/>
          <a:lstStyle/>
          <a:p>
            <a:r>
              <a:rPr lang="en-US" b="1" dirty="0"/>
              <a:t> </a:t>
            </a:r>
            <a:endParaRPr lang="en-US" dirty="0"/>
          </a:p>
        </p:txBody>
      </p:sp>
    </p:spTree>
    <p:extLst>
      <p:ext uri="{BB962C8B-B14F-4D97-AF65-F5344CB8AC3E}">
        <p14:creationId xmlns:p14="http://schemas.microsoft.com/office/powerpoint/2010/main" val="3263183460"/>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Were Invited</a:t>
            </a:r>
            <a:endParaRPr lang="en-US" dirty="0"/>
          </a:p>
        </p:txBody>
      </p:sp>
      <p:sp>
        <p:nvSpPr>
          <p:cNvPr id="3" name="Content Placeholder 2"/>
          <p:cNvSpPr>
            <a:spLocks noGrp="1"/>
          </p:cNvSpPr>
          <p:nvPr>
            <p:ph idx="1"/>
          </p:nvPr>
        </p:nvSpPr>
        <p:spPr/>
        <p:txBody>
          <a:bodyPr>
            <a:normAutofit lnSpcReduction="10000"/>
          </a:bodyPr>
          <a:lstStyle/>
          <a:p>
            <a:r>
              <a:rPr lang="en-US" dirty="0" smtClean="0"/>
              <a:t>Perhaps this is an intended mention of Israel as formerly, God’s chosen, who were found to be wanting.</a:t>
            </a:r>
          </a:p>
          <a:p>
            <a:r>
              <a:rPr lang="en-US" dirty="0" smtClean="0"/>
              <a:t>We </a:t>
            </a:r>
            <a:r>
              <a:rPr lang="en-US" dirty="0"/>
              <a:t>know that God is not willing for any to perish, but for all to come to repentance. </a:t>
            </a:r>
            <a:endParaRPr lang="en-US" dirty="0" smtClean="0"/>
          </a:p>
          <a:p>
            <a:r>
              <a:rPr lang="en-US" dirty="0" smtClean="0"/>
              <a:t>We </a:t>
            </a:r>
            <a:r>
              <a:rPr lang="en-US" dirty="0"/>
              <a:t>know that God gave His Son to the world so that the world (all of humanity) might be saved. </a:t>
            </a:r>
            <a:endParaRPr lang="en-US" dirty="0" smtClean="0"/>
          </a:p>
          <a:p>
            <a:r>
              <a:rPr lang="en-US" dirty="0" smtClean="0"/>
              <a:t>We </a:t>
            </a:r>
            <a:r>
              <a:rPr lang="en-US" dirty="0"/>
              <a:t>know that Christ died for all men. </a:t>
            </a:r>
            <a:endParaRPr lang="en-US" dirty="0" smtClean="0"/>
          </a:p>
        </p:txBody>
      </p:sp>
    </p:spTree>
    <p:extLst>
      <p:ext uri="{BB962C8B-B14F-4D97-AF65-F5344CB8AC3E}">
        <p14:creationId xmlns:p14="http://schemas.microsoft.com/office/powerpoint/2010/main" val="367871186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Were Invited</a:t>
            </a:r>
            <a:endParaRPr lang="en-US" dirty="0"/>
          </a:p>
        </p:txBody>
      </p:sp>
      <p:sp>
        <p:nvSpPr>
          <p:cNvPr id="3" name="Content Placeholder 2"/>
          <p:cNvSpPr>
            <a:spLocks noGrp="1"/>
          </p:cNvSpPr>
          <p:nvPr>
            <p:ph idx="1"/>
          </p:nvPr>
        </p:nvSpPr>
        <p:spPr/>
        <p:txBody>
          <a:bodyPr>
            <a:normAutofit lnSpcReduction="10000"/>
          </a:bodyPr>
          <a:lstStyle/>
          <a:p>
            <a:r>
              <a:rPr lang="en-US" dirty="0"/>
              <a:t>This very well must deal with those who are invited into the Kingdom. </a:t>
            </a:r>
            <a:endParaRPr lang="en-US" dirty="0" smtClean="0"/>
          </a:p>
          <a:p>
            <a:r>
              <a:rPr lang="en-US" dirty="0" smtClean="0"/>
              <a:t>Those </a:t>
            </a:r>
            <a:r>
              <a:rPr lang="en-US" dirty="0"/>
              <a:t>who by obedience of the Gospel have consecrated themselves to God's service, and have earned the right to be called Sons of God. </a:t>
            </a:r>
            <a:endParaRPr lang="en-US" dirty="0" smtClean="0"/>
          </a:p>
          <a:p>
            <a:r>
              <a:rPr lang="en-US" dirty="0" smtClean="0"/>
              <a:t>Those who </a:t>
            </a:r>
            <a:r>
              <a:rPr lang="en-US" dirty="0"/>
              <a:t>were </a:t>
            </a:r>
            <a:r>
              <a:rPr lang="en-US" dirty="0" smtClean="0"/>
              <a:t>foreordained </a:t>
            </a:r>
            <a:r>
              <a:rPr lang="en-US" dirty="0"/>
              <a:t>to an adoption as sons and an inheritance </a:t>
            </a:r>
            <a:r>
              <a:rPr lang="en-US" dirty="0" smtClean="0"/>
              <a:t>incorruptible (Ephesians 1:5).</a:t>
            </a:r>
            <a:endParaRPr lang="en-US" dirty="0"/>
          </a:p>
        </p:txBody>
      </p:sp>
    </p:spTree>
    <p:extLst>
      <p:ext uri="{BB962C8B-B14F-4D97-AF65-F5344CB8AC3E}">
        <p14:creationId xmlns:p14="http://schemas.microsoft.com/office/powerpoint/2010/main" val="20404885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The Dinner Hour"</a:t>
            </a:r>
            <a:endParaRPr lang="en-US" dirty="0"/>
          </a:p>
        </p:txBody>
      </p:sp>
      <p:sp>
        <p:nvSpPr>
          <p:cNvPr id="3" name="Content Placeholder 2"/>
          <p:cNvSpPr>
            <a:spLocks noGrp="1"/>
          </p:cNvSpPr>
          <p:nvPr>
            <p:ph idx="1"/>
          </p:nvPr>
        </p:nvSpPr>
        <p:spPr/>
        <p:txBody>
          <a:bodyPr/>
          <a:lstStyle/>
          <a:p>
            <a:r>
              <a:rPr lang="en-US" dirty="0" smtClean="0"/>
              <a:t>is </a:t>
            </a:r>
            <a:r>
              <a:rPr lang="en-US" dirty="0"/>
              <a:t>an expression that the time has come. </a:t>
            </a:r>
            <a:endParaRPr lang="en-US" dirty="0" smtClean="0"/>
          </a:p>
          <a:p>
            <a:r>
              <a:rPr lang="en-US" dirty="0" smtClean="0"/>
              <a:t>We </a:t>
            </a:r>
            <a:r>
              <a:rPr lang="en-US" dirty="0"/>
              <a:t>will see in this context that the time came when it was least expected. </a:t>
            </a:r>
            <a:endParaRPr lang="en-US" dirty="0" smtClean="0"/>
          </a:p>
          <a:p>
            <a:r>
              <a:rPr lang="en-US" dirty="0" smtClean="0"/>
              <a:t>Had </a:t>
            </a:r>
            <a:r>
              <a:rPr lang="en-US" dirty="0"/>
              <a:t>these people been ready, they would not have had to offer their excuses. </a:t>
            </a:r>
            <a:endParaRPr lang="en-US" dirty="0" smtClean="0"/>
          </a:p>
          <a:p>
            <a:r>
              <a:rPr lang="en-US" dirty="0" smtClean="0"/>
              <a:t>"</a:t>
            </a:r>
            <a:r>
              <a:rPr lang="en-US" dirty="0"/>
              <a:t>Of that day and hour, no man </a:t>
            </a:r>
            <a:r>
              <a:rPr lang="en-US" dirty="0" smtClean="0"/>
              <a:t>knows, except </a:t>
            </a:r>
            <a:r>
              <a:rPr lang="en-US" dirty="0"/>
              <a:t>the Father in heaven </a:t>
            </a:r>
            <a:r>
              <a:rPr lang="en-US" dirty="0" smtClean="0"/>
              <a:t>above“ (Matthew 24:36)</a:t>
            </a:r>
            <a:endParaRPr lang="en-US" dirty="0"/>
          </a:p>
        </p:txBody>
      </p:sp>
    </p:spTree>
    <p:extLst>
      <p:ext uri="{BB962C8B-B14F-4D97-AF65-F5344CB8AC3E}">
        <p14:creationId xmlns:p14="http://schemas.microsoft.com/office/powerpoint/2010/main" val="1729133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 Sent His Slave To Say “Come; For Everything Is Ready Now""</a:t>
            </a:r>
            <a:endParaRPr lang="en-US" dirty="0"/>
          </a:p>
        </p:txBody>
      </p:sp>
      <p:sp>
        <p:nvSpPr>
          <p:cNvPr id="3" name="Content Placeholder 2"/>
          <p:cNvSpPr>
            <a:spLocks noGrp="1"/>
          </p:cNvSpPr>
          <p:nvPr>
            <p:ph idx="1"/>
          </p:nvPr>
        </p:nvSpPr>
        <p:spPr>
          <a:xfrm>
            <a:off x="0" y="1447800"/>
            <a:ext cx="9067800" cy="5105400"/>
          </a:xfrm>
        </p:spPr>
        <p:txBody>
          <a:bodyPr>
            <a:normAutofit fontScale="92500"/>
          </a:bodyPr>
          <a:lstStyle/>
          <a:p>
            <a:r>
              <a:rPr lang="en-US" dirty="0" smtClean="0"/>
              <a:t>God </a:t>
            </a:r>
            <a:r>
              <a:rPr lang="en-US" dirty="0"/>
              <a:t>has been sending his servants to mankind to advise them that </a:t>
            </a:r>
            <a:r>
              <a:rPr lang="en-US" dirty="0" smtClean="0"/>
              <a:t>judgment </a:t>
            </a:r>
            <a:r>
              <a:rPr lang="en-US" dirty="0"/>
              <a:t>was at hand for everyone. </a:t>
            </a:r>
            <a:endParaRPr lang="en-US" dirty="0" smtClean="0"/>
          </a:p>
          <a:p>
            <a:r>
              <a:rPr lang="en-US" dirty="0" smtClean="0"/>
              <a:t>We </a:t>
            </a:r>
            <a:r>
              <a:rPr lang="en-US" dirty="0"/>
              <a:t>know that each shall give an account, and that all must stand before the </a:t>
            </a:r>
            <a:r>
              <a:rPr lang="en-US" dirty="0" smtClean="0"/>
              <a:t>judgment </a:t>
            </a:r>
            <a:r>
              <a:rPr lang="en-US" dirty="0"/>
              <a:t>seat of Christ. </a:t>
            </a:r>
            <a:r>
              <a:rPr lang="en-US" dirty="0" smtClean="0"/>
              <a:t>(2 Corinthians 5:10)</a:t>
            </a:r>
          </a:p>
          <a:p>
            <a:r>
              <a:rPr lang="en-US" dirty="0" smtClean="0"/>
              <a:t>Everyone </a:t>
            </a:r>
            <a:r>
              <a:rPr lang="en-US" dirty="0"/>
              <a:t>who has ever lived, faces their </a:t>
            </a:r>
            <a:r>
              <a:rPr lang="en-US" dirty="0" smtClean="0"/>
              <a:t>judgment </a:t>
            </a:r>
            <a:r>
              <a:rPr lang="en-US" dirty="0"/>
              <a:t>at the moment of their death</a:t>
            </a:r>
            <a:r>
              <a:rPr lang="en-US" dirty="0" smtClean="0"/>
              <a:t>.</a:t>
            </a:r>
          </a:p>
          <a:p>
            <a:r>
              <a:rPr lang="en-US" dirty="0" smtClean="0"/>
              <a:t>Abraham</a:t>
            </a:r>
            <a:r>
              <a:rPr lang="en-US" dirty="0"/>
              <a:t>, Peter, Paul, and us today face the same time frame towards eternity----the end of our lives. </a:t>
            </a:r>
            <a:endParaRPr lang="en-US" dirty="0" smtClean="0"/>
          </a:p>
          <a:p>
            <a:r>
              <a:rPr lang="en-US" dirty="0" smtClean="0"/>
              <a:t>Point </a:t>
            </a:r>
            <a:r>
              <a:rPr lang="en-US" dirty="0"/>
              <a:t>is that we must always be ready.</a:t>
            </a:r>
          </a:p>
        </p:txBody>
      </p:sp>
    </p:spTree>
    <p:extLst>
      <p:ext uri="{BB962C8B-B14F-4D97-AF65-F5344CB8AC3E}">
        <p14:creationId xmlns:p14="http://schemas.microsoft.com/office/powerpoint/2010/main" val="13241727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Invitees Were Not Ready.</a:t>
            </a:r>
            <a:endParaRPr lang="en-US" dirty="0"/>
          </a:p>
        </p:txBody>
      </p:sp>
      <p:sp>
        <p:nvSpPr>
          <p:cNvPr id="3" name="Content Placeholder 2"/>
          <p:cNvSpPr>
            <a:spLocks noGrp="1"/>
          </p:cNvSpPr>
          <p:nvPr>
            <p:ph idx="1"/>
          </p:nvPr>
        </p:nvSpPr>
        <p:spPr>
          <a:xfrm>
            <a:off x="152400" y="1371600"/>
            <a:ext cx="8839200" cy="5181600"/>
          </a:xfrm>
        </p:spPr>
        <p:txBody>
          <a:bodyPr>
            <a:normAutofit lnSpcReduction="10000"/>
          </a:bodyPr>
          <a:lstStyle/>
          <a:p>
            <a:r>
              <a:rPr lang="en-US" dirty="0"/>
              <a:t>These people were not prepared. </a:t>
            </a:r>
            <a:endParaRPr lang="en-US" dirty="0" smtClean="0"/>
          </a:p>
          <a:p>
            <a:r>
              <a:rPr lang="en-US" dirty="0" smtClean="0"/>
              <a:t>Had </a:t>
            </a:r>
            <a:r>
              <a:rPr lang="en-US" dirty="0"/>
              <a:t>they been prepared (like the five wise virgins) they would have been brought to the feast and placed in the seats of highest honor</a:t>
            </a:r>
            <a:r>
              <a:rPr lang="en-US" dirty="0" smtClean="0"/>
              <a:t>.</a:t>
            </a:r>
          </a:p>
          <a:p>
            <a:r>
              <a:rPr lang="en-US" dirty="0" smtClean="0"/>
              <a:t>Had </a:t>
            </a:r>
            <a:r>
              <a:rPr lang="en-US" dirty="0"/>
              <a:t>they been prepared, they would not have burdened themselves down with the physical things of this world. </a:t>
            </a:r>
            <a:endParaRPr lang="en-US" dirty="0" smtClean="0"/>
          </a:p>
          <a:p>
            <a:r>
              <a:rPr lang="en-US" dirty="0" smtClean="0"/>
              <a:t>They </a:t>
            </a:r>
            <a:r>
              <a:rPr lang="en-US" dirty="0"/>
              <a:t>were caught off guard and they "all alike began to make excuses". </a:t>
            </a:r>
            <a:endParaRPr lang="en-US" dirty="0" smtClean="0"/>
          </a:p>
          <a:p>
            <a:r>
              <a:rPr lang="en-US" dirty="0" smtClean="0"/>
              <a:t>Notice </a:t>
            </a:r>
            <a:r>
              <a:rPr lang="en-US" dirty="0"/>
              <a:t>these excuses.</a:t>
            </a:r>
          </a:p>
        </p:txBody>
      </p:sp>
    </p:spTree>
    <p:extLst>
      <p:ext uri="{BB962C8B-B14F-4D97-AF65-F5344CB8AC3E}">
        <p14:creationId xmlns:p14="http://schemas.microsoft.com/office/powerpoint/2010/main" val="207293420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Bought A Piece Of Land</a:t>
            </a:r>
            <a:endParaRPr lang="en-US" dirty="0"/>
          </a:p>
        </p:txBody>
      </p:sp>
      <p:sp>
        <p:nvSpPr>
          <p:cNvPr id="3" name="Content Placeholder 2"/>
          <p:cNvSpPr>
            <a:spLocks noGrp="1"/>
          </p:cNvSpPr>
          <p:nvPr>
            <p:ph idx="1"/>
          </p:nvPr>
        </p:nvSpPr>
        <p:spPr/>
        <p:txBody>
          <a:bodyPr>
            <a:normAutofit fontScale="92500" lnSpcReduction="10000"/>
          </a:bodyPr>
          <a:lstStyle/>
          <a:p>
            <a:r>
              <a:rPr lang="en-US" dirty="0"/>
              <a:t>"I have bought a piece of land and I need to go out and look at it;" </a:t>
            </a:r>
            <a:endParaRPr lang="en-US" dirty="0" smtClean="0"/>
          </a:p>
          <a:p>
            <a:r>
              <a:rPr lang="en-US" dirty="0" smtClean="0"/>
              <a:t>This </a:t>
            </a:r>
            <a:r>
              <a:rPr lang="en-US" dirty="0"/>
              <a:t>is a lame excuse. </a:t>
            </a:r>
            <a:endParaRPr lang="en-US" dirty="0" smtClean="0"/>
          </a:p>
          <a:p>
            <a:r>
              <a:rPr lang="en-US" dirty="0" smtClean="0"/>
              <a:t>We </a:t>
            </a:r>
            <a:r>
              <a:rPr lang="en-US" dirty="0"/>
              <a:t>read of several </a:t>
            </a:r>
            <a:r>
              <a:rPr lang="en-US" dirty="0" smtClean="0"/>
              <a:t>people w</a:t>
            </a:r>
            <a:r>
              <a:rPr lang="en-US" dirty="0" smtClean="0"/>
              <a:t>ho bought a piece of land without inspecting it first. </a:t>
            </a:r>
            <a:endParaRPr lang="en-US" dirty="0" smtClean="0"/>
          </a:p>
          <a:p>
            <a:r>
              <a:rPr lang="en-US" dirty="0" smtClean="0"/>
              <a:t>Jeremiah </a:t>
            </a:r>
            <a:r>
              <a:rPr lang="en-US" dirty="0"/>
              <a:t>was </a:t>
            </a:r>
            <a:r>
              <a:rPr lang="en-US" dirty="0" smtClean="0"/>
              <a:t>one (It was part of the family land possession). </a:t>
            </a:r>
          </a:p>
          <a:p>
            <a:r>
              <a:rPr lang="en-US" dirty="0" smtClean="0"/>
              <a:t>Solomon </a:t>
            </a:r>
            <a:r>
              <a:rPr lang="en-US" dirty="0"/>
              <a:t>owned so much territory that he could not </a:t>
            </a:r>
            <a:r>
              <a:rPr lang="en-US" dirty="0" smtClean="0"/>
              <a:t>possibly </a:t>
            </a:r>
            <a:r>
              <a:rPr lang="en-US" dirty="0"/>
              <a:t>have inspected it all. </a:t>
            </a:r>
            <a:endParaRPr lang="en-US" dirty="0" smtClean="0"/>
          </a:p>
        </p:txBody>
      </p:sp>
    </p:spTree>
    <p:extLst>
      <p:ext uri="{BB962C8B-B14F-4D97-AF65-F5344CB8AC3E}">
        <p14:creationId xmlns:p14="http://schemas.microsoft.com/office/powerpoint/2010/main" val="17986413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Bought A Piece Of Land</a:t>
            </a:r>
            <a:endParaRPr lang="en-US" dirty="0"/>
          </a:p>
        </p:txBody>
      </p:sp>
      <p:sp>
        <p:nvSpPr>
          <p:cNvPr id="3" name="Content Placeholder 2"/>
          <p:cNvSpPr>
            <a:spLocks noGrp="1"/>
          </p:cNvSpPr>
          <p:nvPr>
            <p:ph idx="1"/>
          </p:nvPr>
        </p:nvSpPr>
        <p:spPr/>
        <p:txBody>
          <a:bodyPr>
            <a:normAutofit lnSpcReduction="10000"/>
          </a:bodyPr>
          <a:lstStyle/>
          <a:p>
            <a:r>
              <a:rPr lang="en-US" dirty="0" smtClean="0"/>
              <a:t>In a way, Judas purchased a field without first inspecting it. </a:t>
            </a:r>
          </a:p>
          <a:p>
            <a:r>
              <a:rPr lang="en-US" dirty="0" smtClean="0"/>
              <a:t>Today, people do it all the time. </a:t>
            </a:r>
          </a:p>
          <a:p>
            <a:r>
              <a:rPr lang="en-US" dirty="0" smtClean="0"/>
              <a:t>Things like time-share, investment purposes, and buying property from someone else. </a:t>
            </a:r>
          </a:p>
          <a:p>
            <a:r>
              <a:rPr lang="en-US" dirty="0" smtClean="0"/>
              <a:t>So if they had bought this sight unseen, a few more hours would not have made any difference and they could have attended the feast.</a:t>
            </a:r>
          </a:p>
          <a:p>
            <a:endParaRPr lang="en-US" dirty="0"/>
          </a:p>
        </p:txBody>
      </p:sp>
    </p:spTree>
    <p:extLst>
      <p:ext uri="{BB962C8B-B14F-4D97-AF65-F5344CB8AC3E}">
        <p14:creationId xmlns:p14="http://schemas.microsoft.com/office/powerpoint/2010/main" val="271377107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Bought Five Yoke Of Oxen</a:t>
            </a:r>
            <a:endParaRPr lang="en-US" dirty="0"/>
          </a:p>
        </p:txBody>
      </p:sp>
      <p:sp>
        <p:nvSpPr>
          <p:cNvPr id="3" name="Content Placeholder 2"/>
          <p:cNvSpPr>
            <a:spLocks noGrp="1"/>
          </p:cNvSpPr>
          <p:nvPr>
            <p:ph idx="1"/>
          </p:nvPr>
        </p:nvSpPr>
        <p:spPr/>
        <p:txBody>
          <a:bodyPr>
            <a:normAutofit fontScale="92500" lnSpcReduction="10000"/>
          </a:bodyPr>
          <a:lstStyle/>
          <a:p>
            <a:r>
              <a:rPr lang="en-US" dirty="0"/>
              <a:t>"I have bought five yoke of oxen, and I am going to try them out;" </a:t>
            </a:r>
            <a:endParaRPr lang="en-US" dirty="0" smtClean="0"/>
          </a:p>
          <a:p>
            <a:r>
              <a:rPr lang="en-US" dirty="0" smtClean="0"/>
              <a:t>This </a:t>
            </a:r>
            <a:r>
              <a:rPr lang="en-US" dirty="0"/>
              <a:t>is another lame excuse. </a:t>
            </a:r>
            <a:endParaRPr lang="en-US" dirty="0" smtClean="0"/>
          </a:p>
          <a:p>
            <a:r>
              <a:rPr lang="en-US" dirty="0" smtClean="0"/>
              <a:t>Once </a:t>
            </a:r>
            <a:r>
              <a:rPr lang="en-US" dirty="0"/>
              <a:t>again we notice a person buying something untested or unproved. </a:t>
            </a:r>
            <a:endParaRPr lang="en-US" dirty="0" smtClean="0"/>
          </a:p>
          <a:p>
            <a:r>
              <a:rPr lang="en-US" dirty="0" smtClean="0"/>
              <a:t>This </a:t>
            </a:r>
            <a:r>
              <a:rPr lang="en-US" dirty="0"/>
              <a:t>is not logical and we would not be guilty of such, or would we? </a:t>
            </a:r>
            <a:endParaRPr lang="en-US" dirty="0" smtClean="0"/>
          </a:p>
          <a:p>
            <a:r>
              <a:rPr lang="en-US" dirty="0" smtClean="0"/>
              <a:t>We buy from Fingerhut</a:t>
            </a:r>
            <a:r>
              <a:rPr lang="en-US" dirty="0"/>
              <a:t>, </a:t>
            </a:r>
            <a:r>
              <a:rPr lang="en-US" dirty="0" err="1"/>
              <a:t>JCPenny</a:t>
            </a:r>
            <a:r>
              <a:rPr lang="en-US" dirty="0"/>
              <a:t> Catalog, </a:t>
            </a:r>
            <a:r>
              <a:rPr lang="en-US" dirty="0" smtClean="0"/>
              <a:t>QVC, the internet all the time. </a:t>
            </a:r>
          </a:p>
        </p:txBody>
      </p:sp>
    </p:spTree>
    <p:extLst>
      <p:ext uri="{BB962C8B-B14F-4D97-AF65-F5344CB8AC3E}">
        <p14:creationId xmlns:p14="http://schemas.microsoft.com/office/powerpoint/2010/main" val="368885862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Bought Five Yoke Of Oxen</a:t>
            </a:r>
            <a:endParaRPr lang="en-US" dirty="0"/>
          </a:p>
        </p:txBody>
      </p:sp>
      <p:sp>
        <p:nvSpPr>
          <p:cNvPr id="3" name="Content Placeholder 2"/>
          <p:cNvSpPr>
            <a:spLocks noGrp="1"/>
          </p:cNvSpPr>
          <p:nvPr>
            <p:ph idx="1"/>
          </p:nvPr>
        </p:nvSpPr>
        <p:spPr/>
        <p:txBody>
          <a:bodyPr/>
          <a:lstStyle/>
          <a:p>
            <a:r>
              <a:rPr lang="en-US" dirty="0" smtClean="0"/>
              <a:t>Also, notice this about the timing of the purchase and inspection.</a:t>
            </a:r>
          </a:p>
          <a:p>
            <a:r>
              <a:rPr lang="en-US" dirty="0" smtClean="0"/>
              <a:t>Most dinner hours are at night or at least late evening</a:t>
            </a:r>
          </a:p>
          <a:p>
            <a:r>
              <a:rPr lang="en-US" dirty="0" smtClean="0"/>
              <a:t>Should not the new owner of these oxen wait until morning and daylight to test them out?</a:t>
            </a:r>
          </a:p>
          <a:p>
            <a:r>
              <a:rPr lang="en-US" dirty="0" smtClean="0"/>
              <a:t> A few hours will not make that much of a difference.</a:t>
            </a:r>
          </a:p>
          <a:p>
            <a:endParaRPr lang="en-US" dirty="0"/>
          </a:p>
        </p:txBody>
      </p:sp>
    </p:spTree>
    <p:extLst>
      <p:ext uri="{BB962C8B-B14F-4D97-AF65-F5344CB8AC3E}">
        <p14:creationId xmlns:p14="http://schemas.microsoft.com/office/powerpoint/2010/main" val="3678927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Have Married A Wife</a:t>
            </a:r>
            <a:endParaRPr lang="en-US" dirty="0"/>
          </a:p>
        </p:txBody>
      </p:sp>
      <p:sp>
        <p:nvSpPr>
          <p:cNvPr id="3" name="Content Placeholder 2"/>
          <p:cNvSpPr>
            <a:spLocks noGrp="1"/>
          </p:cNvSpPr>
          <p:nvPr>
            <p:ph idx="1"/>
          </p:nvPr>
        </p:nvSpPr>
        <p:spPr>
          <a:xfrm>
            <a:off x="0" y="1371600"/>
            <a:ext cx="9144000" cy="5181600"/>
          </a:xfrm>
        </p:spPr>
        <p:txBody>
          <a:bodyPr>
            <a:normAutofit fontScale="92500" lnSpcReduction="10000"/>
          </a:bodyPr>
          <a:lstStyle/>
          <a:p>
            <a:r>
              <a:rPr lang="en-US" dirty="0"/>
              <a:t>"I have married a wife, and for that reason I cannot come". </a:t>
            </a:r>
            <a:endParaRPr lang="en-US" dirty="0" smtClean="0"/>
          </a:p>
          <a:p>
            <a:r>
              <a:rPr lang="en-US" dirty="0" smtClean="0"/>
              <a:t>This </a:t>
            </a:r>
            <a:r>
              <a:rPr lang="en-US" dirty="0"/>
              <a:t>is the lamest excuse of all. </a:t>
            </a:r>
            <a:endParaRPr lang="en-US" dirty="0" smtClean="0"/>
          </a:p>
          <a:p>
            <a:r>
              <a:rPr lang="en-US" dirty="0" smtClean="0"/>
              <a:t>For </a:t>
            </a:r>
            <a:r>
              <a:rPr lang="en-US" dirty="0"/>
              <a:t>the most part, a marriage involves planning and arrangements. </a:t>
            </a:r>
            <a:endParaRPr lang="en-US" dirty="0" smtClean="0"/>
          </a:p>
          <a:p>
            <a:r>
              <a:rPr lang="en-US" dirty="0" smtClean="0"/>
              <a:t>This </a:t>
            </a:r>
            <a:r>
              <a:rPr lang="en-US" dirty="0"/>
              <a:t>person could have arranged to have the wedding at a different time. </a:t>
            </a:r>
            <a:endParaRPr lang="en-US" dirty="0" smtClean="0"/>
          </a:p>
          <a:p>
            <a:r>
              <a:rPr lang="en-US" dirty="0" smtClean="0"/>
              <a:t>Even </a:t>
            </a:r>
            <a:r>
              <a:rPr lang="en-US" dirty="0"/>
              <a:t>if the time was unknown, would not a bridegroom be proud to go and show off his new wife? </a:t>
            </a:r>
            <a:endParaRPr lang="en-US" dirty="0" smtClean="0"/>
          </a:p>
          <a:p>
            <a:r>
              <a:rPr lang="en-US" dirty="0" smtClean="0"/>
              <a:t>It </a:t>
            </a:r>
            <a:r>
              <a:rPr lang="en-US" dirty="0"/>
              <a:t>would also afford her an opportunity to share in the </a:t>
            </a:r>
            <a:r>
              <a:rPr lang="en-US" dirty="0" smtClean="0"/>
              <a:t>feast and meet the husbands friends.</a:t>
            </a:r>
            <a:endParaRPr lang="en-US" dirty="0"/>
          </a:p>
        </p:txBody>
      </p:sp>
    </p:spTree>
    <p:extLst>
      <p:ext uri="{BB962C8B-B14F-4D97-AF65-F5344CB8AC3E}">
        <p14:creationId xmlns:p14="http://schemas.microsoft.com/office/powerpoint/2010/main" val="191206013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b="1" dirty="0" smtClean="0"/>
              <a:t>Luke 14:16-24</a:t>
            </a:r>
            <a:endParaRPr lang="en-US" dirty="0"/>
          </a:p>
        </p:txBody>
      </p:sp>
      <p:sp>
        <p:nvSpPr>
          <p:cNvPr id="3" name="Content Placeholder 2"/>
          <p:cNvSpPr>
            <a:spLocks noGrp="1"/>
          </p:cNvSpPr>
          <p:nvPr>
            <p:ph idx="1"/>
          </p:nvPr>
        </p:nvSpPr>
        <p:spPr>
          <a:xfrm>
            <a:off x="76200" y="1066800"/>
            <a:ext cx="9067800" cy="5715000"/>
          </a:xfrm>
        </p:spPr>
        <p:txBody>
          <a:bodyPr>
            <a:normAutofit fontScale="77500" lnSpcReduction="20000"/>
          </a:bodyPr>
          <a:lstStyle/>
          <a:p>
            <a:r>
              <a:rPr lang="en-US" dirty="0"/>
              <a:t>16 But He said to him, “A certain man was giving a big dinner, and he invited many; 17 and at the dinner hour he sent his slave to say to those who had been invited, ‘Come; for everything is ready now.’ 18 “But they all alike began to make excuses. The first one said to him, ‘I have bought a piece of land and I need to go out and look at it; please consider me excused.’ 19 “And another one said, ‘I have bought five yoke of oxen, and I am going to try them out; please consider me excused.’ 20 “And another one said, ‘I have married a wife, and for that reason I cannot come.’ 21 “And the slave came back and reported this to his master. Then the head of the household became angry and said to his slave, ‘Go out at once into the streets and lanes of the city and bring in here the poor and crippled and blind and lame.’ 22 “And the slave said, ‘Master, what you commanded has been done, and still there is room.’ 23 “And the master said to the slave, ‘Go out into the highways and along the hedges, and compel them to come in, that my house may be filled. 24 ‘For I tell you, none of those men who were invited shall taste of my dinner.’”</a:t>
            </a:r>
          </a:p>
        </p:txBody>
      </p:sp>
    </p:spTree>
    <p:extLst>
      <p:ext uri="{BB962C8B-B14F-4D97-AF65-F5344CB8AC3E}">
        <p14:creationId xmlns:p14="http://schemas.microsoft.com/office/powerpoint/2010/main" val="2608314727"/>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Excuses</a:t>
            </a:r>
            <a:endParaRPr lang="en-US" dirty="0"/>
          </a:p>
        </p:txBody>
      </p:sp>
      <p:sp>
        <p:nvSpPr>
          <p:cNvPr id="3" name="Content Placeholder 2"/>
          <p:cNvSpPr>
            <a:spLocks noGrp="1"/>
          </p:cNvSpPr>
          <p:nvPr>
            <p:ph idx="1"/>
          </p:nvPr>
        </p:nvSpPr>
        <p:spPr>
          <a:xfrm>
            <a:off x="0" y="1295400"/>
            <a:ext cx="9144000" cy="5181600"/>
          </a:xfrm>
        </p:spPr>
        <p:txBody>
          <a:bodyPr>
            <a:normAutofit fontScale="92500" lnSpcReduction="10000"/>
          </a:bodyPr>
          <a:lstStyle/>
          <a:p>
            <a:r>
              <a:rPr lang="en-US" dirty="0"/>
              <a:t>We also have to notice that the first two were semi-polite by saying "please, consider me </a:t>
            </a:r>
            <a:r>
              <a:rPr lang="en-US" dirty="0" smtClean="0"/>
              <a:t>excused“. </a:t>
            </a:r>
          </a:p>
          <a:p>
            <a:r>
              <a:rPr lang="en-US" dirty="0" smtClean="0"/>
              <a:t>Telling </a:t>
            </a:r>
            <a:r>
              <a:rPr lang="en-US" dirty="0"/>
              <a:t>this to the slave does not really excuse one from going. </a:t>
            </a:r>
            <a:endParaRPr lang="en-US" dirty="0" smtClean="0"/>
          </a:p>
          <a:p>
            <a:r>
              <a:rPr lang="en-US" dirty="0" smtClean="0"/>
              <a:t>Only </a:t>
            </a:r>
            <a:r>
              <a:rPr lang="en-US" dirty="0"/>
              <a:t>the master or the inviter has that decision to excuse you or not.</a:t>
            </a:r>
          </a:p>
          <a:p>
            <a:r>
              <a:rPr lang="en-US" dirty="0"/>
              <a:t>The last person flat out said "I cannot come" [more like "will not come"] upon giving his reason. </a:t>
            </a:r>
            <a:endParaRPr lang="en-US" dirty="0" smtClean="0"/>
          </a:p>
          <a:p>
            <a:r>
              <a:rPr lang="en-US" dirty="0" smtClean="0"/>
              <a:t>Thinking </a:t>
            </a:r>
            <a:r>
              <a:rPr lang="en-US" dirty="0"/>
              <a:t>that all would be acceptable, but once again, we see that not even an apology is offered for their absence.</a:t>
            </a:r>
          </a:p>
          <a:p>
            <a:endParaRPr lang="en-US" dirty="0"/>
          </a:p>
        </p:txBody>
      </p:sp>
    </p:spTree>
    <p:extLst>
      <p:ext uri="{BB962C8B-B14F-4D97-AF65-F5344CB8AC3E}">
        <p14:creationId xmlns:p14="http://schemas.microsoft.com/office/powerpoint/2010/main" val="351071695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Servant Relays Excuses</a:t>
            </a:r>
            <a:endParaRPr lang="en-US" dirty="0"/>
          </a:p>
        </p:txBody>
      </p:sp>
      <p:sp>
        <p:nvSpPr>
          <p:cNvPr id="3" name="Content Placeholder 2"/>
          <p:cNvSpPr>
            <a:spLocks noGrp="1"/>
          </p:cNvSpPr>
          <p:nvPr>
            <p:ph idx="1"/>
          </p:nvPr>
        </p:nvSpPr>
        <p:spPr/>
        <p:txBody>
          <a:bodyPr/>
          <a:lstStyle/>
          <a:p>
            <a:r>
              <a:rPr lang="en-US" dirty="0"/>
              <a:t>As the servant returns to tell the Lord that those, who had been invited, had more pressing things to do. </a:t>
            </a:r>
            <a:endParaRPr lang="en-US" dirty="0" smtClean="0"/>
          </a:p>
          <a:p>
            <a:r>
              <a:rPr lang="en-US" dirty="0" smtClean="0"/>
              <a:t>The </a:t>
            </a:r>
            <a:r>
              <a:rPr lang="en-US" dirty="0"/>
              <a:t>wrath of the head of the household </a:t>
            </a:r>
            <a:r>
              <a:rPr lang="en-US" dirty="0" smtClean="0"/>
              <a:t>is seen in that he became </a:t>
            </a:r>
            <a:r>
              <a:rPr lang="en-US" dirty="0"/>
              <a:t>angry. </a:t>
            </a:r>
            <a:endParaRPr lang="en-US" dirty="0" smtClean="0"/>
          </a:p>
          <a:p>
            <a:r>
              <a:rPr lang="en-US" dirty="0" smtClean="0"/>
              <a:t>Wouldn't </a:t>
            </a:r>
            <a:r>
              <a:rPr lang="en-US" dirty="0"/>
              <a:t>you?</a:t>
            </a:r>
          </a:p>
        </p:txBody>
      </p:sp>
    </p:spTree>
    <p:extLst>
      <p:ext uri="{BB962C8B-B14F-4D97-AF65-F5344CB8AC3E}">
        <p14:creationId xmlns:p14="http://schemas.microsoft.com/office/powerpoint/2010/main" val="6552941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Replacements</a:t>
            </a:r>
            <a:endParaRPr lang="en-US" dirty="0"/>
          </a:p>
        </p:txBody>
      </p:sp>
      <p:sp>
        <p:nvSpPr>
          <p:cNvPr id="3" name="Content Placeholder 2"/>
          <p:cNvSpPr>
            <a:spLocks noGrp="1"/>
          </p:cNvSpPr>
          <p:nvPr>
            <p:ph idx="1"/>
          </p:nvPr>
        </p:nvSpPr>
        <p:spPr>
          <a:xfrm>
            <a:off x="0" y="1219200"/>
            <a:ext cx="9144000" cy="5257800"/>
          </a:xfrm>
        </p:spPr>
        <p:txBody>
          <a:bodyPr>
            <a:normAutofit lnSpcReduction="10000"/>
          </a:bodyPr>
          <a:lstStyle/>
          <a:p>
            <a:r>
              <a:rPr lang="en-US" dirty="0"/>
              <a:t>"Alright now", said the master, "if those people think they have better things to do, let them alone, but my seats will not remain empty. </a:t>
            </a:r>
            <a:endParaRPr lang="en-US" dirty="0" smtClean="0"/>
          </a:p>
          <a:p>
            <a:r>
              <a:rPr lang="en-US" dirty="0" smtClean="0"/>
              <a:t>I </a:t>
            </a:r>
            <a:r>
              <a:rPr lang="en-US" dirty="0"/>
              <a:t>will fill them with others who will appreciate a good </a:t>
            </a:r>
            <a:r>
              <a:rPr lang="en-US" dirty="0" smtClean="0"/>
              <a:t>meal“. </a:t>
            </a:r>
          </a:p>
          <a:p>
            <a:r>
              <a:rPr lang="en-US" dirty="0" smtClean="0"/>
              <a:t>This </a:t>
            </a:r>
            <a:r>
              <a:rPr lang="en-US" dirty="0"/>
              <a:t>is paraphrasing the text to show the extreme </a:t>
            </a:r>
            <a:r>
              <a:rPr lang="en-US" dirty="0" smtClean="0"/>
              <a:t>displeasure </a:t>
            </a:r>
            <a:r>
              <a:rPr lang="en-US" dirty="0"/>
              <a:t>that the master had. </a:t>
            </a:r>
            <a:endParaRPr lang="en-US" dirty="0" smtClean="0"/>
          </a:p>
          <a:p>
            <a:r>
              <a:rPr lang="en-US" dirty="0" smtClean="0"/>
              <a:t>Offer </a:t>
            </a:r>
            <a:r>
              <a:rPr lang="en-US" dirty="0"/>
              <a:t>to the common man the opportunity for the feast, they will show their appreciation by their attendance.</a:t>
            </a:r>
          </a:p>
        </p:txBody>
      </p:sp>
    </p:spTree>
    <p:extLst>
      <p:ext uri="{BB962C8B-B14F-4D97-AF65-F5344CB8AC3E}">
        <p14:creationId xmlns:p14="http://schemas.microsoft.com/office/powerpoint/2010/main" val="41374608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Replacements</a:t>
            </a:r>
            <a:endParaRPr lang="en-US" dirty="0"/>
          </a:p>
        </p:txBody>
      </p:sp>
      <p:sp>
        <p:nvSpPr>
          <p:cNvPr id="3" name="Content Placeholder 2"/>
          <p:cNvSpPr>
            <a:spLocks noGrp="1"/>
          </p:cNvSpPr>
          <p:nvPr>
            <p:ph idx="1"/>
          </p:nvPr>
        </p:nvSpPr>
        <p:spPr>
          <a:xfrm>
            <a:off x="76200" y="1371600"/>
            <a:ext cx="8991600" cy="5181600"/>
          </a:xfrm>
        </p:spPr>
        <p:txBody>
          <a:bodyPr>
            <a:normAutofit fontScale="92500" lnSpcReduction="10000"/>
          </a:bodyPr>
          <a:lstStyle/>
          <a:p>
            <a:r>
              <a:rPr lang="en-US" dirty="0"/>
              <a:t>Notice, the parallel to the nation of Israel whom God had set up for a great nation and land and name. </a:t>
            </a:r>
            <a:endParaRPr lang="en-US" dirty="0" smtClean="0"/>
          </a:p>
          <a:p>
            <a:r>
              <a:rPr lang="en-US" dirty="0" smtClean="0"/>
              <a:t>When </a:t>
            </a:r>
            <a:r>
              <a:rPr lang="en-US" dirty="0"/>
              <a:t>God called upon them to serve him, they turned to other interest. </a:t>
            </a:r>
            <a:endParaRPr lang="en-US" dirty="0" smtClean="0"/>
          </a:p>
          <a:p>
            <a:r>
              <a:rPr lang="en-US" dirty="0" smtClean="0"/>
              <a:t>As </a:t>
            </a:r>
            <a:r>
              <a:rPr lang="en-US" dirty="0"/>
              <a:t>a result, the new kingdom would be available to all peoples of every nation. </a:t>
            </a:r>
            <a:endParaRPr lang="en-US" dirty="0" smtClean="0"/>
          </a:p>
          <a:p>
            <a:r>
              <a:rPr lang="en-US" dirty="0" smtClean="0"/>
              <a:t>The </a:t>
            </a:r>
            <a:r>
              <a:rPr lang="en-US" dirty="0"/>
              <a:t>Jews of Jesus' day would also be </a:t>
            </a:r>
            <a:r>
              <a:rPr lang="en-US" dirty="0" err="1"/>
              <a:t>paralled</a:t>
            </a:r>
            <a:r>
              <a:rPr lang="en-US" dirty="0"/>
              <a:t> by this parable. </a:t>
            </a:r>
            <a:endParaRPr lang="en-US" dirty="0" smtClean="0"/>
          </a:p>
          <a:p>
            <a:r>
              <a:rPr lang="en-US" dirty="0" smtClean="0"/>
              <a:t>The </a:t>
            </a:r>
            <a:r>
              <a:rPr lang="en-US" dirty="0"/>
              <a:t>fact that the Jews rejected the Gospel, and Paul took his message to the Gentiles is proof that this is not a meaningless parable.</a:t>
            </a:r>
          </a:p>
        </p:txBody>
      </p:sp>
    </p:spTree>
    <p:extLst>
      <p:ext uri="{BB962C8B-B14F-4D97-AF65-F5344CB8AC3E}">
        <p14:creationId xmlns:p14="http://schemas.microsoft.com/office/powerpoint/2010/main" val="44248745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Replacements</a:t>
            </a:r>
            <a:endParaRPr lang="en-US" dirty="0"/>
          </a:p>
        </p:txBody>
      </p:sp>
      <p:sp>
        <p:nvSpPr>
          <p:cNvPr id="3" name="Content Placeholder 2"/>
          <p:cNvSpPr>
            <a:spLocks noGrp="1"/>
          </p:cNvSpPr>
          <p:nvPr>
            <p:ph idx="1"/>
          </p:nvPr>
        </p:nvSpPr>
        <p:spPr/>
        <p:txBody>
          <a:bodyPr>
            <a:normAutofit/>
          </a:bodyPr>
          <a:lstStyle/>
          <a:p>
            <a:r>
              <a:rPr lang="en-US" dirty="0"/>
              <a:t>Even when those who would come have come, there is still room in God's kingdom. </a:t>
            </a:r>
            <a:endParaRPr lang="en-US" dirty="0" smtClean="0"/>
          </a:p>
          <a:p>
            <a:r>
              <a:rPr lang="en-US" dirty="0" smtClean="0"/>
              <a:t>There </a:t>
            </a:r>
            <a:r>
              <a:rPr lang="en-US" dirty="0"/>
              <a:t>is room for you and me and all who would desire to be there and be willing to meet the requirements</a:t>
            </a:r>
            <a:r>
              <a:rPr lang="en-US" dirty="0" smtClean="0"/>
              <a:t>.</a:t>
            </a:r>
          </a:p>
          <a:p>
            <a:r>
              <a:rPr lang="en-US" dirty="0" smtClean="0"/>
              <a:t>God </a:t>
            </a:r>
            <a:r>
              <a:rPr lang="en-US" dirty="0"/>
              <a:t>wants His house (or kingdom) full of those who display a desire to be there. </a:t>
            </a:r>
            <a:endParaRPr lang="en-US" dirty="0" smtClean="0"/>
          </a:p>
        </p:txBody>
      </p:sp>
    </p:spTree>
    <p:extLst>
      <p:ext uri="{BB962C8B-B14F-4D97-AF65-F5344CB8AC3E}">
        <p14:creationId xmlns:p14="http://schemas.microsoft.com/office/powerpoint/2010/main" val="22625050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Replacements</a:t>
            </a:r>
            <a:endParaRPr lang="en-US" dirty="0"/>
          </a:p>
        </p:txBody>
      </p:sp>
      <p:sp>
        <p:nvSpPr>
          <p:cNvPr id="3" name="Content Placeholder 2"/>
          <p:cNvSpPr>
            <a:spLocks noGrp="1"/>
          </p:cNvSpPr>
          <p:nvPr>
            <p:ph idx="1"/>
          </p:nvPr>
        </p:nvSpPr>
        <p:spPr/>
        <p:txBody>
          <a:bodyPr/>
          <a:lstStyle/>
          <a:p>
            <a:r>
              <a:rPr lang="en-US" dirty="0" smtClean="0"/>
              <a:t>But, for those who have other things to do, there is no room for them. </a:t>
            </a:r>
          </a:p>
          <a:p>
            <a:r>
              <a:rPr lang="en-US" dirty="0" smtClean="0"/>
              <a:t>Their invitation has been revoked. </a:t>
            </a:r>
          </a:p>
          <a:p>
            <a:r>
              <a:rPr lang="en-US" dirty="0" smtClean="0"/>
              <a:t>It has been removed. </a:t>
            </a:r>
          </a:p>
          <a:p>
            <a:r>
              <a:rPr lang="en-US" dirty="0" smtClean="0"/>
              <a:t>The door is closed to them, and like the five foolish virgins, they will be denied entrance with the statement "I never knew you"</a:t>
            </a:r>
          </a:p>
          <a:p>
            <a:endParaRPr lang="en-US" dirty="0"/>
          </a:p>
        </p:txBody>
      </p:sp>
    </p:spTree>
    <p:extLst>
      <p:ext uri="{BB962C8B-B14F-4D97-AF65-F5344CB8AC3E}">
        <p14:creationId xmlns:p14="http://schemas.microsoft.com/office/powerpoint/2010/main" val="18342147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For Us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 think that this parable has application for us today. </a:t>
            </a:r>
            <a:endParaRPr lang="en-US" dirty="0" smtClean="0"/>
          </a:p>
          <a:p>
            <a:r>
              <a:rPr lang="en-US" dirty="0" smtClean="0"/>
              <a:t>I </a:t>
            </a:r>
            <a:r>
              <a:rPr lang="en-US" dirty="0"/>
              <a:t>believe that we are the ones who are invited to the feast. </a:t>
            </a:r>
            <a:endParaRPr lang="en-US" dirty="0" smtClean="0"/>
          </a:p>
          <a:p>
            <a:r>
              <a:rPr lang="en-US" dirty="0" smtClean="0"/>
              <a:t>I </a:t>
            </a:r>
            <a:r>
              <a:rPr lang="en-US" dirty="0"/>
              <a:t>believe that all people who have obeyed the Gospel and are Christians are the invitees to this supper. </a:t>
            </a:r>
            <a:endParaRPr lang="en-US" dirty="0" smtClean="0"/>
          </a:p>
          <a:p>
            <a:r>
              <a:rPr lang="en-US" dirty="0" smtClean="0"/>
              <a:t>I </a:t>
            </a:r>
            <a:r>
              <a:rPr lang="en-US" dirty="0"/>
              <a:t>know that not everyone who has become a </a:t>
            </a:r>
            <a:r>
              <a:rPr lang="en-US" dirty="0" smtClean="0"/>
              <a:t>Christian </a:t>
            </a:r>
            <a:r>
              <a:rPr lang="en-US" dirty="0"/>
              <a:t>remains faithful and thus allow temporal and physical things to get in their way.</a:t>
            </a:r>
          </a:p>
        </p:txBody>
      </p:sp>
    </p:spTree>
    <p:extLst>
      <p:ext uri="{BB962C8B-B14F-4D97-AF65-F5344CB8AC3E}">
        <p14:creationId xmlns:p14="http://schemas.microsoft.com/office/powerpoint/2010/main" val="186414581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For Us</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temporal things are represented by land, possessions, and family. </a:t>
            </a:r>
            <a:endParaRPr lang="en-US" dirty="0" smtClean="0"/>
          </a:p>
          <a:p>
            <a:r>
              <a:rPr lang="en-US" dirty="0" smtClean="0"/>
              <a:t>Jesus </a:t>
            </a:r>
            <a:r>
              <a:rPr lang="en-US" dirty="0"/>
              <a:t>said that we must forsake all (including wealth</a:t>
            </a:r>
            <a:r>
              <a:rPr lang="en-US" dirty="0" smtClean="0"/>
              <a:t>, possessions </a:t>
            </a:r>
            <a:r>
              <a:rPr lang="en-US" dirty="0"/>
              <a:t>and family) for His name's sake.</a:t>
            </a:r>
          </a:p>
          <a:p>
            <a:r>
              <a:rPr lang="en-US" dirty="0"/>
              <a:t>Land represents wealth that is permanent, because the land is always there. </a:t>
            </a:r>
            <a:endParaRPr lang="en-US" dirty="0" smtClean="0"/>
          </a:p>
          <a:p>
            <a:r>
              <a:rPr lang="en-US" dirty="0" smtClean="0"/>
              <a:t>Now </a:t>
            </a:r>
            <a:r>
              <a:rPr lang="en-US" dirty="0"/>
              <a:t>there are some properties that lose value, but by and large most property is stable in it's value. </a:t>
            </a:r>
            <a:endParaRPr lang="en-US" dirty="0" smtClean="0"/>
          </a:p>
          <a:p>
            <a:r>
              <a:rPr lang="en-US" dirty="0" smtClean="0"/>
              <a:t>Possessions </a:t>
            </a:r>
            <a:r>
              <a:rPr lang="en-US" dirty="0"/>
              <a:t>are things which we want which we do not necessarily need</a:t>
            </a:r>
            <a:r>
              <a:rPr lang="en-US" dirty="0" smtClean="0"/>
              <a:t>.</a:t>
            </a:r>
          </a:p>
          <a:p>
            <a:endParaRPr lang="en-US" dirty="0"/>
          </a:p>
        </p:txBody>
      </p:sp>
    </p:spTree>
    <p:extLst>
      <p:ext uri="{BB962C8B-B14F-4D97-AF65-F5344CB8AC3E}">
        <p14:creationId xmlns:p14="http://schemas.microsoft.com/office/powerpoint/2010/main" val="190244080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For Us</a:t>
            </a:r>
            <a:endParaRPr lang="en-US" dirty="0"/>
          </a:p>
        </p:txBody>
      </p:sp>
      <p:sp>
        <p:nvSpPr>
          <p:cNvPr id="3" name="Content Placeholder 2"/>
          <p:cNvSpPr>
            <a:spLocks noGrp="1"/>
          </p:cNvSpPr>
          <p:nvPr>
            <p:ph idx="1"/>
          </p:nvPr>
        </p:nvSpPr>
        <p:spPr>
          <a:xfrm>
            <a:off x="76200" y="1600200"/>
            <a:ext cx="8610600" cy="4953000"/>
          </a:xfrm>
        </p:spPr>
        <p:txBody>
          <a:bodyPr>
            <a:normAutofit fontScale="85000" lnSpcReduction="10000"/>
          </a:bodyPr>
          <a:lstStyle/>
          <a:p>
            <a:r>
              <a:rPr lang="en-US" dirty="0" smtClean="0"/>
              <a:t>These possessions can hinder us in our duty to God. </a:t>
            </a:r>
          </a:p>
          <a:p>
            <a:r>
              <a:rPr lang="en-US" dirty="0" smtClean="0"/>
              <a:t>They can take our time (away from the Lord). </a:t>
            </a:r>
          </a:p>
          <a:p>
            <a:r>
              <a:rPr lang="en-US" dirty="0" smtClean="0"/>
              <a:t>They can take our money (away from the Lord). </a:t>
            </a:r>
          </a:p>
          <a:p>
            <a:r>
              <a:rPr lang="en-US" dirty="0" smtClean="0"/>
              <a:t>And they can take our faith (away from the Lord). </a:t>
            </a:r>
          </a:p>
          <a:p>
            <a:r>
              <a:rPr lang="en-US" dirty="0" smtClean="0"/>
              <a:t>Our families and the relationships that result cause more distress for God's people than any other problems. </a:t>
            </a:r>
          </a:p>
          <a:p>
            <a:r>
              <a:rPr lang="en-US" dirty="0" smtClean="0"/>
              <a:t>Jesus said that we must make our families our enemies if necessary in order to carry our cross. </a:t>
            </a:r>
          </a:p>
          <a:p>
            <a:r>
              <a:rPr lang="en-US" dirty="0" smtClean="0"/>
              <a:t>We have historical proof that unfaithful spouses cause the apostasy of the faithful.</a:t>
            </a:r>
          </a:p>
          <a:p>
            <a:r>
              <a:rPr lang="en-US" dirty="0" smtClean="0"/>
              <a:t> Rarely do we see the opposite.</a:t>
            </a:r>
          </a:p>
          <a:p>
            <a:endParaRPr lang="en-US" dirty="0"/>
          </a:p>
        </p:txBody>
      </p:sp>
    </p:spTree>
    <p:extLst>
      <p:ext uri="{BB962C8B-B14F-4D97-AF65-F5344CB8AC3E}">
        <p14:creationId xmlns:p14="http://schemas.microsoft.com/office/powerpoint/2010/main" val="39366479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For Us</a:t>
            </a:r>
            <a:endParaRPr lang="en-US" dirty="0"/>
          </a:p>
        </p:txBody>
      </p:sp>
      <p:sp>
        <p:nvSpPr>
          <p:cNvPr id="3" name="Content Placeholder 2"/>
          <p:cNvSpPr>
            <a:spLocks noGrp="1"/>
          </p:cNvSpPr>
          <p:nvPr>
            <p:ph idx="1"/>
          </p:nvPr>
        </p:nvSpPr>
        <p:spPr>
          <a:xfrm>
            <a:off x="0" y="1371600"/>
            <a:ext cx="8991600" cy="5257800"/>
          </a:xfrm>
        </p:spPr>
        <p:txBody>
          <a:bodyPr>
            <a:normAutofit fontScale="85000" lnSpcReduction="20000"/>
          </a:bodyPr>
          <a:lstStyle/>
          <a:p>
            <a:r>
              <a:rPr lang="en-US" dirty="0"/>
              <a:t>Abraham was told to leave his family whom, we are told later, worshiped strange gods. </a:t>
            </a:r>
            <a:endParaRPr lang="en-US" dirty="0" smtClean="0"/>
          </a:p>
          <a:p>
            <a:r>
              <a:rPr lang="en-US" dirty="0" smtClean="0"/>
              <a:t>Rachel </a:t>
            </a:r>
            <a:r>
              <a:rPr lang="en-US" dirty="0"/>
              <a:t>caused dissention when she stole her fathers idols. </a:t>
            </a:r>
            <a:endParaRPr lang="en-US" dirty="0" smtClean="0"/>
          </a:p>
          <a:p>
            <a:r>
              <a:rPr lang="en-US" dirty="0" smtClean="0"/>
              <a:t>The </a:t>
            </a:r>
            <a:r>
              <a:rPr lang="en-US" dirty="0"/>
              <a:t>children of Israel brought idols and gods from </a:t>
            </a:r>
            <a:r>
              <a:rPr lang="en-US" dirty="0" smtClean="0"/>
              <a:t>Egypt </a:t>
            </a:r>
            <a:r>
              <a:rPr lang="en-US" dirty="0"/>
              <a:t>and shortly made their own. </a:t>
            </a:r>
            <a:endParaRPr lang="en-US" dirty="0" smtClean="0"/>
          </a:p>
          <a:p>
            <a:r>
              <a:rPr lang="en-US" dirty="0" smtClean="0"/>
              <a:t>The Moabites </a:t>
            </a:r>
            <a:r>
              <a:rPr lang="en-US" dirty="0"/>
              <a:t>introduced idol worship to those in the wilderness. </a:t>
            </a:r>
            <a:endParaRPr lang="en-US" dirty="0" smtClean="0"/>
          </a:p>
          <a:p>
            <a:r>
              <a:rPr lang="en-US" dirty="0" smtClean="0"/>
              <a:t>The Canaanites </a:t>
            </a:r>
            <a:r>
              <a:rPr lang="en-US" dirty="0"/>
              <a:t>introduced idol worship to the Israelites in the promised land. </a:t>
            </a:r>
            <a:endParaRPr lang="en-US" dirty="0" smtClean="0"/>
          </a:p>
          <a:p>
            <a:r>
              <a:rPr lang="en-US" dirty="0" smtClean="0"/>
              <a:t>Solomon </a:t>
            </a:r>
            <a:r>
              <a:rPr lang="en-US" dirty="0"/>
              <a:t>was guilty of idolatry because of his wives. </a:t>
            </a:r>
            <a:endParaRPr lang="en-US" dirty="0" smtClean="0"/>
          </a:p>
          <a:p>
            <a:r>
              <a:rPr lang="en-US" dirty="0" smtClean="0"/>
              <a:t>Jezebel </a:t>
            </a:r>
            <a:r>
              <a:rPr lang="en-US" dirty="0"/>
              <a:t>had Ahaz build many objects of false god worship</a:t>
            </a:r>
            <a:r>
              <a:rPr lang="en-US" dirty="0" smtClean="0"/>
              <a:t>.</a:t>
            </a:r>
          </a:p>
          <a:p>
            <a:r>
              <a:rPr lang="en-US" dirty="0" smtClean="0"/>
              <a:t>Somehow </a:t>
            </a:r>
            <a:r>
              <a:rPr lang="en-US" dirty="0"/>
              <a:t>even Ananias and </a:t>
            </a:r>
            <a:r>
              <a:rPr lang="en-US" dirty="0" err="1" smtClean="0"/>
              <a:t>Sapphira</a:t>
            </a:r>
            <a:r>
              <a:rPr lang="en-US" dirty="0" smtClean="0"/>
              <a:t> </a:t>
            </a:r>
            <a:r>
              <a:rPr lang="en-US" dirty="0"/>
              <a:t>helped each other to lie to the Holy Spirit.</a:t>
            </a:r>
          </a:p>
        </p:txBody>
      </p:sp>
    </p:spTree>
    <p:extLst>
      <p:ext uri="{BB962C8B-B14F-4D97-AF65-F5344CB8AC3E}">
        <p14:creationId xmlns:p14="http://schemas.microsoft.com/office/powerpoint/2010/main" val="232213971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92500"/>
          </a:bodyPr>
          <a:lstStyle/>
          <a:p>
            <a:r>
              <a:rPr lang="en-US" dirty="0" smtClean="0"/>
              <a:t>Concerning </a:t>
            </a:r>
            <a:r>
              <a:rPr lang="en-US" dirty="0"/>
              <a:t>the growth of the Kingdom of God, we must take a refresher course. </a:t>
            </a:r>
            <a:endParaRPr lang="en-US" dirty="0" smtClean="0"/>
          </a:p>
          <a:p>
            <a:r>
              <a:rPr lang="en-US" dirty="0" smtClean="0"/>
              <a:t>The </a:t>
            </a:r>
            <a:r>
              <a:rPr lang="en-US" dirty="0"/>
              <a:t>Kingdom of God has reference to the domain of Jesus Christ in physical and/or spiritual form</a:t>
            </a:r>
            <a:r>
              <a:rPr lang="en-US" dirty="0" smtClean="0"/>
              <a:t>.</a:t>
            </a:r>
          </a:p>
          <a:p>
            <a:r>
              <a:rPr lang="en-US" dirty="0" smtClean="0"/>
              <a:t>The </a:t>
            </a:r>
            <a:r>
              <a:rPr lang="en-US" dirty="0"/>
              <a:t>Kingdom of God (Heaven) can reflect the current time as well as the future, or both. </a:t>
            </a:r>
            <a:endParaRPr lang="en-US" dirty="0" smtClean="0"/>
          </a:p>
          <a:p>
            <a:r>
              <a:rPr lang="en-US" dirty="0" smtClean="0"/>
              <a:t>The </a:t>
            </a:r>
            <a:r>
              <a:rPr lang="en-US" dirty="0"/>
              <a:t>kingdom of God can deal with Heaven now or in the future, or it can be talking about the Church of God, which is His kingdom.</a:t>
            </a:r>
          </a:p>
        </p:txBody>
      </p:sp>
    </p:spTree>
    <p:extLst>
      <p:ext uri="{BB962C8B-B14F-4D97-AF65-F5344CB8AC3E}">
        <p14:creationId xmlns:p14="http://schemas.microsoft.com/office/powerpoint/2010/main" val="59787974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For Us</a:t>
            </a:r>
            <a:endParaRPr lang="en-US" dirty="0"/>
          </a:p>
        </p:txBody>
      </p:sp>
      <p:sp>
        <p:nvSpPr>
          <p:cNvPr id="3" name="Content Placeholder 2"/>
          <p:cNvSpPr>
            <a:spLocks noGrp="1"/>
          </p:cNvSpPr>
          <p:nvPr>
            <p:ph idx="1"/>
          </p:nvPr>
        </p:nvSpPr>
        <p:spPr/>
        <p:txBody>
          <a:bodyPr/>
          <a:lstStyle/>
          <a:p>
            <a:r>
              <a:rPr lang="en-US" dirty="0"/>
              <a:t>We must be prepared to go, when he calls. </a:t>
            </a:r>
            <a:endParaRPr lang="en-US" dirty="0" smtClean="0"/>
          </a:p>
          <a:p>
            <a:r>
              <a:rPr lang="en-US" dirty="0" smtClean="0"/>
              <a:t>He </a:t>
            </a:r>
            <a:r>
              <a:rPr lang="en-US" dirty="0"/>
              <a:t>will call when we least expect it, and we will have no time to think about it or have any hope of changing the time to work into our schedule. </a:t>
            </a:r>
            <a:endParaRPr lang="en-US" dirty="0" smtClean="0"/>
          </a:p>
          <a:p>
            <a:r>
              <a:rPr lang="en-US" dirty="0" smtClean="0"/>
              <a:t>We </a:t>
            </a:r>
            <a:r>
              <a:rPr lang="en-US" dirty="0"/>
              <a:t>must be like the disciples who left their nets lying on the ground to follow the </a:t>
            </a:r>
            <a:r>
              <a:rPr lang="en-US" dirty="0" smtClean="0"/>
              <a:t>Master</a:t>
            </a:r>
            <a:r>
              <a:rPr lang="en-US" dirty="0"/>
              <a:t>.</a:t>
            </a:r>
          </a:p>
        </p:txBody>
      </p:sp>
    </p:spTree>
    <p:extLst>
      <p:ext uri="{BB962C8B-B14F-4D97-AF65-F5344CB8AC3E}">
        <p14:creationId xmlns:p14="http://schemas.microsoft.com/office/powerpoint/2010/main" val="105887046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We must live our lives in preparation so that our invitation is not revoked and terminated. </a:t>
            </a:r>
            <a:endParaRPr lang="en-US" dirty="0" smtClean="0"/>
          </a:p>
          <a:p>
            <a:r>
              <a:rPr lang="en-US" dirty="0" smtClean="0"/>
              <a:t>Because </a:t>
            </a:r>
            <a:r>
              <a:rPr lang="en-US" dirty="0"/>
              <a:t>as Revelation says "Blessed are those who are invited to the marriage supper of the Lamb" 19:9</a:t>
            </a:r>
            <a:r>
              <a:rPr lang="en-US" dirty="0" smtClean="0"/>
              <a:t>.</a:t>
            </a:r>
          </a:p>
          <a:p>
            <a:r>
              <a:rPr lang="en-US" dirty="0" smtClean="0"/>
              <a:t>There </a:t>
            </a:r>
            <a:r>
              <a:rPr lang="en-US" dirty="0"/>
              <a:t>is an open invitation to all to be placed on the invitees list. </a:t>
            </a:r>
            <a:endParaRPr lang="en-US" dirty="0" smtClean="0"/>
          </a:p>
          <a:p>
            <a:r>
              <a:rPr lang="en-US" dirty="0" smtClean="0"/>
              <a:t>Those </a:t>
            </a:r>
            <a:r>
              <a:rPr lang="en-US" dirty="0"/>
              <a:t>who obey the Gospel are invited. </a:t>
            </a:r>
            <a:endParaRPr lang="en-US" dirty="0" smtClean="0"/>
          </a:p>
          <a:p>
            <a:r>
              <a:rPr lang="en-US" dirty="0" smtClean="0"/>
              <a:t>But </a:t>
            </a:r>
            <a:r>
              <a:rPr lang="en-US" dirty="0"/>
              <a:t>only those who come, at the </a:t>
            </a:r>
            <a:r>
              <a:rPr lang="en-US" dirty="0" smtClean="0"/>
              <a:t>appropriate </a:t>
            </a:r>
            <a:r>
              <a:rPr lang="en-US" dirty="0"/>
              <a:t>time, will be allowed into the feast.</a:t>
            </a:r>
          </a:p>
          <a:p>
            <a:r>
              <a:rPr lang="en-US" dirty="0"/>
              <a:t>May we not let anything get in our way to respond to the great invitation our Lord has offered.</a:t>
            </a:r>
          </a:p>
          <a:p>
            <a:endParaRPr lang="en-US" dirty="0"/>
          </a:p>
        </p:txBody>
      </p:sp>
    </p:spTree>
    <p:extLst>
      <p:ext uri="{BB962C8B-B14F-4D97-AF65-F5344CB8AC3E}">
        <p14:creationId xmlns:p14="http://schemas.microsoft.com/office/powerpoint/2010/main" val="342716525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Kingdom Of Heaven</a:t>
            </a:r>
            <a:endParaRPr lang="en-US" dirty="0"/>
          </a:p>
        </p:txBody>
      </p:sp>
      <p:sp>
        <p:nvSpPr>
          <p:cNvPr id="3" name="Content Placeholder 2"/>
          <p:cNvSpPr>
            <a:spLocks noGrp="1"/>
          </p:cNvSpPr>
          <p:nvPr>
            <p:ph idx="1"/>
          </p:nvPr>
        </p:nvSpPr>
        <p:spPr/>
        <p:txBody>
          <a:bodyPr>
            <a:normAutofit fontScale="92500" lnSpcReduction="10000"/>
          </a:bodyPr>
          <a:lstStyle/>
          <a:p>
            <a:r>
              <a:rPr lang="en-US" dirty="0"/>
              <a:t>All citizens of God's kingdom are appointed to watch out and work for the welfare of the Kingdom at large. </a:t>
            </a:r>
            <a:endParaRPr lang="en-US" dirty="0" smtClean="0"/>
          </a:p>
          <a:p>
            <a:r>
              <a:rPr lang="en-US" dirty="0" smtClean="0"/>
              <a:t>To </a:t>
            </a:r>
            <a:r>
              <a:rPr lang="en-US" dirty="0"/>
              <a:t>work hard, to labor vigorously, even to die if necessary, for the common good of the kingdom.</a:t>
            </a:r>
          </a:p>
          <a:p>
            <a:r>
              <a:rPr lang="en-US" dirty="0" smtClean="0"/>
              <a:t>We </a:t>
            </a:r>
            <a:r>
              <a:rPr lang="en-US" dirty="0"/>
              <a:t>will look at a parable of Jesus concerning the kingdom of Heaven. </a:t>
            </a:r>
            <a:endParaRPr lang="en-US" dirty="0" smtClean="0"/>
          </a:p>
          <a:p>
            <a:r>
              <a:rPr lang="en-US" dirty="0" smtClean="0"/>
              <a:t>As </a:t>
            </a:r>
            <a:r>
              <a:rPr lang="en-US" dirty="0"/>
              <a:t>discussed prior to this, Jesus needed to explain things of a spiritual nature in a language that people could understand. </a:t>
            </a:r>
            <a:endParaRPr lang="en-US" dirty="0" smtClean="0"/>
          </a:p>
          <a:p>
            <a:endParaRPr lang="en-US" dirty="0"/>
          </a:p>
        </p:txBody>
      </p:sp>
    </p:spTree>
    <p:extLst>
      <p:ext uri="{BB962C8B-B14F-4D97-AF65-F5344CB8AC3E}">
        <p14:creationId xmlns:p14="http://schemas.microsoft.com/office/powerpoint/2010/main" val="222936254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Parables Explained</a:t>
            </a:r>
            <a:endParaRPr lang="en-US" dirty="0"/>
          </a:p>
        </p:txBody>
      </p:sp>
      <p:sp>
        <p:nvSpPr>
          <p:cNvPr id="3" name="Content Placeholder 2"/>
          <p:cNvSpPr>
            <a:spLocks noGrp="1"/>
          </p:cNvSpPr>
          <p:nvPr>
            <p:ph idx="1"/>
          </p:nvPr>
        </p:nvSpPr>
        <p:spPr/>
        <p:txBody>
          <a:bodyPr/>
          <a:lstStyle/>
          <a:p>
            <a:r>
              <a:rPr lang="en-US" dirty="0" smtClean="0"/>
              <a:t>Also, at that time, the Kingdom had not come, and most about it remained a mystery. </a:t>
            </a:r>
          </a:p>
          <a:p>
            <a:r>
              <a:rPr lang="en-US" dirty="0" smtClean="0"/>
              <a:t>A mystery that would soon be made manifest. </a:t>
            </a:r>
          </a:p>
          <a:p>
            <a:r>
              <a:rPr lang="en-US" dirty="0" smtClean="0"/>
              <a:t>So the things of a spiritual nature by which none of us have experienced, can only be explained by things we have experienced in this life and can reasonably put into colorful descriptive language.</a:t>
            </a:r>
          </a:p>
          <a:p>
            <a:endParaRPr lang="en-US" dirty="0"/>
          </a:p>
        </p:txBody>
      </p:sp>
    </p:spTree>
    <p:extLst>
      <p:ext uri="{BB962C8B-B14F-4D97-AF65-F5344CB8AC3E}">
        <p14:creationId xmlns:p14="http://schemas.microsoft.com/office/powerpoint/2010/main" val="7915489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Parables Explained</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a:t>How would you explain the color blue to a blind person?</a:t>
            </a:r>
          </a:p>
          <a:p>
            <a:r>
              <a:rPr lang="en-US" dirty="0"/>
              <a:t>How could you explain the shape of a particular object without some references. </a:t>
            </a:r>
            <a:endParaRPr lang="en-US" dirty="0" smtClean="0"/>
          </a:p>
          <a:p>
            <a:r>
              <a:rPr lang="en-US" dirty="0" smtClean="0"/>
              <a:t>You </a:t>
            </a:r>
            <a:r>
              <a:rPr lang="en-US" dirty="0"/>
              <a:t>can't. </a:t>
            </a:r>
            <a:endParaRPr lang="en-US" dirty="0" smtClean="0"/>
          </a:p>
          <a:p>
            <a:r>
              <a:rPr lang="en-US" dirty="0" smtClean="0"/>
              <a:t>So </a:t>
            </a:r>
            <a:r>
              <a:rPr lang="en-US" dirty="0"/>
              <a:t>we have to describe these things by things we do understand, know, and see.</a:t>
            </a:r>
          </a:p>
          <a:p>
            <a:r>
              <a:rPr lang="en-US" dirty="0"/>
              <a:t>Let's break down this parable and see it's components and characters. </a:t>
            </a:r>
            <a:endParaRPr lang="en-US" dirty="0" smtClean="0"/>
          </a:p>
          <a:p>
            <a:r>
              <a:rPr lang="en-US" dirty="0" smtClean="0"/>
              <a:t>Let </a:t>
            </a:r>
            <a:r>
              <a:rPr lang="en-US" dirty="0"/>
              <a:t>us see how they inter-relate and act, and also how they are viewed by the orator.</a:t>
            </a:r>
          </a:p>
          <a:p>
            <a:endParaRPr lang="en-US" dirty="0"/>
          </a:p>
        </p:txBody>
      </p:sp>
    </p:spTree>
    <p:extLst>
      <p:ext uri="{BB962C8B-B14F-4D97-AF65-F5344CB8AC3E}">
        <p14:creationId xmlns:p14="http://schemas.microsoft.com/office/powerpoint/2010/main" val="344760651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Certain Man"</a:t>
            </a:r>
            <a:endParaRPr lang="en-US" dirty="0"/>
          </a:p>
        </p:txBody>
      </p:sp>
      <p:sp>
        <p:nvSpPr>
          <p:cNvPr id="3" name="Content Placeholder 2"/>
          <p:cNvSpPr>
            <a:spLocks noGrp="1"/>
          </p:cNvSpPr>
          <p:nvPr>
            <p:ph idx="1"/>
          </p:nvPr>
        </p:nvSpPr>
        <p:spPr/>
        <p:txBody>
          <a:bodyPr/>
          <a:lstStyle/>
          <a:p>
            <a:r>
              <a:rPr lang="en-US" dirty="0" smtClean="0"/>
              <a:t>Has </a:t>
            </a:r>
            <a:r>
              <a:rPr lang="en-US" dirty="0"/>
              <a:t>reference to </a:t>
            </a:r>
            <a:r>
              <a:rPr lang="en-US" dirty="0" smtClean="0"/>
              <a:t>Deity. </a:t>
            </a:r>
          </a:p>
          <a:p>
            <a:r>
              <a:rPr lang="en-US" dirty="0" smtClean="0"/>
              <a:t>We </a:t>
            </a:r>
            <a:r>
              <a:rPr lang="en-US" dirty="0"/>
              <a:t>see every characteristic of God, Jesus Christ, and The Holy Spirit portrayed by this person and what they do.</a:t>
            </a:r>
          </a:p>
        </p:txBody>
      </p:sp>
    </p:spTree>
    <p:extLst>
      <p:ext uri="{BB962C8B-B14F-4D97-AF65-F5344CB8AC3E}">
        <p14:creationId xmlns:p14="http://schemas.microsoft.com/office/powerpoint/2010/main" val="238055412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Dinner</a:t>
            </a:r>
            <a:endParaRPr lang="en-US" dirty="0"/>
          </a:p>
        </p:txBody>
      </p:sp>
      <p:sp>
        <p:nvSpPr>
          <p:cNvPr id="3" name="Content Placeholder 2"/>
          <p:cNvSpPr>
            <a:spLocks noGrp="1"/>
          </p:cNvSpPr>
          <p:nvPr>
            <p:ph idx="1"/>
          </p:nvPr>
        </p:nvSpPr>
        <p:spPr/>
        <p:txBody>
          <a:bodyPr/>
          <a:lstStyle/>
          <a:p>
            <a:r>
              <a:rPr lang="en-US" dirty="0" smtClean="0"/>
              <a:t>Or the “great supper” </a:t>
            </a:r>
            <a:r>
              <a:rPr lang="en-US" dirty="0"/>
              <a:t>has reference to the marriage feast of the Lamb that we read about in the book of Revelation</a:t>
            </a:r>
            <a:r>
              <a:rPr lang="en-US" dirty="0" smtClean="0"/>
              <a:t>.</a:t>
            </a:r>
          </a:p>
          <a:p>
            <a:r>
              <a:rPr lang="en-US" dirty="0" smtClean="0"/>
              <a:t>Revelation 19:9 </a:t>
            </a:r>
            <a:r>
              <a:rPr lang="en-US" dirty="0" smtClean="0"/>
              <a:t>"Blessed are those who are invited to the marriage supper of the Lamb“</a:t>
            </a:r>
          </a:p>
          <a:p>
            <a:r>
              <a:rPr lang="en-US" dirty="0" smtClean="0"/>
              <a:t>This feast was prepared for the guests.</a:t>
            </a:r>
            <a:endParaRPr lang="en-US" dirty="0"/>
          </a:p>
        </p:txBody>
      </p:sp>
    </p:spTree>
    <p:extLst>
      <p:ext uri="{BB962C8B-B14F-4D97-AF65-F5344CB8AC3E}">
        <p14:creationId xmlns:p14="http://schemas.microsoft.com/office/powerpoint/2010/main" val="211903386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Were Invited</a:t>
            </a:r>
            <a:endParaRPr lang="en-US" dirty="0"/>
          </a:p>
        </p:txBody>
      </p:sp>
      <p:sp>
        <p:nvSpPr>
          <p:cNvPr id="3" name="Content Placeholder 2"/>
          <p:cNvSpPr>
            <a:spLocks noGrp="1"/>
          </p:cNvSpPr>
          <p:nvPr>
            <p:ph idx="1"/>
          </p:nvPr>
        </p:nvSpPr>
        <p:spPr/>
        <p:txBody>
          <a:bodyPr>
            <a:normAutofit fontScale="92500"/>
          </a:bodyPr>
          <a:lstStyle/>
          <a:p>
            <a:r>
              <a:rPr lang="en-US" dirty="0" smtClean="0"/>
              <a:t>We know that everyone has been invited into heaven. </a:t>
            </a:r>
          </a:p>
          <a:p>
            <a:r>
              <a:rPr lang="en-US" dirty="0" smtClean="0"/>
              <a:t>But as we notice, in this case, everyone is not invited as we have indication that there were only three invitees.</a:t>
            </a:r>
          </a:p>
          <a:p>
            <a:r>
              <a:rPr lang="en-US" dirty="0" smtClean="0"/>
              <a:t>Maybe we think only three were invited because there were three different kinds of excuses given. </a:t>
            </a:r>
          </a:p>
          <a:p>
            <a:r>
              <a:rPr lang="en-US" dirty="0" smtClean="0"/>
              <a:t>It is after they who had been invited, and declined, that others were invited.</a:t>
            </a:r>
          </a:p>
          <a:p>
            <a:endParaRPr lang="en-US" dirty="0"/>
          </a:p>
        </p:txBody>
      </p:sp>
    </p:spTree>
    <p:extLst>
      <p:ext uri="{BB962C8B-B14F-4D97-AF65-F5344CB8AC3E}">
        <p14:creationId xmlns:p14="http://schemas.microsoft.com/office/powerpoint/2010/main" val="109914510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2500</Words>
  <Application>Microsoft Office PowerPoint</Application>
  <PresentationFormat>On-screen Show (4:3)</PresentationFormat>
  <Paragraphs>162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The Parable of the Great Supper</vt:lpstr>
      <vt:lpstr>Luke 14:16-24</vt:lpstr>
      <vt:lpstr>Introduction </vt:lpstr>
      <vt:lpstr>Kingdom Of Heaven</vt:lpstr>
      <vt:lpstr>Parables Explained</vt:lpstr>
      <vt:lpstr>Parables Explained</vt:lpstr>
      <vt:lpstr>"A Certain Man"</vt:lpstr>
      <vt:lpstr>The Big Dinner</vt:lpstr>
      <vt:lpstr>Many Were Invited</vt:lpstr>
      <vt:lpstr>Many Were Invited</vt:lpstr>
      <vt:lpstr>Many Were Invited</vt:lpstr>
      <vt:lpstr>“At The Dinner Hour"</vt:lpstr>
      <vt:lpstr>“He Sent His Slave To Say “Come; For Everything Is Ready Now""</vt:lpstr>
      <vt:lpstr>The Invitees Were Not Ready.</vt:lpstr>
      <vt:lpstr>Bought A Piece Of Land</vt:lpstr>
      <vt:lpstr>Bought A Piece Of Land</vt:lpstr>
      <vt:lpstr>Bought Five Yoke Of Oxen</vt:lpstr>
      <vt:lpstr>Bought Five Yoke Of Oxen</vt:lpstr>
      <vt:lpstr>I Have Married A Wife</vt:lpstr>
      <vt:lpstr>The Excuses</vt:lpstr>
      <vt:lpstr>Servant Relays Excuses</vt:lpstr>
      <vt:lpstr>Find Replacements</vt:lpstr>
      <vt:lpstr>Find Replacements</vt:lpstr>
      <vt:lpstr>Find Replacements</vt:lpstr>
      <vt:lpstr>Find Replacements</vt:lpstr>
      <vt:lpstr>Application For Us</vt:lpstr>
      <vt:lpstr>Application For Us</vt:lpstr>
      <vt:lpstr>Application For Us</vt:lpstr>
      <vt:lpstr>Application For Us</vt:lpstr>
      <vt:lpstr>Application For Us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Great Supper</dc:title>
  <dc:creator>Aarons</dc:creator>
  <cp:lastModifiedBy>Aarons</cp:lastModifiedBy>
  <cp:revision>8</cp:revision>
  <dcterms:created xsi:type="dcterms:W3CDTF">2014-11-24T15:46:50Z</dcterms:created>
  <dcterms:modified xsi:type="dcterms:W3CDTF">2014-11-24T18:45:36Z</dcterms:modified>
</cp:coreProperties>
</file>