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43" autoAdjust="0"/>
  </p:normalViewPr>
  <p:slideViewPr>
    <p:cSldViewPr>
      <p:cViewPr varScale="1">
        <p:scale>
          <a:sx n="95" d="100"/>
          <a:sy n="95" d="100"/>
        </p:scale>
        <p:origin x="-90" y="-192"/>
      </p:cViewPr>
      <p:guideLst>
        <p:guide orient="horz" pos="2160"/>
        <p:guide pos="2880"/>
      </p:guideLst>
    </p:cSldViewPr>
  </p:slideViewPr>
  <p:outlineViewPr>
    <p:cViewPr>
      <p:scale>
        <a:sx n="33" d="100"/>
        <a:sy n="33" d="100"/>
      </p:scale>
      <p:origin x="0" y="69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78E5F8-11CF-4018-92A8-E0FEDE5449E8}"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35517474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8E5F8-11CF-4018-92A8-E0FEDE5449E8}"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168258742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8E5F8-11CF-4018-92A8-E0FEDE5449E8}"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192432586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8E5F8-11CF-4018-92A8-E0FEDE5449E8}"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1741400194"/>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8E5F8-11CF-4018-92A8-E0FEDE5449E8}"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3526213924"/>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78E5F8-11CF-4018-92A8-E0FEDE5449E8}"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253045687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8E5F8-11CF-4018-92A8-E0FEDE5449E8}" type="datetimeFigureOut">
              <a:rPr lang="en-US" smtClean="0"/>
              <a:t>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2815288021"/>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8E5F8-11CF-4018-92A8-E0FEDE5449E8}" type="datetimeFigureOut">
              <a:rPr lang="en-US" smtClean="0"/>
              <a:t>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3808767606"/>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8E5F8-11CF-4018-92A8-E0FEDE5449E8}" type="datetimeFigureOut">
              <a:rPr lang="en-US" smtClean="0"/>
              <a:t>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3171402702"/>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E5F8-11CF-4018-92A8-E0FEDE5449E8}"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2657092401"/>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E5F8-11CF-4018-92A8-E0FEDE5449E8}"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64671-E748-4333-94FB-C5E0D83D92DF}" type="slidenum">
              <a:rPr lang="en-US" smtClean="0"/>
              <a:t>‹#›</a:t>
            </a:fld>
            <a:endParaRPr lang="en-US"/>
          </a:p>
        </p:txBody>
      </p:sp>
    </p:spTree>
    <p:extLst>
      <p:ext uri="{BB962C8B-B14F-4D97-AF65-F5344CB8AC3E}">
        <p14:creationId xmlns:p14="http://schemas.microsoft.com/office/powerpoint/2010/main" val="235055774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3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8E5F8-11CF-4018-92A8-E0FEDE5449E8}" type="datetimeFigureOut">
              <a:rPr lang="en-US" smtClean="0"/>
              <a:t>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64671-E748-4333-94FB-C5E0D83D92DF}" type="slidenum">
              <a:rPr lang="en-US" smtClean="0"/>
              <a:t>‹#›</a:t>
            </a:fld>
            <a:endParaRPr lang="en-US"/>
          </a:p>
        </p:txBody>
      </p:sp>
    </p:spTree>
    <p:extLst>
      <p:ext uri="{BB962C8B-B14F-4D97-AF65-F5344CB8AC3E}">
        <p14:creationId xmlns:p14="http://schemas.microsoft.com/office/powerpoint/2010/main" val="394275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124200"/>
          </a:xfrm>
        </p:spPr>
        <p:txBody>
          <a:bodyPr>
            <a:normAutofit fontScale="90000"/>
          </a:bodyPr>
          <a:lstStyle/>
          <a:p>
            <a:r>
              <a:rPr lang="en-US" sz="8000" dirty="0" smtClean="0">
                <a:latin typeface="Ravie" panose="04040805050809020602" pitchFamily="82" charset="0"/>
              </a:rPr>
              <a:t>Questions Answered About HELL</a:t>
            </a:r>
            <a:endParaRPr lang="en-US" sz="8000" dirty="0">
              <a:latin typeface="Ravie" panose="04040805050809020602" pitchFamily="82" charset="0"/>
            </a:endParaRPr>
          </a:p>
        </p:txBody>
      </p:sp>
      <p:sp>
        <p:nvSpPr>
          <p:cNvPr id="3" name="Subtitle 2"/>
          <p:cNvSpPr>
            <a:spLocks noGrp="1"/>
          </p:cNvSpPr>
          <p:nvPr>
            <p:ph type="subTitle" idx="1"/>
          </p:nvPr>
        </p:nvSpPr>
        <p:spPr>
          <a:xfrm>
            <a:off x="1371600" y="3886200"/>
            <a:ext cx="6400800" cy="2743200"/>
          </a:xfrm>
        </p:spPr>
        <p:txBody>
          <a:bodyPr>
            <a:normAutofit fontScale="92500" lnSpcReduction="20000"/>
          </a:bodyPr>
          <a:lstStyle/>
          <a:p>
            <a:pPr algn="l"/>
            <a:r>
              <a:rPr lang="en-US" dirty="0" smtClean="0">
                <a:solidFill>
                  <a:schemeClr val="tx1"/>
                </a:solidFill>
                <a:latin typeface="Cuckoo" pitchFamily="2" charset="0"/>
              </a:rPr>
              <a:t>WHO</a:t>
            </a:r>
            <a:r>
              <a:rPr lang="en-US" dirty="0">
                <a:solidFill>
                  <a:schemeClr val="tx1"/>
                </a:solidFill>
                <a:latin typeface="Cuckoo" pitchFamily="2" charset="0"/>
              </a:rPr>
              <a:t>, </a:t>
            </a:r>
            <a:endParaRPr lang="en-US" dirty="0" smtClean="0">
              <a:solidFill>
                <a:schemeClr val="tx1"/>
              </a:solidFill>
              <a:latin typeface="Cuckoo" pitchFamily="2" charset="0"/>
            </a:endParaRPr>
          </a:p>
          <a:p>
            <a:pPr algn="l"/>
            <a:r>
              <a:rPr lang="en-US" dirty="0">
                <a:solidFill>
                  <a:schemeClr val="tx1"/>
                </a:solidFill>
                <a:latin typeface="Cuckoo" pitchFamily="2" charset="0"/>
              </a:rPr>
              <a:t>	</a:t>
            </a:r>
            <a:r>
              <a:rPr lang="en-US" dirty="0" smtClean="0">
                <a:solidFill>
                  <a:schemeClr val="tx1"/>
                </a:solidFill>
                <a:latin typeface="Cuckoo" pitchFamily="2" charset="0"/>
              </a:rPr>
              <a:t>WHEN</a:t>
            </a:r>
            <a:r>
              <a:rPr lang="en-US" dirty="0">
                <a:solidFill>
                  <a:schemeClr val="tx1"/>
                </a:solidFill>
                <a:latin typeface="Cuckoo" pitchFamily="2" charset="0"/>
              </a:rPr>
              <a:t>, </a:t>
            </a:r>
            <a:endParaRPr lang="en-US" dirty="0" smtClean="0">
              <a:solidFill>
                <a:schemeClr val="tx1"/>
              </a:solidFill>
              <a:latin typeface="Cuckoo" pitchFamily="2" charset="0"/>
            </a:endParaRPr>
          </a:p>
          <a:p>
            <a:pPr algn="l"/>
            <a:r>
              <a:rPr lang="en-US" dirty="0" smtClean="0">
                <a:solidFill>
                  <a:schemeClr val="tx1"/>
                </a:solidFill>
                <a:latin typeface="Cuckoo" pitchFamily="2" charset="0"/>
              </a:rPr>
              <a:t>		WHERE</a:t>
            </a:r>
            <a:r>
              <a:rPr lang="en-US" dirty="0">
                <a:solidFill>
                  <a:schemeClr val="tx1"/>
                </a:solidFill>
                <a:latin typeface="Cuckoo" pitchFamily="2" charset="0"/>
              </a:rPr>
              <a:t>, </a:t>
            </a:r>
            <a:endParaRPr lang="en-US" dirty="0" smtClean="0">
              <a:solidFill>
                <a:schemeClr val="tx1"/>
              </a:solidFill>
              <a:latin typeface="Cuckoo" pitchFamily="2" charset="0"/>
            </a:endParaRPr>
          </a:p>
          <a:p>
            <a:pPr algn="l"/>
            <a:r>
              <a:rPr lang="en-US" dirty="0" smtClean="0">
                <a:solidFill>
                  <a:schemeClr val="tx1"/>
                </a:solidFill>
                <a:latin typeface="Cuckoo" pitchFamily="2" charset="0"/>
              </a:rPr>
              <a:t>			HOW</a:t>
            </a:r>
            <a:r>
              <a:rPr lang="en-US" dirty="0">
                <a:solidFill>
                  <a:schemeClr val="tx1"/>
                </a:solidFill>
                <a:latin typeface="Cuckoo" pitchFamily="2" charset="0"/>
              </a:rPr>
              <a:t>, </a:t>
            </a:r>
            <a:endParaRPr lang="en-US" dirty="0" smtClean="0">
              <a:solidFill>
                <a:schemeClr val="tx1"/>
              </a:solidFill>
              <a:latin typeface="Cuckoo" pitchFamily="2" charset="0"/>
            </a:endParaRPr>
          </a:p>
          <a:p>
            <a:pPr algn="l"/>
            <a:r>
              <a:rPr lang="en-US" dirty="0" smtClean="0">
                <a:solidFill>
                  <a:schemeClr val="tx1"/>
                </a:solidFill>
                <a:latin typeface="Cuckoo" pitchFamily="2" charset="0"/>
              </a:rPr>
              <a:t>				&amp; </a:t>
            </a:r>
            <a:r>
              <a:rPr lang="en-US" dirty="0">
                <a:solidFill>
                  <a:schemeClr val="tx1"/>
                </a:solidFill>
                <a:latin typeface="Cuckoo" pitchFamily="2" charset="0"/>
              </a:rPr>
              <a:t>WHY?</a:t>
            </a:r>
            <a:br>
              <a:rPr lang="en-US" dirty="0">
                <a:solidFill>
                  <a:schemeClr val="tx1"/>
                </a:solidFill>
                <a:latin typeface="Cuckoo" pitchFamily="2" charset="0"/>
              </a:rPr>
            </a:br>
            <a:endParaRPr lang="en-US" dirty="0">
              <a:solidFill>
                <a:schemeClr val="tx1"/>
              </a:solidFill>
              <a:latin typeface="Cuckoo" pitchFamily="2" charset="0"/>
            </a:endParaRPr>
          </a:p>
        </p:txBody>
      </p:sp>
    </p:spTree>
    <p:extLst>
      <p:ext uri="{BB962C8B-B14F-4D97-AF65-F5344CB8AC3E}">
        <p14:creationId xmlns:p14="http://schemas.microsoft.com/office/powerpoint/2010/main" val="397137475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WILL HELL BE EXPERIENCED?</a:t>
            </a:r>
            <a:endParaRPr lang="en-US" dirty="0"/>
          </a:p>
        </p:txBody>
      </p:sp>
      <p:sp>
        <p:nvSpPr>
          <p:cNvPr id="3" name="Content Placeholder 2"/>
          <p:cNvSpPr>
            <a:spLocks noGrp="1"/>
          </p:cNvSpPr>
          <p:nvPr>
            <p:ph idx="1"/>
          </p:nvPr>
        </p:nvSpPr>
        <p:spPr>
          <a:xfrm>
            <a:off x="0" y="1295400"/>
            <a:ext cx="9067800" cy="5486400"/>
          </a:xfrm>
        </p:spPr>
        <p:txBody>
          <a:bodyPr>
            <a:normAutofit fontScale="77500" lnSpcReduction="20000"/>
          </a:bodyPr>
          <a:lstStyle/>
          <a:p>
            <a:r>
              <a:rPr lang="en-US" dirty="0"/>
              <a:t> </a:t>
            </a:r>
            <a:r>
              <a:rPr lang="en-US" dirty="0" smtClean="0"/>
              <a:t>2nd </a:t>
            </a:r>
            <a:r>
              <a:rPr lang="en-US" dirty="0"/>
              <a:t>Peter 3:9; 1st Timothy 2:3-4; Ezekiel 33:11</a:t>
            </a:r>
            <a:br>
              <a:rPr lang="en-US" dirty="0"/>
            </a:br>
            <a:r>
              <a:rPr lang="en-US" dirty="0"/>
              <a:t>The experience of hell will not be the result of God’s lack of love or concern.  </a:t>
            </a:r>
            <a:endParaRPr lang="en-US" dirty="0" smtClean="0"/>
          </a:p>
          <a:p>
            <a:r>
              <a:rPr lang="en-US" dirty="0" smtClean="0"/>
              <a:t>On </a:t>
            </a:r>
            <a:r>
              <a:rPr lang="en-US" dirty="0"/>
              <a:t>the contrary, His longsuffering is immeasurable, He desires the salvation of all, and He takes no pleasure in the death of the wicked</a:t>
            </a:r>
            <a:r>
              <a:rPr lang="en-US" dirty="0" smtClean="0"/>
              <a:t>.</a:t>
            </a:r>
          </a:p>
          <a:p>
            <a:r>
              <a:rPr lang="en-US" dirty="0" smtClean="0"/>
              <a:t>2nd </a:t>
            </a:r>
            <a:r>
              <a:rPr lang="en-US" dirty="0"/>
              <a:t>Thessalonians 2:9-12</a:t>
            </a:r>
            <a:br>
              <a:rPr lang="en-US" dirty="0"/>
            </a:br>
            <a:r>
              <a:rPr lang="en-US" dirty="0"/>
              <a:t>Those who “perish” are “condemned” because they had no “love of the truth”, and “did not believe the truth but had pleasure in unrighteousness”.  </a:t>
            </a:r>
            <a:endParaRPr lang="en-US" dirty="0" smtClean="0"/>
          </a:p>
          <a:p>
            <a:r>
              <a:rPr lang="en-US" dirty="0" smtClean="0"/>
              <a:t>Hell </a:t>
            </a:r>
            <a:r>
              <a:rPr lang="en-US" dirty="0"/>
              <a:t>is a consequence of sin</a:t>
            </a:r>
            <a:r>
              <a:rPr lang="en-US" dirty="0" smtClean="0"/>
              <a:t>!</a:t>
            </a:r>
          </a:p>
          <a:p>
            <a:r>
              <a:rPr lang="en-US" dirty="0" smtClean="0"/>
              <a:t>Isaiah </a:t>
            </a:r>
            <a:r>
              <a:rPr lang="en-US" dirty="0"/>
              <a:t>59:1-2; 2nd Thessalonians 1:9</a:t>
            </a:r>
            <a:br>
              <a:rPr lang="en-US" dirty="0"/>
            </a:br>
            <a:r>
              <a:rPr lang="en-US" dirty="0"/>
              <a:t>Sinners choose to distance themselves from God in the present life.  </a:t>
            </a:r>
            <a:endParaRPr lang="en-US" dirty="0" smtClean="0"/>
          </a:p>
          <a:p>
            <a:r>
              <a:rPr lang="en-US" dirty="0" smtClean="0"/>
              <a:t>Hell </a:t>
            </a:r>
            <a:r>
              <a:rPr lang="en-US" dirty="0"/>
              <a:t>is merely God giving them what they have always chosen: separation “from the presence of the Lord”.</a:t>
            </a:r>
          </a:p>
        </p:txBody>
      </p:sp>
    </p:spTree>
    <p:extLst>
      <p:ext uri="{BB962C8B-B14F-4D97-AF65-F5344CB8AC3E}">
        <p14:creationId xmlns:p14="http://schemas.microsoft.com/office/powerpoint/2010/main" val="37506246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If you believe the Bible to be the word of God there should be no problem with the answers provided.</a:t>
            </a:r>
          </a:p>
          <a:p>
            <a:r>
              <a:rPr lang="en-US" dirty="0" smtClean="0"/>
              <a:t>Most who have a problem with hell are those who are going there.</a:t>
            </a:r>
          </a:p>
          <a:p>
            <a:r>
              <a:rPr lang="en-US" dirty="0" smtClean="0"/>
              <a:t>Have you learned enough to want to avoid hell?</a:t>
            </a:r>
            <a:endParaRPr lang="en-US" dirty="0"/>
          </a:p>
        </p:txBody>
      </p:sp>
    </p:spTree>
    <p:extLst>
      <p:ext uri="{BB962C8B-B14F-4D97-AF65-F5344CB8AC3E}">
        <p14:creationId xmlns:p14="http://schemas.microsoft.com/office/powerpoint/2010/main" val="19711594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Hell is talked about all the time.</a:t>
            </a:r>
          </a:p>
          <a:p>
            <a:r>
              <a:rPr lang="en-US" dirty="0" smtClean="0"/>
              <a:t>Some spend a lot of effort to deny the existence of hell.</a:t>
            </a:r>
          </a:p>
          <a:p>
            <a:r>
              <a:rPr lang="en-US" dirty="0" smtClean="0"/>
              <a:t>Many people make light of hell and what it is.</a:t>
            </a:r>
          </a:p>
          <a:p>
            <a:r>
              <a:rPr lang="en-US" dirty="0" smtClean="0"/>
              <a:t>Either way, there are questions about hell that need to be answered.</a:t>
            </a:r>
            <a:endParaRPr lang="en-US" dirty="0"/>
          </a:p>
        </p:txBody>
      </p:sp>
    </p:spTree>
    <p:extLst>
      <p:ext uri="{BB962C8B-B14F-4D97-AF65-F5344CB8AC3E}">
        <p14:creationId xmlns:p14="http://schemas.microsoft.com/office/powerpoint/2010/main" val="24097152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IN HELL?</a:t>
            </a:r>
            <a:endParaRPr lang="en-US" dirty="0"/>
          </a:p>
        </p:txBody>
      </p:sp>
      <p:sp>
        <p:nvSpPr>
          <p:cNvPr id="3" name="Content Placeholder 2"/>
          <p:cNvSpPr>
            <a:spLocks noGrp="1"/>
          </p:cNvSpPr>
          <p:nvPr>
            <p:ph idx="1"/>
          </p:nvPr>
        </p:nvSpPr>
        <p:spPr/>
        <p:txBody>
          <a:bodyPr>
            <a:normAutofit/>
          </a:bodyPr>
          <a:lstStyle/>
          <a:p>
            <a:r>
              <a:rPr lang="en-US" dirty="0" smtClean="0"/>
              <a:t>2nd </a:t>
            </a:r>
            <a:r>
              <a:rPr lang="en-US" dirty="0"/>
              <a:t>Peter 2:4; Jude 6; Galatians </a:t>
            </a:r>
            <a:r>
              <a:rPr lang="en-US" dirty="0" smtClean="0"/>
              <a:t>1:8</a:t>
            </a:r>
            <a:br>
              <a:rPr lang="en-US" dirty="0" smtClean="0"/>
            </a:br>
            <a:r>
              <a:rPr lang="en-US" dirty="0" smtClean="0"/>
              <a:t>Angels </a:t>
            </a:r>
            <a:r>
              <a:rPr lang="en-US" dirty="0"/>
              <a:t>occupy hell</a:t>
            </a:r>
            <a:r>
              <a:rPr lang="en-US" dirty="0" smtClean="0"/>
              <a:t>.</a:t>
            </a:r>
          </a:p>
          <a:p>
            <a:r>
              <a:rPr lang="en-US" dirty="0" smtClean="0"/>
              <a:t>Matthew </a:t>
            </a:r>
            <a:r>
              <a:rPr lang="en-US" dirty="0"/>
              <a:t>25:41</a:t>
            </a:r>
            <a:br>
              <a:rPr lang="en-US" dirty="0"/>
            </a:br>
            <a:r>
              <a:rPr lang="en-US" dirty="0"/>
              <a:t>The devil will be an inmate of hell.  </a:t>
            </a:r>
            <a:endParaRPr lang="en-US" dirty="0" smtClean="0"/>
          </a:p>
          <a:p>
            <a:r>
              <a:rPr lang="en-US" dirty="0" smtClean="0"/>
              <a:t>Satan </a:t>
            </a:r>
            <a:r>
              <a:rPr lang="en-US" dirty="0"/>
              <a:t>ought not to be regarded as lord of the underworld, wielding a pitchfork and prodding sinners into the flames.  </a:t>
            </a:r>
            <a:endParaRPr lang="en-US" dirty="0" smtClean="0"/>
          </a:p>
          <a:p>
            <a:r>
              <a:rPr lang="en-US" dirty="0" smtClean="0"/>
              <a:t>No</a:t>
            </a:r>
            <a:r>
              <a:rPr lang="en-US" dirty="0"/>
              <a:t>, he will be punished there</a:t>
            </a:r>
            <a:r>
              <a:rPr lang="en-US" dirty="0" smtClean="0"/>
              <a:t>.</a:t>
            </a:r>
          </a:p>
        </p:txBody>
      </p:sp>
    </p:spTree>
    <p:extLst>
      <p:ext uri="{BB962C8B-B14F-4D97-AF65-F5344CB8AC3E}">
        <p14:creationId xmlns:p14="http://schemas.microsoft.com/office/powerpoint/2010/main" val="169431309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IN HELL?</a:t>
            </a:r>
            <a:endParaRPr lang="en-US" dirty="0"/>
          </a:p>
        </p:txBody>
      </p:sp>
      <p:sp>
        <p:nvSpPr>
          <p:cNvPr id="3" name="Content Placeholder 2"/>
          <p:cNvSpPr>
            <a:spLocks noGrp="1"/>
          </p:cNvSpPr>
          <p:nvPr>
            <p:ph idx="1"/>
          </p:nvPr>
        </p:nvSpPr>
        <p:spPr>
          <a:xfrm>
            <a:off x="0" y="1600200"/>
            <a:ext cx="9067800" cy="5105400"/>
          </a:xfrm>
        </p:spPr>
        <p:txBody>
          <a:bodyPr>
            <a:normAutofit fontScale="85000" lnSpcReduction="20000"/>
          </a:bodyPr>
          <a:lstStyle/>
          <a:p>
            <a:r>
              <a:rPr lang="en-US" dirty="0" smtClean="0"/>
              <a:t>2nd Peter 3:7; Jude 14-15; Revelation 21:8; 1st Corinthians 6:9-10; Galatians 5:19-21</a:t>
            </a:r>
            <a:br>
              <a:rPr lang="en-US" dirty="0" smtClean="0"/>
            </a:br>
            <a:r>
              <a:rPr lang="en-US" dirty="0" smtClean="0"/>
              <a:t>Sinful men will populate hell because they cannot enter heaven.</a:t>
            </a:r>
          </a:p>
          <a:p>
            <a:r>
              <a:rPr lang="en-US" dirty="0" smtClean="0"/>
              <a:t>Matthew 25:31-33, 41-46</a:t>
            </a:r>
            <a:br>
              <a:rPr lang="en-US" dirty="0" smtClean="0"/>
            </a:br>
            <a:r>
              <a:rPr lang="en-US" dirty="0" smtClean="0"/>
              <a:t>Not only those who do wrong, but also those who simply fail to do right, will be there.</a:t>
            </a:r>
          </a:p>
          <a:p>
            <a:r>
              <a:rPr lang="en-US" dirty="0" smtClean="0"/>
              <a:t>2nd Thessalonians 1:8-9; Mark 16:16; John 3:18; Revelation 20:15; 1st Corinthians 16:22</a:t>
            </a:r>
            <a:br>
              <a:rPr lang="en-US" dirty="0" smtClean="0"/>
            </a:br>
            <a:r>
              <a:rPr lang="en-US" dirty="0" smtClean="0"/>
              <a:t>Hell is not especially reserved for only the most egregiously immoral perverts of the world.  </a:t>
            </a:r>
          </a:p>
          <a:p>
            <a:r>
              <a:rPr lang="en-US" dirty="0" smtClean="0"/>
              <a:t>Anyone who does “not obey the gospel of our Lord Jesus Christ” will be there.</a:t>
            </a:r>
          </a:p>
          <a:p>
            <a:endParaRPr lang="en-US" dirty="0"/>
          </a:p>
        </p:txBody>
      </p:sp>
    </p:spTree>
    <p:extLst>
      <p:ext uri="{BB962C8B-B14F-4D97-AF65-F5344CB8AC3E}">
        <p14:creationId xmlns:p14="http://schemas.microsoft.com/office/powerpoint/2010/main" val="16508271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BE IN HELL?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Hebrews 10:26-31</a:t>
            </a:r>
            <a:br>
              <a:rPr lang="en-US" dirty="0" smtClean="0"/>
            </a:br>
            <a:r>
              <a:rPr lang="en-US" dirty="0" smtClean="0"/>
              <a:t>Even some who have obeyed the gospel will suffer in hellfire because they afterward rejected the truth.</a:t>
            </a:r>
          </a:p>
          <a:p>
            <a:r>
              <a:rPr lang="en-US" dirty="0" smtClean="0"/>
              <a:t>Matthew 23:33, 15; 7:21-23</a:t>
            </a:r>
            <a:br>
              <a:rPr lang="en-US" dirty="0" smtClean="0"/>
            </a:br>
            <a:r>
              <a:rPr lang="en-US" dirty="0" smtClean="0"/>
              <a:t>Religious people, whose religion is false, will be condemned.</a:t>
            </a:r>
          </a:p>
          <a:p>
            <a:r>
              <a:rPr lang="en-US" dirty="0" smtClean="0"/>
              <a:t>Romans 1:18</a:t>
            </a:r>
            <a:br>
              <a:rPr lang="en-US" dirty="0" smtClean="0"/>
            </a:br>
            <a:r>
              <a:rPr lang="en-US" dirty="0" smtClean="0"/>
              <a:t>“All ungodliness” will suffer the “wrath of God”.</a:t>
            </a:r>
            <a:br>
              <a:rPr lang="en-US" dirty="0" smtClean="0"/>
            </a:br>
            <a:endParaRPr lang="en-US" dirty="0" smtClean="0"/>
          </a:p>
          <a:p>
            <a:endParaRPr lang="en-US" dirty="0"/>
          </a:p>
        </p:txBody>
      </p:sp>
    </p:spTree>
    <p:extLst>
      <p:ext uri="{BB962C8B-B14F-4D97-AF65-F5344CB8AC3E}">
        <p14:creationId xmlns:p14="http://schemas.microsoft.com/office/powerpoint/2010/main" val="22253623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WILL HELL BE EXPERIENCED?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Hebrews </a:t>
            </a:r>
            <a:r>
              <a:rPr lang="en-US" dirty="0"/>
              <a:t>9:27</a:t>
            </a:r>
            <a:br>
              <a:rPr lang="en-US" dirty="0"/>
            </a:br>
            <a:r>
              <a:rPr lang="en-US" dirty="0"/>
              <a:t>Judgment follows death.  </a:t>
            </a:r>
            <a:endParaRPr lang="en-US" dirty="0" smtClean="0"/>
          </a:p>
          <a:p>
            <a:r>
              <a:rPr lang="en-US" dirty="0" smtClean="0"/>
              <a:t>It </a:t>
            </a:r>
            <a:r>
              <a:rPr lang="en-US" dirty="0"/>
              <a:t>is naïve to think of “hell on earth”.  </a:t>
            </a:r>
            <a:endParaRPr lang="en-US" dirty="0" smtClean="0"/>
          </a:p>
          <a:p>
            <a:r>
              <a:rPr lang="en-US" dirty="0" smtClean="0"/>
              <a:t>Those </a:t>
            </a:r>
            <a:r>
              <a:rPr lang="en-US" dirty="0"/>
              <a:t>who think life is troubling now are in for a very rude awakening</a:t>
            </a:r>
            <a:r>
              <a:rPr lang="en-US" dirty="0" smtClean="0"/>
              <a:t>.</a:t>
            </a:r>
          </a:p>
          <a:p>
            <a:r>
              <a:rPr lang="en-US" dirty="0" smtClean="0"/>
              <a:t>Luke </a:t>
            </a:r>
            <a:r>
              <a:rPr lang="en-US" dirty="0"/>
              <a:t>16:22-24; Revelation 20:13-14</a:t>
            </a:r>
            <a:br>
              <a:rPr lang="en-US" dirty="0"/>
            </a:br>
            <a:r>
              <a:rPr lang="en-US" dirty="0"/>
              <a:t>The wicked who die go immediately to their punishment in Hades, but the Hadean realm will itself will be destroyed after yielding up the dead for final judgment</a:t>
            </a:r>
            <a:r>
              <a:rPr lang="en-US" dirty="0" smtClean="0"/>
              <a:t>.</a:t>
            </a:r>
          </a:p>
        </p:txBody>
      </p:sp>
    </p:spTree>
    <p:extLst>
      <p:ext uri="{BB962C8B-B14F-4D97-AF65-F5344CB8AC3E}">
        <p14:creationId xmlns:p14="http://schemas.microsoft.com/office/powerpoint/2010/main" val="30276872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WILL HELL BE EXPERIENCED?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John 5:28-29</a:t>
            </a:r>
            <a:br>
              <a:rPr lang="en-US" dirty="0" smtClean="0"/>
            </a:br>
            <a:r>
              <a:rPr lang="en-US" dirty="0" smtClean="0"/>
              <a:t>In a single hour all the dead will rise to either life anew or “condemnation”.</a:t>
            </a:r>
          </a:p>
          <a:p>
            <a:r>
              <a:rPr lang="en-US" dirty="0" smtClean="0"/>
              <a:t>2nd Thessalonians 1:8-10</a:t>
            </a:r>
            <a:br>
              <a:rPr lang="en-US" dirty="0" smtClean="0"/>
            </a:br>
            <a:r>
              <a:rPr lang="en-US" dirty="0" smtClean="0"/>
              <a:t>“When He comes, in that Day” is when the “punishment” of “everlasting destruction” will befall “those who do not know God” and “those who do not obey the gospel”.</a:t>
            </a:r>
          </a:p>
          <a:p>
            <a:r>
              <a:rPr lang="en-US" dirty="0" smtClean="0"/>
              <a:t>Matthew 18:8</a:t>
            </a:r>
            <a:br>
              <a:rPr lang="en-US" dirty="0" smtClean="0"/>
            </a:br>
            <a:r>
              <a:rPr lang="en-US" dirty="0" smtClean="0"/>
              <a:t>Once it is begun, the fire of hell will never stop.  </a:t>
            </a:r>
          </a:p>
          <a:p>
            <a:r>
              <a:rPr lang="en-US" dirty="0" smtClean="0"/>
              <a:t>It is “everlasting”.</a:t>
            </a:r>
            <a:endParaRPr lang="en-US" dirty="0"/>
          </a:p>
        </p:txBody>
      </p:sp>
    </p:spTree>
    <p:extLst>
      <p:ext uri="{BB962C8B-B14F-4D97-AF65-F5344CB8AC3E}">
        <p14:creationId xmlns:p14="http://schemas.microsoft.com/office/powerpoint/2010/main" val="34969589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WHERE IS HELL?</a:t>
            </a:r>
            <a:endParaRPr lang="en-US" dirty="0"/>
          </a:p>
        </p:txBody>
      </p:sp>
      <p:sp>
        <p:nvSpPr>
          <p:cNvPr id="3" name="Content Placeholder 2"/>
          <p:cNvSpPr>
            <a:spLocks noGrp="1"/>
          </p:cNvSpPr>
          <p:nvPr>
            <p:ph idx="1"/>
          </p:nvPr>
        </p:nvSpPr>
        <p:spPr>
          <a:xfrm>
            <a:off x="0" y="1600200"/>
            <a:ext cx="9067800" cy="5105400"/>
          </a:xfrm>
        </p:spPr>
        <p:txBody>
          <a:bodyPr>
            <a:normAutofit fontScale="70000" lnSpcReduction="20000"/>
          </a:bodyPr>
          <a:lstStyle/>
          <a:p>
            <a:r>
              <a:rPr lang="en-US" dirty="0" smtClean="0"/>
              <a:t>Luke </a:t>
            </a:r>
            <a:r>
              <a:rPr lang="en-US" dirty="0"/>
              <a:t>10:15; Philippians 2:10</a:t>
            </a:r>
            <a:br>
              <a:rPr lang="en-US" dirty="0"/>
            </a:br>
            <a:r>
              <a:rPr lang="en-US" dirty="0"/>
              <a:t>Whereas heaven is regarded as upward, hades is regarded as downward, that is “below the earth”, which basically indicates burial in dirt</a:t>
            </a:r>
            <a:r>
              <a:rPr lang="en-US" dirty="0" smtClean="0"/>
              <a:t>.</a:t>
            </a:r>
          </a:p>
          <a:p>
            <a:r>
              <a:rPr lang="en-US" dirty="0" smtClean="0"/>
              <a:t>2nd </a:t>
            </a:r>
            <a:r>
              <a:rPr lang="en-US" dirty="0"/>
              <a:t>Peter 3:7</a:t>
            </a:r>
            <a:br>
              <a:rPr lang="en-US" dirty="0"/>
            </a:br>
            <a:r>
              <a:rPr lang="en-US" dirty="0"/>
              <a:t>The material universe, “the heavens and the earth”, will be annihilated on “the day of judgment and perdition of ungodly men”, so in the absence of time and space, the question of where hell is becomes a spiritual matter</a:t>
            </a:r>
            <a:r>
              <a:rPr lang="en-US" dirty="0" smtClean="0"/>
              <a:t>.</a:t>
            </a:r>
          </a:p>
          <a:p>
            <a:r>
              <a:rPr lang="en-US" dirty="0" smtClean="0"/>
              <a:t>Luke </a:t>
            </a:r>
            <a:r>
              <a:rPr lang="en-US" dirty="0"/>
              <a:t>16:23, 26</a:t>
            </a:r>
            <a:br>
              <a:rPr lang="en-US" dirty="0"/>
            </a:br>
            <a:r>
              <a:rPr lang="en-US" dirty="0"/>
              <a:t>The “torments” side of “Hades” is “afar off” from where the righteous are, “fixed” across “a great gulf” from them.  </a:t>
            </a:r>
            <a:endParaRPr lang="en-US" dirty="0" smtClean="0"/>
          </a:p>
          <a:p>
            <a:r>
              <a:rPr lang="en-US" dirty="0" smtClean="0"/>
              <a:t>While </a:t>
            </a:r>
            <a:r>
              <a:rPr lang="en-US" dirty="0"/>
              <a:t>the material universe still exists, the wicked dead are far away from the righteous dead and cannot pass from to the other side. </a:t>
            </a:r>
            <a:endParaRPr lang="en-US" dirty="0" smtClean="0"/>
          </a:p>
          <a:p>
            <a:r>
              <a:rPr lang="en-US" dirty="0" smtClean="0"/>
              <a:t> </a:t>
            </a:r>
            <a:r>
              <a:rPr lang="en-US" dirty="0"/>
              <a:t>It is not likely to improve after Hades is cast into the Lake of Fire.</a:t>
            </a:r>
            <a:br>
              <a:rPr lang="en-US" dirty="0"/>
            </a:br>
            <a:endParaRPr lang="en-US" dirty="0"/>
          </a:p>
        </p:txBody>
      </p:sp>
    </p:spTree>
    <p:extLst>
      <p:ext uri="{BB962C8B-B14F-4D97-AF65-F5344CB8AC3E}">
        <p14:creationId xmlns:p14="http://schemas.microsoft.com/office/powerpoint/2010/main" val="20511815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HOW WILL HELL BE EXPERIENCED?</a:t>
            </a:r>
            <a:endParaRPr lang="en-US" dirty="0"/>
          </a:p>
        </p:txBody>
      </p:sp>
      <p:sp>
        <p:nvSpPr>
          <p:cNvPr id="3" name="Content Placeholder 2"/>
          <p:cNvSpPr>
            <a:spLocks noGrp="1"/>
          </p:cNvSpPr>
          <p:nvPr>
            <p:ph idx="1"/>
          </p:nvPr>
        </p:nvSpPr>
        <p:spPr>
          <a:xfrm>
            <a:off x="0" y="1600200"/>
            <a:ext cx="9067800" cy="5105400"/>
          </a:xfrm>
        </p:spPr>
        <p:txBody>
          <a:bodyPr>
            <a:normAutofit fontScale="85000" lnSpcReduction="10000"/>
          </a:bodyPr>
          <a:lstStyle/>
          <a:p>
            <a:r>
              <a:rPr lang="en-US" dirty="0"/>
              <a:t> </a:t>
            </a:r>
            <a:r>
              <a:rPr lang="en-US" dirty="0" smtClean="0"/>
              <a:t>2nd </a:t>
            </a:r>
            <a:r>
              <a:rPr lang="en-US" dirty="0"/>
              <a:t>Peter 2:17</a:t>
            </a:r>
            <a:br>
              <a:rPr lang="en-US" dirty="0"/>
            </a:br>
            <a:r>
              <a:rPr lang="en-US" dirty="0"/>
              <a:t>“Darkness” characterizes eternal punishment</a:t>
            </a:r>
            <a:r>
              <a:rPr lang="en-US" dirty="0" smtClean="0"/>
              <a:t>.</a:t>
            </a:r>
          </a:p>
          <a:p>
            <a:r>
              <a:rPr lang="en-US" dirty="0" smtClean="0"/>
              <a:t>Matthew </a:t>
            </a:r>
            <a:r>
              <a:rPr lang="en-US" dirty="0"/>
              <a:t>25:30</a:t>
            </a:r>
            <a:br>
              <a:rPr lang="en-US" dirty="0"/>
            </a:br>
            <a:r>
              <a:rPr lang="en-US" dirty="0"/>
              <a:t>In the place of darkness “there will be weeping and gnashing of teeth”, indicating sorrow and pain</a:t>
            </a:r>
            <a:r>
              <a:rPr lang="en-US" dirty="0" smtClean="0"/>
              <a:t>.</a:t>
            </a:r>
          </a:p>
          <a:p>
            <a:r>
              <a:rPr lang="en-US" dirty="0" smtClean="0"/>
              <a:t>Matthew </a:t>
            </a:r>
            <a:r>
              <a:rPr lang="en-US" dirty="0"/>
              <a:t>13:40-42, 49-50; Luke 16:24; 2nd Thessalonians 1:8</a:t>
            </a:r>
            <a:br>
              <a:rPr lang="en-US" dirty="0"/>
            </a:br>
            <a:r>
              <a:rPr lang="en-US" dirty="0"/>
              <a:t>Where there is “wailing and gnashing of teeth” is in “the furnace of fire</a:t>
            </a:r>
            <a:r>
              <a:rPr lang="en-US" dirty="0" smtClean="0"/>
              <a:t>”.</a:t>
            </a:r>
          </a:p>
          <a:p>
            <a:r>
              <a:rPr lang="en-US" dirty="0" smtClean="0"/>
              <a:t>Mark </a:t>
            </a:r>
            <a:r>
              <a:rPr lang="en-US" dirty="0"/>
              <a:t>9:43-48</a:t>
            </a:r>
            <a:br>
              <a:rPr lang="en-US" dirty="0"/>
            </a:br>
            <a:r>
              <a:rPr lang="en-US" dirty="0"/>
              <a:t>The place of unquenchable fire is where the “worm does not die”.</a:t>
            </a:r>
            <a:br>
              <a:rPr lang="en-US" dirty="0"/>
            </a:br>
            <a:endParaRPr lang="en-US" dirty="0"/>
          </a:p>
        </p:txBody>
      </p:sp>
    </p:spTree>
    <p:extLst>
      <p:ext uri="{BB962C8B-B14F-4D97-AF65-F5344CB8AC3E}">
        <p14:creationId xmlns:p14="http://schemas.microsoft.com/office/powerpoint/2010/main" val="6967248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171</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Questions Answered About HELL</vt:lpstr>
      <vt:lpstr>Introduction</vt:lpstr>
      <vt:lpstr>WHO WILL BE IN HELL?</vt:lpstr>
      <vt:lpstr>WHO WILL BE IN HELL?</vt:lpstr>
      <vt:lpstr>WHO WILL BE IN HELL?</vt:lpstr>
      <vt:lpstr>WHEN WILL HELL BE EXPERIENCED?</vt:lpstr>
      <vt:lpstr>WHEN WILL HELL BE EXPERIENCED?</vt:lpstr>
      <vt:lpstr> WHERE IS HELL?</vt:lpstr>
      <vt:lpstr> HOW WILL HELL BE EXPERIENCED?</vt:lpstr>
      <vt:lpstr>WHY WILL HELL BE EXPERIENCED?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dc:title>
  <dc:creator>Aarons</dc:creator>
  <cp:lastModifiedBy>Aarons</cp:lastModifiedBy>
  <cp:revision>7</cp:revision>
  <dcterms:created xsi:type="dcterms:W3CDTF">2014-10-29T21:59:55Z</dcterms:created>
  <dcterms:modified xsi:type="dcterms:W3CDTF">2014-11-02T02:47:39Z</dcterms:modified>
</cp:coreProperties>
</file>