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435" autoAdjust="0"/>
  </p:normalViewPr>
  <p:slideViewPr>
    <p:cSldViewPr>
      <p:cViewPr varScale="1">
        <p:scale>
          <a:sx n="96" d="100"/>
          <a:sy n="96" d="100"/>
        </p:scale>
        <p:origin x="-894" y="-90"/>
      </p:cViewPr>
      <p:guideLst>
        <p:guide orient="horz" pos="2160"/>
        <p:guide pos="2880"/>
      </p:guideLst>
    </p:cSldViewPr>
  </p:slideViewPr>
  <p:outlineViewPr>
    <p:cViewPr>
      <p:scale>
        <a:sx n="33" d="100"/>
        <a:sy n="33" d="100"/>
      </p:scale>
      <p:origin x="0" y="48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5B3DE2-1D90-44B9-BBD4-8E09D4F96EF6}"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20DA3-6E61-4285-8EED-3DA5B81329E9}" type="slidenum">
              <a:rPr lang="en-US" smtClean="0"/>
              <a:t>‹#›</a:t>
            </a:fld>
            <a:endParaRPr lang="en-US"/>
          </a:p>
        </p:txBody>
      </p:sp>
    </p:spTree>
    <p:extLst>
      <p:ext uri="{BB962C8B-B14F-4D97-AF65-F5344CB8AC3E}">
        <p14:creationId xmlns:p14="http://schemas.microsoft.com/office/powerpoint/2010/main" val="378800490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5B3DE2-1D90-44B9-BBD4-8E09D4F96EF6}"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20DA3-6E61-4285-8EED-3DA5B81329E9}" type="slidenum">
              <a:rPr lang="en-US" smtClean="0"/>
              <a:t>‹#›</a:t>
            </a:fld>
            <a:endParaRPr lang="en-US"/>
          </a:p>
        </p:txBody>
      </p:sp>
    </p:spTree>
    <p:extLst>
      <p:ext uri="{BB962C8B-B14F-4D97-AF65-F5344CB8AC3E}">
        <p14:creationId xmlns:p14="http://schemas.microsoft.com/office/powerpoint/2010/main" val="158736726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5B3DE2-1D90-44B9-BBD4-8E09D4F96EF6}"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20DA3-6E61-4285-8EED-3DA5B81329E9}" type="slidenum">
              <a:rPr lang="en-US" smtClean="0"/>
              <a:t>‹#›</a:t>
            </a:fld>
            <a:endParaRPr lang="en-US"/>
          </a:p>
        </p:txBody>
      </p:sp>
    </p:spTree>
    <p:extLst>
      <p:ext uri="{BB962C8B-B14F-4D97-AF65-F5344CB8AC3E}">
        <p14:creationId xmlns:p14="http://schemas.microsoft.com/office/powerpoint/2010/main" val="190416861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5B3DE2-1D90-44B9-BBD4-8E09D4F96EF6}"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20DA3-6E61-4285-8EED-3DA5B81329E9}" type="slidenum">
              <a:rPr lang="en-US" smtClean="0"/>
              <a:t>‹#›</a:t>
            </a:fld>
            <a:endParaRPr lang="en-US"/>
          </a:p>
        </p:txBody>
      </p:sp>
    </p:spTree>
    <p:extLst>
      <p:ext uri="{BB962C8B-B14F-4D97-AF65-F5344CB8AC3E}">
        <p14:creationId xmlns:p14="http://schemas.microsoft.com/office/powerpoint/2010/main" val="156141907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5B3DE2-1D90-44B9-BBD4-8E09D4F96EF6}"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20DA3-6E61-4285-8EED-3DA5B81329E9}" type="slidenum">
              <a:rPr lang="en-US" smtClean="0"/>
              <a:t>‹#›</a:t>
            </a:fld>
            <a:endParaRPr lang="en-US"/>
          </a:p>
        </p:txBody>
      </p:sp>
    </p:spTree>
    <p:extLst>
      <p:ext uri="{BB962C8B-B14F-4D97-AF65-F5344CB8AC3E}">
        <p14:creationId xmlns:p14="http://schemas.microsoft.com/office/powerpoint/2010/main" val="3641001204"/>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5B3DE2-1D90-44B9-BBD4-8E09D4F96EF6}" type="datetimeFigureOut">
              <a:rPr lang="en-US" smtClean="0"/>
              <a:t>8/20/2016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20DA3-6E61-4285-8EED-3DA5B81329E9}" type="slidenum">
              <a:rPr lang="en-US" smtClean="0"/>
              <a:t>‹#›</a:t>
            </a:fld>
            <a:endParaRPr lang="en-US"/>
          </a:p>
        </p:txBody>
      </p:sp>
    </p:spTree>
    <p:extLst>
      <p:ext uri="{BB962C8B-B14F-4D97-AF65-F5344CB8AC3E}">
        <p14:creationId xmlns:p14="http://schemas.microsoft.com/office/powerpoint/2010/main" val="174161275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5B3DE2-1D90-44B9-BBD4-8E09D4F96EF6}" type="datetimeFigureOut">
              <a:rPr lang="en-US" smtClean="0"/>
              <a:t>8/20/2016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B20DA3-6E61-4285-8EED-3DA5B81329E9}" type="slidenum">
              <a:rPr lang="en-US" smtClean="0"/>
              <a:t>‹#›</a:t>
            </a:fld>
            <a:endParaRPr lang="en-US"/>
          </a:p>
        </p:txBody>
      </p:sp>
    </p:spTree>
    <p:extLst>
      <p:ext uri="{BB962C8B-B14F-4D97-AF65-F5344CB8AC3E}">
        <p14:creationId xmlns:p14="http://schemas.microsoft.com/office/powerpoint/2010/main" val="30653518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5B3DE2-1D90-44B9-BBD4-8E09D4F96EF6}" type="datetimeFigureOut">
              <a:rPr lang="en-US" smtClean="0"/>
              <a:t>8/20/2016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B20DA3-6E61-4285-8EED-3DA5B81329E9}" type="slidenum">
              <a:rPr lang="en-US" smtClean="0"/>
              <a:t>‹#›</a:t>
            </a:fld>
            <a:endParaRPr lang="en-US"/>
          </a:p>
        </p:txBody>
      </p:sp>
    </p:spTree>
    <p:extLst>
      <p:ext uri="{BB962C8B-B14F-4D97-AF65-F5344CB8AC3E}">
        <p14:creationId xmlns:p14="http://schemas.microsoft.com/office/powerpoint/2010/main" val="227081387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5B3DE2-1D90-44B9-BBD4-8E09D4F96EF6}" type="datetimeFigureOut">
              <a:rPr lang="en-US" smtClean="0"/>
              <a:t>8/20/2016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B20DA3-6E61-4285-8EED-3DA5B81329E9}" type="slidenum">
              <a:rPr lang="en-US" smtClean="0"/>
              <a:t>‹#›</a:t>
            </a:fld>
            <a:endParaRPr lang="en-US"/>
          </a:p>
        </p:txBody>
      </p:sp>
    </p:spTree>
    <p:extLst>
      <p:ext uri="{BB962C8B-B14F-4D97-AF65-F5344CB8AC3E}">
        <p14:creationId xmlns:p14="http://schemas.microsoft.com/office/powerpoint/2010/main" val="1385182363"/>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5B3DE2-1D90-44B9-BBD4-8E09D4F96EF6}" type="datetimeFigureOut">
              <a:rPr lang="en-US" smtClean="0"/>
              <a:t>8/20/2016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20DA3-6E61-4285-8EED-3DA5B81329E9}" type="slidenum">
              <a:rPr lang="en-US" smtClean="0"/>
              <a:t>‹#›</a:t>
            </a:fld>
            <a:endParaRPr lang="en-US"/>
          </a:p>
        </p:txBody>
      </p:sp>
    </p:spTree>
    <p:extLst>
      <p:ext uri="{BB962C8B-B14F-4D97-AF65-F5344CB8AC3E}">
        <p14:creationId xmlns:p14="http://schemas.microsoft.com/office/powerpoint/2010/main" val="178450913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5B3DE2-1D90-44B9-BBD4-8E09D4F96EF6}" type="datetimeFigureOut">
              <a:rPr lang="en-US" smtClean="0"/>
              <a:t>8/20/2016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20DA3-6E61-4285-8EED-3DA5B81329E9}" type="slidenum">
              <a:rPr lang="en-US" smtClean="0"/>
              <a:t>‹#›</a:t>
            </a:fld>
            <a:endParaRPr lang="en-US"/>
          </a:p>
        </p:txBody>
      </p:sp>
    </p:spTree>
    <p:extLst>
      <p:ext uri="{BB962C8B-B14F-4D97-AF65-F5344CB8AC3E}">
        <p14:creationId xmlns:p14="http://schemas.microsoft.com/office/powerpoint/2010/main" val="349676387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B3DE2-1D90-44B9-BBD4-8E09D4F96EF6}" type="datetimeFigureOut">
              <a:rPr lang="en-US" smtClean="0"/>
              <a:t>8/20/2016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20DA3-6E61-4285-8EED-3DA5B81329E9}" type="slidenum">
              <a:rPr lang="en-US" smtClean="0"/>
              <a:t>‹#›</a:t>
            </a:fld>
            <a:endParaRPr lang="en-US"/>
          </a:p>
        </p:txBody>
      </p:sp>
    </p:spTree>
    <p:extLst>
      <p:ext uri="{BB962C8B-B14F-4D97-AF65-F5344CB8AC3E}">
        <p14:creationId xmlns:p14="http://schemas.microsoft.com/office/powerpoint/2010/main" val="3260782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blia.com/bible/nkjv/2%20John%209-1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blia.com/bible/nkjv/2%20Tim%204.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iblia.com/bible/nkjv/Matt%2015.9" TargetMode="External"/><Relationship Id="rId2" Type="http://schemas.openxmlformats.org/officeDocument/2006/relationships/hyperlink" Target="http://biblia.com/bible/nkjv/Matt%2016.1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blia.com/bible/nkjv/Eph%204.5" TargetMode="External"/><Relationship Id="rId2" Type="http://schemas.openxmlformats.org/officeDocument/2006/relationships/hyperlink" Target="http://biblia.com/bible/nkjv/1%20Tim%201.3" TargetMode="External"/><Relationship Id="rId1" Type="http://schemas.openxmlformats.org/officeDocument/2006/relationships/slideLayout" Target="../slideLayouts/slideLayout2.xml"/><Relationship Id="rId4" Type="http://schemas.openxmlformats.org/officeDocument/2006/relationships/hyperlink" Target="http://biblia.com/bible/nkjv/Gal%201.6-8"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biblia.com/bible/nkjv/Titus%202.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iblia.com/bible/nkjv/Rom%201.16" TargetMode="External"/><Relationship Id="rId2" Type="http://schemas.openxmlformats.org/officeDocument/2006/relationships/hyperlink" Target="http://biblia.com/bible/nkjv/1%20Tim%204.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blia.com/bible/nkjv/1%20Tim%204.1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biblia.com/bible/nkjv/Rom%206.18" TargetMode="External"/><Relationship Id="rId2" Type="http://schemas.openxmlformats.org/officeDocument/2006/relationships/hyperlink" Target="http://biblia.com/bible/nkjv/Rom%206.17" TargetMode="External"/><Relationship Id="rId1" Type="http://schemas.openxmlformats.org/officeDocument/2006/relationships/slideLayout" Target="../slideLayouts/slideLayout2.xml"/><Relationship Id="rId4" Type="http://schemas.openxmlformats.org/officeDocument/2006/relationships/hyperlink" Target="http://biblia.com/bible/nkjv/Hebrews%205.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3962400"/>
          </a:xfrm>
        </p:spPr>
        <p:txBody>
          <a:bodyPr>
            <a:normAutofit/>
          </a:bodyPr>
          <a:lstStyle/>
          <a:p>
            <a:r>
              <a:rPr lang="en-US" sz="8000" dirty="0" smtClean="0"/>
              <a:t>Is The </a:t>
            </a:r>
            <a:br>
              <a:rPr lang="en-US" sz="8000" dirty="0" smtClean="0"/>
            </a:br>
            <a:r>
              <a:rPr lang="en-US" sz="8000" dirty="0" smtClean="0"/>
              <a:t>Church Of Christ</a:t>
            </a:r>
            <a:br>
              <a:rPr lang="en-US" sz="8000" dirty="0" smtClean="0"/>
            </a:br>
            <a:r>
              <a:rPr lang="en-US" sz="8000" dirty="0" smtClean="0"/>
              <a:t>A Denomination?</a:t>
            </a:r>
            <a:endParaRPr lang="en-US" sz="8000" dirty="0"/>
          </a:p>
        </p:txBody>
      </p:sp>
      <p:sp>
        <p:nvSpPr>
          <p:cNvPr id="3" name="Subtitle 2"/>
          <p:cNvSpPr>
            <a:spLocks noGrp="1"/>
          </p:cNvSpPr>
          <p:nvPr>
            <p:ph type="subTitle" idx="1"/>
          </p:nvPr>
        </p:nvSpPr>
        <p:spPr>
          <a:xfrm>
            <a:off x="1371600" y="4648200"/>
            <a:ext cx="6400800" cy="990600"/>
          </a:xfrm>
        </p:spPr>
        <p:txBody>
          <a:bodyPr/>
          <a:lstStyle/>
          <a:p>
            <a:r>
              <a:rPr lang="en-US" dirty="0" smtClean="0">
                <a:solidFill>
                  <a:schemeClr val="tx1"/>
                </a:solidFill>
              </a:rPr>
              <a:t>(Part Six)</a:t>
            </a:r>
            <a:endParaRPr lang="en-US" dirty="0">
              <a:solidFill>
                <a:schemeClr val="tx1"/>
              </a:solidFill>
            </a:endParaRPr>
          </a:p>
        </p:txBody>
      </p:sp>
    </p:spTree>
    <p:extLst>
      <p:ext uri="{BB962C8B-B14F-4D97-AF65-F5344CB8AC3E}">
        <p14:creationId xmlns:p14="http://schemas.microsoft.com/office/powerpoint/2010/main" val="307166408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dirty="0" smtClean="0"/>
              <a:t>It is to be abided in.</a:t>
            </a:r>
            <a:endParaRPr lang="en-US" dirty="0"/>
          </a:p>
        </p:txBody>
      </p:sp>
      <p:sp>
        <p:nvSpPr>
          <p:cNvPr id="3" name="Content Placeholder 2"/>
          <p:cNvSpPr>
            <a:spLocks noGrp="1"/>
          </p:cNvSpPr>
          <p:nvPr>
            <p:ph idx="1"/>
          </p:nvPr>
        </p:nvSpPr>
        <p:spPr>
          <a:xfrm>
            <a:off x="76200" y="990600"/>
            <a:ext cx="8991600" cy="5638800"/>
          </a:xfrm>
        </p:spPr>
        <p:txBody>
          <a:bodyPr>
            <a:normAutofit/>
          </a:bodyPr>
          <a:lstStyle/>
          <a:p>
            <a:r>
              <a:rPr lang="en-US" dirty="0" smtClean="0"/>
              <a:t>John </a:t>
            </a:r>
            <a:r>
              <a:rPr lang="en-US" dirty="0"/>
              <a:t>taught, “Whoever transgresses and does not abide in the doctrine of Christ does not have God.  He who abides in the doctrine of Christ has both the Father and the Son.  If anyone comes to you and does not bring this doctrine, do not receive him into your house nor greet him” </a:t>
            </a:r>
            <a:r>
              <a:rPr lang="en-US" dirty="0" smtClean="0"/>
              <a:t/>
            </a:r>
            <a:br>
              <a:rPr lang="en-US" dirty="0" smtClean="0"/>
            </a:br>
            <a:r>
              <a:rPr lang="en-US" dirty="0" smtClean="0"/>
              <a:t>(</a:t>
            </a:r>
            <a:r>
              <a:rPr lang="en-US" u="sng" dirty="0">
                <a:hlinkClick r:id="rId2"/>
              </a:rPr>
              <a:t>2 John 9-10</a:t>
            </a:r>
            <a:r>
              <a:rPr lang="en-US" dirty="0"/>
              <a:t>).  </a:t>
            </a:r>
            <a:endParaRPr lang="en-US" dirty="0" smtClean="0"/>
          </a:p>
          <a:p>
            <a:r>
              <a:rPr lang="en-US" dirty="0" smtClean="0"/>
              <a:t>As </a:t>
            </a:r>
            <a:r>
              <a:rPr lang="en-US" dirty="0"/>
              <a:t>the ole fella’ said, “that passage says what it means and means what is says.”</a:t>
            </a:r>
          </a:p>
        </p:txBody>
      </p:sp>
    </p:spTree>
    <p:extLst>
      <p:ext uri="{BB962C8B-B14F-4D97-AF65-F5344CB8AC3E}">
        <p14:creationId xmlns:p14="http://schemas.microsoft.com/office/powerpoint/2010/main" val="13458548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443"/>
            <a:ext cx="8229600" cy="1143000"/>
          </a:xfrm>
        </p:spPr>
        <p:txBody>
          <a:bodyPr>
            <a:normAutofit fontScale="90000"/>
          </a:bodyPr>
          <a:lstStyle/>
          <a:p>
            <a:r>
              <a:rPr lang="en-US" b="1" i="1" dirty="0" smtClean="0"/>
              <a:t>But sound doctrine </a:t>
            </a:r>
            <a:r>
              <a:rPr lang="en-US" b="1" i="1" dirty="0"/>
              <a:t>is not desired by all.</a:t>
            </a:r>
            <a:endParaRPr lang="en-US" dirty="0"/>
          </a:p>
        </p:txBody>
      </p:sp>
      <p:sp>
        <p:nvSpPr>
          <p:cNvPr id="3" name="Content Placeholder 2"/>
          <p:cNvSpPr>
            <a:spLocks noGrp="1"/>
          </p:cNvSpPr>
          <p:nvPr>
            <p:ph idx="1"/>
          </p:nvPr>
        </p:nvSpPr>
        <p:spPr>
          <a:xfrm>
            <a:off x="0" y="1219200"/>
            <a:ext cx="9067800" cy="5486400"/>
          </a:xfrm>
        </p:spPr>
        <p:txBody>
          <a:bodyPr>
            <a:normAutofit fontScale="92500" lnSpcReduction="20000"/>
          </a:bodyPr>
          <a:lstStyle/>
          <a:p>
            <a:r>
              <a:rPr lang="en-US" dirty="0"/>
              <a:t>“For the time will come when they will not endure sound </a:t>
            </a:r>
            <a:r>
              <a:rPr lang="en-US" dirty="0" smtClean="0"/>
              <a:t>doctrine, but wanting to have their ears tickled, they will accumulate for themselves teachers in accordance to their own desires”. </a:t>
            </a:r>
            <a:br>
              <a:rPr lang="en-US" dirty="0" smtClean="0"/>
            </a:br>
            <a:r>
              <a:rPr lang="en-US" dirty="0" smtClean="0"/>
              <a:t>(</a:t>
            </a:r>
            <a:r>
              <a:rPr lang="en-US" u="sng" dirty="0">
                <a:hlinkClick r:id="rId2"/>
              </a:rPr>
              <a:t>2 Timothy 4:3</a:t>
            </a:r>
            <a:r>
              <a:rPr lang="en-US" dirty="0" smtClean="0"/>
              <a:t>).</a:t>
            </a:r>
          </a:p>
          <a:p>
            <a:r>
              <a:rPr lang="en-US" dirty="0" smtClean="0"/>
              <a:t>If you do not like what your preacher says, there are others willing to give you what you want to hear.</a:t>
            </a:r>
          </a:p>
          <a:p>
            <a:r>
              <a:rPr lang="en-US" dirty="0" smtClean="0"/>
              <a:t>Many people cannot endure the truth because of what it holds them accountable for, so they find a preacher who will tell them they can go to heaven and avoid the accountability that God expects of them.</a:t>
            </a:r>
            <a:r>
              <a:rPr lang="en-US" dirty="0"/>
              <a:t> </a:t>
            </a:r>
            <a:endParaRPr lang="en-US" dirty="0" smtClean="0"/>
          </a:p>
          <a:p>
            <a:r>
              <a:rPr lang="en-US" dirty="0" smtClean="0"/>
              <a:t>Many groups will tell you that doctrine is important, but for most, only the portion they have copied into their creed books.  The rest is not important to them.</a:t>
            </a:r>
            <a:endParaRPr lang="en-US" dirty="0"/>
          </a:p>
          <a:p>
            <a:endParaRPr lang="en-US" dirty="0"/>
          </a:p>
        </p:txBody>
      </p:sp>
    </p:spTree>
    <p:extLst>
      <p:ext uri="{BB962C8B-B14F-4D97-AF65-F5344CB8AC3E}">
        <p14:creationId xmlns:p14="http://schemas.microsoft.com/office/powerpoint/2010/main" val="81089586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196"/>
            <a:ext cx="8229600" cy="805004"/>
          </a:xfrm>
        </p:spPr>
        <p:txBody>
          <a:bodyPr/>
          <a:lstStyle/>
          <a:p>
            <a:r>
              <a:rPr lang="en-US" dirty="0" smtClean="0"/>
              <a:t>Conclusion</a:t>
            </a:r>
            <a:endParaRPr lang="en-US" dirty="0"/>
          </a:p>
        </p:txBody>
      </p:sp>
      <p:sp>
        <p:nvSpPr>
          <p:cNvPr id="3" name="Content Placeholder 2"/>
          <p:cNvSpPr>
            <a:spLocks noGrp="1"/>
          </p:cNvSpPr>
          <p:nvPr>
            <p:ph idx="1"/>
          </p:nvPr>
        </p:nvSpPr>
        <p:spPr>
          <a:xfrm>
            <a:off x="0" y="990600"/>
            <a:ext cx="9144000" cy="5638800"/>
          </a:xfrm>
        </p:spPr>
        <p:txBody>
          <a:bodyPr>
            <a:normAutofit lnSpcReduction="10000"/>
          </a:bodyPr>
          <a:lstStyle/>
          <a:p>
            <a:r>
              <a:rPr lang="en-US" sz="3600" dirty="0" smtClean="0"/>
              <a:t>Since it comes from the Bible, we must understand that the doctrine of Christ is important for our salvation. </a:t>
            </a:r>
            <a:endParaRPr lang="en-US" sz="3600" dirty="0" smtClean="0"/>
          </a:p>
          <a:p>
            <a:r>
              <a:rPr lang="en-US" sz="3600" dirty="0" smtClean="0"/>
              <a:t>How </a:t>
            </a:r>
            <a:r>
              <a:rPr lang="en-US" sz="3600" dirty="0" smtClean="0"/>
              <a:t>do you follow the doctrine of Christ?</a:t>
            </a:r>
          </a:p>
          <a:p>
            <a:r>
              <a:rPr lang="en-US" sz="3600" dirty="0" smtClean="0"/>
              <a:t>You read, heed, follow, abide in, and obey what the Scriptures teach</a:t>
            </a:r>
            <a:r>
              <a:rPr lang="en-US" sz="3600" dirty="0" smtClean="0"/>
              <a:t>.</a:t>
            </a:r>
          </a:p>
          <a:p>
            <a:r>
              <a:rPr lang="en-US" sz="3600" dirty="0" smtClean="0"/>
              <a:t>Nothing more and nothing less.</a:t>
            </a:r>
          </a:p>
          <a:p>
            <a:r>
              <a:rPr lang="en-US" sz="3600" dirty="0" smtClean="0"/>
              <a:t>It is so simple to understand and so many people have problems with it.</a:t>
            </a:r>
          </a:p>
          <a:p>
            <a:r>
              <a:rPr lang="en-US" sz="3600" dirty="0" smtClean="0"/>
              <a:t>Will you follow the doctrine of Christ?</a:t>
            </a:r>
            <a:endParaRPr lang="en-US" sz="3600" dirty="0"/>
          </a:p>
        </p:txBody>
      </p:sp>
    </p:spTree>
    <p:extLst>
      <p:ext uri="{BB962C8B-B14F-4D97-AF65-F5344CB8AC3E}">
        <p14:creationId xmlns:p14="http://schemas.microsoft.com/office/powerpoint/2010/main" val="14738416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76200" y="685800"/>
            <a:ext cx="9067800" cy="6019800"/>
          </a:xfrm>
        </p:spPr>
        <p:txBody>
          <a:bodyPr>
            <a:normAutofit/>
          </a:bodyPr>
          <a:lstStyle/>
          <a:p>
            <a:r>
              <a:rPr lang="en-US" dirty="0" smtClean="0"/>
              <a:t>As we have seen, what makes a denomination is the specific and unique practices of that particular group.</a:t>
            </a:r>
          </a:p>
          <a:p>
            <a:r>
              <a:rPr lang="en-US" dirty="0" smtClean="0"/>
              <a:t>We have noted that many groups have had division over the changes in doctrine that is to be taught by that group.</a:t>
            </a:r>
          </a:p>
          <a:p>
            <a:r>
              <a:rPr lang="en-US" dirty="0" smtClean="0"/>
              <a:t>Some want to hold to the truth and are unwilling to compromise.</a:t>
            </a:r>
          </a:p>
          <a:p>
            <a:r>
              <a:rPr lang="en-US" dirty="0" smtClean="0"/>
              <a:t>Many want to compromise and demand such.</a:t>
            </a:r>
            <a:endParaRPr lang="en-US" dirty="0"/>
          </a:p>
        </p:txBody>
      </p:sp>
    </p:spTree>
    <p:extLst>
      <p:ext uri="{BB962C8B-B14F-4D97-AF65-F5344CB8AC3E}">
        <p14:creationId xmlns:p14="http://schemas.microsoft.com/office/powerpoint/2010/main" val="35960513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324600"/>
          </a:xfrm>
        </p:spPr>
        <p:txBody>
          <a:bodyPr/>
          <a:lstStyle/>
          <a:p>
            <a:r>
              <a:rPr lang="en-US" dirty="0" smtClean="0"/>
              <a:t>This is one reason there are so many different groups out there that claim to be part of Christ, yet teach things contrary to what Christ taught and what we have revealed in the Bible.</a:t>
            </a:r>
          </a:p>
          <a:p>
            <a:r>
              <a:rPr lang="en-US" dirty="0" smtClean="0"/>
              <a:t>Not a few of these church leaders have declared that Jesus and His apostles were wrong for what they taught.</a:t>
            </a:r>
          </a:p>
          <a:p>
            <a:r>
              <a:rPr lang="en-US" dirty="0" smtClean="0"/>
              <a:t>We have looked at the nature of the church, the name of the church, the work of the church, and trying to understand Bible authority.</a:t>
            </a:r>
          </a:p>
          <a:p>
            <a:r>
              <a:rPr lang="en-US" dirty="0" smtClean="0"/>
              <a:t>Today we want to look at the doctrine of the church.</a:t>
            </a:r>
            <a:endParaRPr lang="en-US" dirty="0"/>
          </a:p>
        </p:txBody>
      </p:sp>
    </p:spTree>
    <p:extLst>
      <p:ext uri="{BB962C8B-B14F-4D97-AF65-F5344CB8AC3E}">
        <p14:creationId xmlns:p14="http://schemas.microsoft.com/office/powerpoint/2010/main" val="20304129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The Doctrine Of The Church</a:t>
            </a:r>
            <a:endParaRPr lang="en-US" dirty="0"/>
          </a:p>
        </p:txBody>
      </p:sp>
      <p:sp>
        <p:nvSpPr>
          <p:cNvPr id="3" name="Content Placeholder 2"/>
          <p:cNvSpPr>
            <a:spLocks noGrp="1"/>
          </p:cNvSpPr>
          <p:nvPr>
            <p:ph idx="1"/>
          </p:nvPr>
        </p:nvSpPr>
        <p:spPr>
          <a:xfrm>
            <a:off x="0" y="914400"/>
            <a:ext cx="9144000" cy="5791200"/>
          </a:xfrm>
        </p:spPr>
        <p:txBody>
          <a:bodyPr>
            <a:normAutofit lnSpcReduction="10000"/>
          </a:bodyPr>
          <a:lstStyle/>
          <a:p>
            <a:r>
              <a:rPr lang="en-US" dirty="0"/>
              <a:t>The church Jesus built (</a:t>
            </a:r>
            <a:r>
              <a:rPr lang="en-US" u="sng" dirty="0" smtClean="0">
                <a:hlinkClick r:id="rId2"/>
              </a:rPr>
              <a:t>Matthew </a:t>
            </a:r>
            <a:r>
              <a:rPr lang="en-US" u="sng" dirty="0">
                <a:hlinkClick r:id="rId2"/>
              </a:rPr>
              <a:t>16:18</a:t>
            </a:r>
            <a:r>
              <a:rPr lang="en-US" dirty="0"/>
              <a:t>) has no human creeds, disciplines, manuals, catechisms, etc.  </a:t>
            </a:r>
            <a:endParaRPr lang="en-US" dirty="0" smtClean="0"/>
          </a:p>
          <a:p>
            <a:r>
              <a:rPr lang="en-US" dirty="0" smtClean="0"/>
              <a:t>The </a:t>
            </a:r>
            <a:r>
              <a:rPr lang="en-US" dirty="0"/>
              <a:t>use of such constitutes “vain” worship (</a:t>
            </a:r>
            <a:r>
              <a:rPr lang="en-US" u="sng" dirty="0" smtClean="0">
                <a:hlinkClick r:id="rId3"/>
              </a:rPr>
              <a:t>Matthew </a:t>
            </a:r>
            <a:r>
              <a:rPr lang="en-US" u="sng" dirty="0">
                <a:hlinkClick r:id="rId3"/>
              </a:rPr>
              <a:t>15:9</a:t>
            </a:r>
            <a:r>
              <a:rPr lang="en-US" dirty="0"/>
              <a:t>).  </a:t>
            </a:r>
            <a:endParaRPr lang="en-US" dirty="0" smtClean="0"/>
          </a:p>
          <a:p>
            <a:r>
              <a:rPr lang="en-US" dirty="0" smtClean="0"/>
              <a:t>Nor </a:t>
            </a:r>
            <a:r>
              <a:rPr lang="en-US" dirty="0"/>
              <a:t>does it uphold any teaching that originated within the church.  </a:t>
            </a:r>
            <a:endParaRPr lang="en-US" dirty="0" smtClean="0"/>
          </a:p>
          <a:p>
            <a:r>
              <a:rPr lang="en-US" dirty="0" smtClean="0"/>
              <a:t>There </a:t>
            </a:r>
            <a:r>
              <a:rPr lang="en-US" dirty="0"/>
              <a:t>is, however, doctrine from the Lord that the church follows.  </a:t>
            </a:r>
            <a:endParaRPr lang="en-US" dirty="0" smtClean="0"/>
          </a:p>
          <a:p>
            <a:r>
              <a:rPr lang="en-US" dirty="0" smtClean="0"/>
              <a:t>Consider </a:t>
            </a:r>
            <a:r>
              <a:rPr lang="en-US" dirty="0"/>
              <a:t>what the New Testament reveals about that doctrine: </a:t>
            </a:r>
          </a:p>
        </p:txBody>
      </p:sp>
    </p:spTree>
    <p:extLst>
      <p:ext uri="{BB962C8B-B14F-4D97-AF65-F5344CB8AC3E}">
        <p14:creationId xmlns:p14="http://schemas.microsoft.com/office/powerpoint/2010/main" val="29400583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dirty="0" smtClean="0"/>
              <a:t>There is only one.</a:t>
            </a:r>
            <a:endParaRPr lang="en-US" dirty="0"/>
          </a:p>
        </p:txBody>
      </p:sp>
      <p:sp>
        <p:nvSpPr>
          <p:cNvPr id="3" name="Content Placeholder 2"/>
          <p:cNvSpPr>
            <a:spLocks noGrp="1"/>
          </p:cNvSpPr>
          <p:nvPr>
            <p:ph idx="1"/>
          </p:nvPr>
        </p:nvSpPr>
        <p:spPr>
          <a:xfrm>
            <a:off x="76200" y="838200"/>
            <a:ext cx="8991600" cy="5791200"/>
          </a:xfrm>
        </p:spPr>
        <p:txBody>
          <a:bodyPr/>
          <a:lstStyle/>
          <a:p>
            <a:r>
              <a:rPr lang="en-US" dirty="0" smtClean="0"/>
              <a:t>Paul </a:t>
            </a:r>
            <a:r>
              <a:rPr lang="en-US" dirty="0"/>
              <a:t>urged Timothy, “charge some that they teach no other doctrine” (</a:t>
            </a:r>
            <a:r>
              <a:rPr lang="en-US" u="sng" dirty="0">
                <a:hlinkClick r:id="rId2"/>
              </a:rPr>
              <a:t>1 </a:t>
            </a:r>
            <a:r>
              <a:rPr lang="en-US" u="sng" dirty="0" smtClean="0">
                <a:hlinkClick r:id="rId2"/>
              </a:rPr>
              <a:t>Timothy </a:t>
            </a:r>
            <a:r>
              <a:rPr lang="en-US" u="sng" dirty="0">
                <a:hlinkClick r:id="rId2"/>
              </a:rPr>
              <a:t>1:3</a:t>
            </a:r>
            <a:r>
              <a:rPr lang="en-US" dirty="0"/>
              <a:t>).  </a:t>
            </a:r>
            <a:endParaRPr lang="en-US" dirty="0" smtClean="0"/>
          </a:p>
          <a:p>
            <a:r>
              <a:rPr lang="en-US" dirty="0" smtClean="0"/>
              <a:t>Why</a:t>
            </a:r>
            <a:r>
              <a:rPr lang="en-US" dirty="0"/>
              <a:t>?  </a:t>
            </a:r>
            <a:endParaRPr lang="en-US" dirty="0" smtClean="0"/>
          </a:p>
          <a:p>
            <a:r>
              <a:rPr lang="en-US" dirty="0" smtClean="0"/>
              <a:t>Because </a:t>
            </a:r>
            <a:r>
              <a:rPr lang="en-US" dirty="0"/>
              <a:t>there is only one true doctrine.  </a:t>
            </a:r>
            <a:endParaRPr lang="en-US" dirty="0" smtClean="0"/>
          </a:p>
          <a:p>
            <a:r>
              <a:rPr lang="en-US" dirty="0" smtClean="0"/>
              <a:t>In </a:t>
            </a:r>
            <a:r>
              <a:rPr lang="en-US" dirty="0"/>
              <a:t>addition to one true body, Spirit, hope, Lord, baptism, and God, there is only one faith (</a:t>
            </a:r>
            <a:r>
              <a:rPr lang="en-US" u="sng" dirty="0" smtClean="0">
                <a:hlinkClick r:id="rId3"/>
              </a:rPr>
              <a:t>Ephesians </a:t>
            </a:r>
            <a:r>
              <a:rPr lang="en-US" u="sng" dirty="0" smtClean="0">
                <a:hlinkClick r:id="rId3"/>
              </a:rPr>
              <a:t>4:4-6</a:t>
            </a:r>
            <a:r>
              <a:rPr lang="en-US" dirty="0" smtClean="0"/>
              <a:t>).</a:t>
            </a:r>
            <a:r>
              <a:rPr lang="en-US" dirty="0"/>
              <a:t>  </a:t>
            </a:r>
            <a:endParaRPr lang="en-US" dirty="0" smtClean="0"/>
          </a:p>
          <a:p>
            <a:r>
              <a:rPr lang="en-US" dirty="0" smtClean="0"/>
              <a:t>This </a:t>
            </a:r>
            <a:r>
              <a:rPr lang="en-US" dirty="0"/>
              <a:t>suggests the need for unity in doctrine.  </a:t>
            </a:r>
            <a:endParaRPr lang="en-US" dirty="0" smtClean="0"/>
          </a:p>
          <a:p>
            <a:r>
              <a:rPr lang="en-US" dirty="0" smtClean="0"/>
              <a:t>To </a:t>
            </a:r>
            <a:r>
              <a:rPr lang="en-US" dirty="0"/>
              <a:t>teach something other than the doctrine of Christ is to teach a perversion (</a:t>
            </a:r>
            <a:r>
              <a:rPr lang="en-US" u="sng" dirty="0" smtClean="0">
                <a:hlinkClick r:id="rId4"/>
              </a:rPr>
              <a:t>Galatians </a:t>
            </a:r>
            <a:r>
              <a:rPr lang="en-US" u="sng" dirty="0">
                <a:hlinkClick r:id="rId4"/>
              </a:rPr>
              <a:t>1:6-8</a:t>
            </a:r>
            <a:r>
              <a:rPr lang="en-US" dirty="0"/>
              <a:t>).</a:t>
            </a:r>
          </a:p>
        </p:txBody>
      </p:sp>
    </p:spTree>
    <p:extLst>
      <p:ext uri="{BB962C8B-B14F-4D97-AF65-F5344CB8AC3E}">
        <p14:creationId xmlns:p14="http://schemas.microsoft.com/office/powerpoint/2010/main" val="8724020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728804"/>
          </a:xfrm>
        </p:spPr>
        <p:txBody>
          <a:bodyPr>
            <a:normAutofit fontScale="90000"/>
          </a:bodyPr>
          <a:lstStyle/>
          <a:p>
            <a:r>
              <a:rPr lang="en-US" b="1" i="1" dirty="0" smtClean="0"/>
              <a:t>It is sound.</a:t>
            </a:r>
            <a:endParaRPr lang="en-US" dirty="0"/>
          </a:p>
        </p:txBody>
      </p:sp>
      <p:sp>
        <p:nvSpPr>
          <p:cNvPr id="3" name="Content Placeholder 2"/>
          <p:cNvSpPr>
            <a:spLocks noGrp="1"/>
          </p:cNvSpPr>
          <p:nvPr>
            <p:ph idx="1"/>
          </p:nvPr>
        </p:nvSpPr>
        <p:spPr>
          <a:xfrm>
            <a:off x="0" y="838200"/>
            <a:ext cx="9144000" cy="5867400"/>
          </a:xfrm>
        </p:spPr>
        <p:txBody>
          <a:bodyPr>
            <a:normAutofit fontScale="92500"/>
          </a:bodyPr>
          <a:lstStyle/>
          <a:p>
            <a:r>
              <a:rPr lang="en-US" dirty="0" smtClean="0"/>
              <a:t>Titus </a:t>
            </a:r>
            <a:r>
              <a:rPr lang="en-US" dirty="0"/>
              <a:t>was instructed, “But as for you, speak the things which are proper for sound doctrine” (</a:t>
            </a:r>
            <a:r>
              <a:rPr lang="en-US" u="sng" dirty="0">
                <a:hlinkClick r:id="rId2"/>
              </a:rPr>
              <a:t>Titus 2:1</a:t>
            </a:r>
            <a:r>
              <a:rPr lang="en-US" dirty="0"/>
              <a:t>).  </a:t>
            </a:r>
            <a:endParaRPr lang="en-US" dirty="0" smtClean="0"/>
          </a:p>
          <a:p>
            <a:r>
              <a:rPr lang="en-US" dirty="0" smtClean="0"/>
              <a:t>To </a:t>
            </a:r>
            <a:r>
              <a:rPr lang="en-US" dirty="0"/>
              <a:t>be sound is to be wholesome, pure, and uncorrupted.  </a:t>
            </a:r>
            <a:endParaRPr lang="en-US" dirty="0" smtClean="0"/>
          </a:p>
          <a:p>
            <a:r>
              <a:rPr lang="en-US" dirty="0" smtClean="0"/>
              <a:t>The </a:t>
            </a:r>
            <a:r>
              <a:rPr lang="en-US" dirty="0"/>
              <a:t>Lord’s church is careful not to add to or take away from the inspired Word of God.  </a:t>
            </a:r>
            <a:endParaRPr lang="en-US" dirty="0" smtClean="0"/>
          </a:p>
          <a:p>
            <a:r>
              <a:rPr lang="en-US" dirty="0" smtClean="0"/>
              <a:t>This </a:t>
            </a:r>
            <a:r>
              <a:rPr lang="en-US" dirty="0"/>
              <a:t>is why we demand “a thus </a:t>
            </a:r>
            <a:r>
              <a:rPr lang="en-US" dirty="0" err="1"/>
              <a:t>saith</a:t>
            </a:r>
            <a:r>
              <a:rPr lang="en-US" dirty="0"/>
              <a:t> the Lord” and “book, chapter, and verse” preaching</a:t>
            </a:r>
            <a:r>
              <a:rPr lang="en-US" dirty="0" smtClean="0"/>
              <a:t>.</a:t>
            </a:r>
          </a:p>
          <a:p>
            <a:r>
              <a:rPr lang="en-US" dirty="0" smtClean="0"/>
              <a:t>This has proven more in line with the Bible than all the personal feelings that men have about serving God.</a:t>
            </a:r>
            <a:r>
              <a:rPr lang="en-US" dirty="0"/>
              <a:t/>
            </a:r>
            <a:br>
              <a:rPr lang="en-US" dirty="0"/>
            </a:br>
            <a:endParaRPr lang="en-US" dirty="0"/>
          </a:p>
        </p:txBody>
      </p:sp>
    </p:spTree>
    <p:extLst>
      <p:ext uri="{BB962C8B-B14F-4D97-AF65-F5344CB8AC3E}">
        <p14:creationId xmlns:p14="http://schemas.microsoft.com/office/powerpoint/2010/main" val="26047164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814057"/>
          </a:xfrm>
        </p:spPr>
        <p:txBody>
          <a:bodyPr/>
          <a:lstStyle/>
          <a:p>
            <a:r>
              <a:rPr lang="en-US" b="1" i="1" dirty="0" smtClean="0"/>
              <a:t>It is good.</a:t>
            </a:r>
            <a:endParaRPr lang="en-US" dirty="0"/>
          </a:p>
        </p:txBody>
      </p:sp>
      <p:sp>
        <p:nvSpPr>
          <p:cNvPr id="3" name="Content Placeholder 2"/>
          <p:cNvSpPr>
            <a:spLocks noGrp="1"/>
          </p:cNvSpPr>
          <p:nvPr>
            <p:ph idx="1"/>
          </p:nvPr>
        </p:nvSpPr>
        <p:spPr>
          <a:xfrm>
            <a:off x="76200" y="838200"/>
            <a:ext cx="9067800" cy="5867400"/>
          </a:xfrm>
        </p:spPr>
        <p:txBody>
          <a:bodyPr/>
          <a:lstStyle/>
          <a:p>
            <a:r>
              <a:rPr lang="en-US" dirty="0" smtClean="0"/>
              <a:t>If </a:t>
            </a:r>
            <a:r>
              <a:rPr lang="en-US" dirty="0"/>
              <a:t>Timothy would preach the truth, Paul told him he would be “a good minister of Jesus Christ, nourished in the words of faith and of the good doctrine which you have carefully followed” </a:t>
            </a:r>
            <a:r>
              <a:rPr lang="en-US" dirty="0" smtClean="0"/>
              <a:t/>
            </a:r>
            <a:br>
              <a:rPr lang="en-US" dirty="0" smtClean="0"/>
            </a:br>
            <a:r>
              <a:rPr lang="en-US" dirty="0" smtClean="0"/>
              <a:t>(</a:t>
            </a:r>
            <a:r>
              <a:rPr lang="en-US" u="sng" dirty="0">
                <a:hlinkClick r:id="rId2"/>
              </a:rPr>
              <a:t>1 </a:t>
            </a:r>
            <a:r>
              <a:rPr lang="en-US" u="sng" dirty="0" smtClean="0">
                <a:hlinkClick r:id="rId2"/>
              </a:rPr>
              <a:t>Timothy </a:t>
            </a:r>
            <a:r>
              <a:rPr lang="en-US" u="sng" dirty="0">
                <a:hlinkClick r:id="rId2"/>
              </a:rPr>
              <a:t>4:6</a:t>
            </a:r>
            <a:r>
              <a:rPr lang="en-US" dirty="0"/>
              <a:t>).  </a:t>
            </a:r>
            <a:endParaRPr lang="en-US" dirty="0" smtClean="0"/>
          </a:p>
          <a:p>
            <a:r>
              <a:rPr lang="en-US" dirty="0" smtClean="0"/>
              <a:t>The </a:t>
            </a:r>
            <a:r>
              <a:rPr lang="en-US" dirty="0"/>
              <a:t>doctrine Timothy followed was good because it was God’s power unto salvation </a:t>
            </a:r>
            <a:r>
              <a:rPr lang="en-US" dirty="0" smtClean="0"/>
              <a:t/>
            </a:r>
            <a:br>
              <a:rPr lang="en-US" dirty="0" smtClean="0"/>
            </a:br>
            <a:r>
              <a:rPr lang="en-US" dirty="0" smtClean="0"/>
              <a:t>(</a:t>
            </a:r>
            <a:r>
              <a:rPr lang="en-US" u="sng" dirty="0" smtClean="0">
                <a:hlinkClick r:id="rId3"/>
              </a:rPr>
              <a:t>Romans </a:t>
            </a:r>
            <a:r>
              <a:rPr lang="en-US" u="sng" dirty="0">
                <a:hlinkClick r:id="rId3"/>
              </a:rPr>
              <a:t>1:16</a:t>
            </a:r>
            <a:r>
              <a:rPr lang="en-US" dirty="0"/>
              <a:t>).  </a:t>
            </a:r>
            <a:endParaRPr lang="en-US" dirty="0" smtClean="0"/>
          </a:p>
          <a:p>
            <a:r>
              <a:rPr lang="en-US" dirty="0" smtClean="0"/>
              <a:t>Today </a:t>
            </a:r>
            <a:r>
              <a:rPr lang="en-US" dirty="0"/>
              <a:t>the Lord’s church continually holds fast to the same doctrine.</a:t>
            </a:r>
          </a:p>
        </p:txBody>
      </p:sp>
    </p:spTree>
    <p:extLst>
      <p:ext uri="{BB962C8B-B14F-4D97-AF65-F5344CB8AC3E}">
        <p14:creationId xmlns:p14="http://schemas.microsoft.com/office/powerpoint/2010/main" val="19428832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dirty="0" smtClean="0"/>
              <a:t>It is to be heeded.</a:t>
            </a:r>
            <a:endParaRPr lang="en-US" dirty="0"/>
          </a:p>
        </p:txBody>
      </p:sp>
      <p:sp>
        <p:nvSpPr>
          <p:cNvPr id="3" name="Content Placeholder 2"/>
          <p:cNvSpPr>
            <a:spLocks noGrp="1"/>
          </p:cNvSpPr>
          <p:nvPr>
            <p:ph idx="1"/>
          </p:nvPr>
        </p:nvSpPr>
        <p:spPr>
          <a:xfrm>
            <a:off x="76200" y="838200"/>
            <a:ext cx="9067800" cy="5791200"/>
          </a:xfrm>
        </p:spPr>
        <p:txBody>
          <a:bodyPr>
            <a:normAutofit lnSpcReduction="10000"/>
          </a:bodyPr>
          <a:lstStyle/>
          <a:p>
            <a:r>
              <a:rPr lang="en-US" dirty="0" smtClean="0"/>
              <a:t>Great </a:t>
            </a:r>
            <a:r>
              <a:rPr lang="en-US" dirty="0"/>
              <a:t>things result when one accepts the doctrine of Christ.  </a:t>
            </a:r>
            <a:endParaRPr lang="en-US" dirty="0" smtClean="0"/>
          </a:p>
          <a:p>
            <a:r>
              <a:rPr lang="en-US" dirty="0" smtClean="0"/>
              <a:t>The </a:t>
            </a:r>
            <a:r>
              <a:rPr lang="en-US" dirty="0"/>
              <a:t>same cannot be said for those who heed the doctrines of men.  </a:t>
            </a:r>
            <a:endParaRPr lang="en-US" dirty="0" smtClean="0"/>
          </a:p>
          <a:p>
            <a:r>
              <a:rPr lang="en-US" dirty="0" smtClean="0"/>
              <a:t>Members </a:t>
            </a:r>
            <a:r>
              <a:rPr lang="en-US" dirty="0"/>
              <a:t>of the Lord’s church consider personally Paul’s instructions to Timothy when he wrote, “Take heed to yourself and to the </a:t>
            </a:r>
            <a:r>
              <a:rPr lang="en-US" dirty="0" smtClean="0"/>
              <a:t>doctrine</a:t>
            </a:r>
            <a:r>
              <a:rPr lang="en-US" dirty="0"/>
              <a:t>.  </a:t>
            </a:r>
            <a:r>
              <a:rPr lang="en-US" dirty="0" smtClean="0"/>
              <a:t>Continue </a:t>
            </a:r>
            <a:r>
              <a:rPr lang="en-US" dirty="0"/>
              <a:t>in them, for in doing this you will save both yourself and those who hear you” (</a:t>
            </a:r>
            <a:r>
              <a:rPr lang="en-US" u="sng" dirty="0">
                <a:hlinkClick r:id="rId2"/>
              </a:rPr>
              <a:t>1 </a:t>
            </a:r>
            <a:r>
              <a:rPr lang="en-US" u="sng" dirty="0" smtClean="0">
                <a:hlinkClick r:id="rId2"/>
              </a:rPr>
              <a:t>Timothy </a:t>
            </a:r>
            <a:r>
              <a:rPr lang="en-US" u="sng" dirty="0">
                <a:hlinkClick r:id="rId2"/>
              </a:rPr>
              <a:t>4:16</a:t>
            </a:r>
            <a:r>
              <a:rPr lang="en-US" dirty="0"/>
              <a:t>).  </a:t>
            </a:r>
            <a:endParaRPr lang="en-US" dirty="0" smtClean="0"/>
          </a:p>
          <a:p>
            <a:r>
              <a:rPr lang="en-US" dirty="0" smtClean="0"/>
              <a:t>Only </a:t>
            </a:r>
            <a:r>
              <a:rPr lang="en-US" dirty="0"/>
              <a:t>the doctrine of Christ can make that promise; no other.</a:t>
            </a:r>
          </a:p>
        </p:txBody>
      </p:sp>
    </p:spTree>
    <p:extLst>
      <p:ext uri="{BB962C8B-B14F-4D97-AF65-F5344CB8AC3E}">
        <p14:creationId xmlns:p14="http://schemas.microsoft.com/office/powerpoint/2010/main" val="25610678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814057"/>
          </a:xfrm>
        </p:spPr>
        <p:txBody>
          <a:bodyPr/>
          <a:lstStyle/>
          <a:p>
            <a:r>
              <a:rPr lang="en-US" b="1" i="1" dirty="0" smtClean="0"/>
              <a:t>It is to be obeyed.</a:t>
            </a:r>
            <a:endParaRPr lang="en-US" dirty="0"/>
          </a:p>
        </p:txBody>
      </p:sp>
      <p:sp>
        <p:nvSpPr>
          <p:cNvPr id="3" name="Content Placeholder 2"/>
          <p:cNvSpPr>
            <a:spLocks noGrp="1"/>
          </p:cNvSpPr>
          <p:nvPr>
            <p:ph idx="1"/>
          </p:nvPr>
        </p:nvSpPr>
        <p:spPr>
          <a:xfrm>
            <a:off x="0" y="914400"/>
            <a:ext cx="9144000" cy="5867400"/>
          </a:xfrm>
        </p:spPr>
        <p:txBody>
          <a:bodyPr>
            <a:normAutofit/>
          </a:bodyPr>
          <a:lstStyle/>
          <a:p>
            <a:r>
              <a:rPr lang="en-US" dirty="0" smtClean="0"/>
              <a:t>The </a:t>
            </a:r>
            <a:r>
              <a:rPr lang="en-US" dirty="0"/>
              <a:t>Christians in Rome were commended for their obedience to the gospel in the first century.  </a:t>
            </a:r>
            <a:endParaRPr lang="en-US" dirty="0" smtClean="0"/>
          </a:p>
          <a:p>
            <a:r>
              <a:rPr lang="en-US" dirty="0" smtClean="0"/>
              <a:t>Of </a:t>
            </a:r>
            <a:r>
              <a:rPr lang="en-US" dirty="0"/>
              <a:t>them it was said, “But God be thanked that though you were slaves of sin, yet you obeyed from the heart that form of doctrine to which you were delivered” (</a:t>
            </a:r>
            <a:r>
              <a:rPr lang="en-US" u="sng" dirty="0" smtClean="0">
                <a:hlinkClick r:id="rId2"/>
              </a:rPr>
              <a:t>Romans </a:t>
            </a:r>
            <a:r>
              <a:rPr lang="en-US" u="sng" dirty="0">
                <a:hlinkClick r:id="rId2"/>
              </a:rPr>
              <a:t>6:17</a:t>
            </a:r>
            <a:r>
              <a:rPr lang="en-US" dirty="0"/>
              <a:t>).  </a:t>
            </a:r>
            <a:endParaRPr lang="en-US" dirty="0" smtClean="0"/>
          </a:p>
          <a:p>
            <a:r>
              <a:rPr lang="en-US" dirty="0" smtClean="0"/>
              <a:t>Since </a:t>
            </a:r>
            <a:r>
              <a:rPr lang="en-US" dirty="0"/>
              <a:t>they obeyed the proper form of doctrine, they were “set free from sin” (</a:t>
            </a:r>
            <a:r>
              <a:rPr lang="en-US" u="sng" dirty="0" smtClean="0">
                <a:hlinkClick r:id="rId3"/>
              </a:rPr>
              <a:t>Romans </a:t>
            </a:r>
            <a:r>
              <a:rPr lang="en-US" u="sng" dirty="0">
                <a:hlinkClick r:id="rId3"/>
              </a:rPr>
              <a:t>6:18</a:t>
            </a:r>
            <a:r>
              <a:rPr lang="en-US" dirty="0"/>
              <a:t>).  </a:t>
            </a:r>
            <a:endParaRPr lang="en-US" dirty="0" smtClean="0"/>
          </a:p>
          <a:p>
            <a:r>
              <a:rPr lang="en-US" dirty="0" smtClean="0"/>
              <a:t>Obedience </a:t>
            </a:r>
            <a:r>
              <a:rPr lang="en-US" dirty="0"/>
              <a:t>is the key to salvation (</a:t>
            </a:r>
            <a:r>
              <a:rPr lang="en-US" u="sng" dirty="0">
                <a:hlinkClick r:id="rId4"/>
              </a:rPr>
              <a:t>Hebrews 5:9</a:t>
            </a:r>
            <a:r>
              <a:rPr lang="en-US" dirty="0"/>
              <a:t>).  </a:t>
            </a:r>
            <a:endParaRPr lang="en-US" dirty="0" smtClean="0"/>
          </a:p>
          <a:p>
            <a:r>
              <a:rPr lang="en-US" dirty="0" smtClean="0"/>
              <a:t>Thus</a:t>
            </a:r>
            <a:r>
              <a:rPr lang="en-US" dirty="0"/>
              <a:t>, the Lord’s church emphasizes such.</a:t>
            </a:r>
          </a:p>
        </p:txBody>
      </p:sp>
    </p:spTree>
    <p:extLst>
      <p:ext uri="{BB962C8B-B14F-4D97-AF65-F5344CB8AC3E}">
        <p14:creationId xmlns:p14="http://schemas.microsoft.com/office/powerpoint/2010/main" val="34456939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478</Words>
  <Application>Microsoft Office PowerPoint</Application>
  <PresentationFormat>On-screen Show (4:3)</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Is The  Church Of Christ A Denomination?</vt:lpstr>
      <vt:lpstr>Introduction</vt:lpstr>
      <vt:lpstr>PowerPoint Presentation</vt:lpstr>
      <vt:lpstr>The Doctrine Of The Church</vt:lpstr>
      <vt:lpstr>There is only one.</vt:lpstr>
      <vt:lpstr>It is sound.</vt:lpstr>
      <vt:lpstr>It is good.</vt:lpstr>
      <vt:lpstr>It is to be heeded.</vt:lpstr>
      <vt:lpstr>It is to be obeyed.</vt:lpstr>
      <vt:lpstr>It is to be abided in.</vt:lpstr>
      <vt:lpstr>But sound doctrine is not desired by all.</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  Church Of Christ A Denomination?</dc:title>
  <dc:creator>Aarons</dc:creator>
  <cp:lastModifiedBy>Aarons</cp:lastModifiedBy>
  <cp:revision>8</cp:revision>
  <dcterms:created xsi:type="dcterms:W3CDTF">2016-08-06T02:51:11Z</dcterms:created>
  <dcterms:modified xsi:type="dcterms:W3CDTF">2016-08-20T18:13:38Z</dcterms:modified>
</cp:coreProperties>
</file>