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9"/>
  </p:notesMasterIdLst>
  <p:sldIdLst>
    <p:sldId id="261" r:id="rId2"/>
    <p:sldId id="256" r:id="rId3"/>
    <p:sldId id="257" r:id="rId4"/>
    <p:sldId id="258" r:id="rId5"/>
    <p:sldId id="262" r:id="rId6"/>
    <p:sldId id="263" r:id="rId7"/>
    <p:sldId id="264"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Edwardian Script ITC" panose="030303020407070D0804"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48" y="210"/>
      </p:cViewPr>
      <p:guideLst/>
    </p:cSldViewPr>
  </p:slideViewPr>
  <p:notesTextViewPr>
    <p:cViewPr>
      <p:scale>
        <a:sx n="1" d="1"/>
        <a:sy n="1" d="1"/>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D7EF7-35FA-4510-8A6A-780268D9D8D5}" type="datetimeFigureOut">
              <a:rPr lang="en-US" smtClean="0"/>
              <a:t>9/16/2015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999A0-8F69-427A-9201-2DEC0F2B7354}" type="slidenum">
              <a:rPr lang="en-US" smtClean="0"/>
              <a:t>‹#›</a:t>
            </a:fld>
            <a:endParaRPr lang="en-US"/>
          </a:p>
        </p:txBody>
      </p:sp>
    </p:spTree>
    <p:extLst>
      <p:ext uri="{BB962C8B-B14F-4D97-AF65-F5344CB8AC3E}">
        <p14:creationId xmlns:p14="http://schemas.microsoft.com/office/powerpoint/2010/main" val="80787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Satan has many devices he utilizes as he </a:t>
            </a:r>
            <a:r>
              <a:rPr lang="en-US" b="1" i="1" dirty="0"/>
              <a:t>“walks about like a roaring lion, seeking whom he may devour” (1 Peter 5:8)</a:t>
            </a:r>
            <a:r>
              <a:rPr lang="en-US" dirty="0"/>
              <a:t>.</a:t>
            </a:r>
          </a:p>
          <a:p>
            <a:pPr marL="171450" lvl="0" indent="-171450">
              <a:buFont typeface="Arial" panose="020B0604020202020204" pitchFamily="34" charset="0"/>
              <a:buChar char="•"/>
            </a:pPr>
            <a:r>
              <a:rPr lang="en-US" dirty="0"/>
              <a:t>Some are more obvious than others, but we should be vigilant in order to notice the more discreet workings of the Deceiver. </a:t>
            </a:r>
          </a:p>
          <a:p>
            <a:pPr marL="171450" lvl="0" indent="-171450">
              <a:buFont typeface="Arial" panose="020B0604020202020204" pitchFamily="34" charset="0"/>
              <a:buChar char="•"/>
            </a:pPr>
            <a:r>
              <a:rPr lang="en-US" dirty="0"/>
              <a:t>One of the most available, and effective, devices Satan works with is the easily provoked worry </a:t>
            </a:r>
            <a:r>
              <a:rPr lang="en-US" b="1" dirty="0"/>
              <a:t>(cf. Matthew 6:25</a:t>
            </a:r>
            <a:r>
              <a:rPr lang="en-US" dirty="0"/>
              <a:t>) in the minds of man.</a:t>
            </a:r>
          </a:p>
          <a:p>
            <a:pPr marL="171450" lvl="0" indent="-171450">
              <a:buFont typeface="Arial" panose="020B0604020202020204" pitchFamily="34" charset="0"/>
              <a:buChar char="•"/>
            </a:pPr>
            <a:r>
              <a:rPr lang="en-US" dirty="0"/>
              <a:t>This problem has plagued even the most faithful Christians, and it must be exposed for its being dangerous, and vain.</a:t>
            </a:r>
          </a:p>
          <a:p>
            <a:pPr marL="171450" lvl="0" indent="-171450">
              <a:buFont typeface="Arial" panose="020B0604020202020204" pitchFamily="34" charset="0"/>
              <a:buChar char="•"/>
            </a:pPr>
            <a:r>
              <a:rPr lang="en-US" dirty="0"/>
              <a:t>Like with all things God provides us with instruction on this matter. God gives us a remedy for this prevalent problem of worry.</a:t>
            </a:r>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2</a:t>
            </a:fld>
            <a:endParaRPr lang="en-US"/>
          </a:p>
        </p:txBody>
      </p:sp>
    </p:spTree>
    <p:extLst>
      <p:ext uri="{BB962C8B-B14F-4D97-AF65-F5344CB8AC3E}">
        <p14:creationId xmlns:p14="http://schemas.microsoft.com/office/powerpoint/2010/main" val="160226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The danger of worrying</a:t>
            </a:r>
          </a:p>
          <a:p>
            <a:pPr marL="171450" lvl="0" indent="-171450">
              <a:buFont typeface="Arial" panose="020B0604020202020204" pitchFamily="34" charset="0"/>
              <a:buChar char="•"/>
            </a:pPr>
            <a:r>
              <a:rPr lang="en-US" dirty="0"/>
              <a:t>It has the capability of causing great damage emotionally, physically, and spiritually.</a:t>
            </a:r>
          </a:p>
          <a:p>
            <a:pPr marL="171450" lvl="0" indent="-171450">
              <a:buFont typeface="Arial" panose="020B0604020202020204" pitchFamily="34" charset="0"/>
              <a:buChar char="•"/>
            </a:pPr>
            <a:r>
              <a:rPr lang="en-US" dirty="0"/>
              <a:t>Excessive worrying and anxiety causes an emotional roller coaster.</a:t>
            </a:r>
          </a:p>
          <a:p>
            <a:pPr marL="628650" lvl="1" indent="-171450">
              <a:buFont typeface="Arial" panose="020B0604020202020204" pitchFamily="34" charset="0"/>
              <a:buChar char="•"/>
            </a:pPr>
            <a:r>
              <a:rPr lang="en-US" dirty="0"/>
              <a:t>Worrying about our: jobs, finances, school, relationships, etc.</a:t>
            </a:r>
          </a:p>
          <a:p>
            <a:pPr marL="171450" lvl="0" indent="-171450">
              <a:buFont typeface="Arial" panose="020B0604020202020204" pitchFamily="34" charset="0"/>
              <a:buChar char="•"/>
            </a:pPr>
            <a:r>
              <a:rPr lang="en-US" dirty="0"/>
              <a:t>This worrying can become so severe that it causes us to become physically ill.</a:t>
            </a:r>
          </a:p>
          <a:p>
            <a:pPr marL="628650" lvl="1" indent="-171450">
              <a:buFont typeface="Arial" panose="020B0604020202020204" pitchFamily="34" charset="0"/>
              <a:buChar char="•"/>
            </a:pPr>
            <a:r>
              <a:rPr lang="en-US" dirty="0"/>
              <a:t>Imagine the other damage it can cause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dirty="0"/>
              <a:t>The Devil has a greater plan for us with worry as his ultimate tool (spiritual downfall). </a:t>
            </a:r>
          </a:p>
          <a:p>
            <a:pPr marL="628650" lvl="1" indent="-171450">
              <a:buFont typeface="Arial" panose="020B0604020202020204" pitchFamily="34" charset="0"/>
              <a:buChar char="•"/>
            </a:pPr>
            <a:r>
              <a:rPr lang="en-US" dirty="0"/>
              <a:t>Worrying will tear down the spiritual man.</a:t>
            </a:r>
          </a:p>
          <a:p>
            <a:pPr marL="171450" lvl="0" indent="-171450">
              <a:buFont typeface="Arial" panose="020B0604020202020204" pitchFamily="34" charset="0"/>
              <a:buChar char="•"/>
            </a:pPr>
            <a:r>
              <a:rPr lang="en-US" dirty="0"/>
              <a:t>Not worrying is easier said than done, but we need to realize how important it is that we gain control of our worrying minds.</a:t>
            </a:r>
          </a:p>
          <a:p>
            <a:pPr marL="628650" lvl="1" indent="-171450">
              <a:buFont typeface="Arial" panose="020B0604020202020204" pitchFamily="34" charset="0"/>
              <a:buChar char="•"/>
            </a:pPr>
            <a:r>
              <a:rPr lang="en-US" b="1" i="1" dirty="0"/>
              <a:t>There is much at stake when worrying enters our hearts, and begins to fester. It can cause more damage than we normally think.</a:t>
            </a:r>
            <a:endParaRPr lang="en-US"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3</a:t>
            </a:fld>
            <a:endParaRPr lang="en-US"/>
          </a:p>
        </p:txBody>
      </p:sp>
    </p:spTree>
    <p:extLst>
      <p:ext uri="{BB962C8B-B14F-4D97-AF65-F5344CB8AC3E}">
        <p14:creationId xmlns:p14="http://schemas.microsoft.com/office/powerpoint/2010/main" val="397016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It changes perspective.</a:t>
            </a:r>
          </a:p>
          <a:p>
            <a:pPr marL="171450" lvl="0" indent="-171450">
              <a:buFont typeface="Arial" panose="020B0604020202020204" pitchFamily="34" charset="0"/>
              <a:buChar char="•"/>
            </a:pPr>
            <a:r>
              <a:rPr lang="en-US" b="1" dirty="0"/>
              <a:t>Matthew 6:25</a:t>
            </a:r>
            <a:r>
              <a:rPr lang="en-US" dirty="0"/>
              <a:t> – Jesus begins His rebuke on worry with </a:t>
            </a:r>
            <a:r>
              <a:rPr lang="en-US" i="1" dirty="0"/>
              <a:t>“therefore.”</a:t>
            </a:r>
            <a:endParaRPr lang="en-US" dirty="0"/>
          </a:p>
          <a:p>
            <a:pPr marL="628650" lvl="1" indent="-171450">
              <a:buFont typeface="Arial" panose="020B0604020202020204" pitchFamily="34" charset="0"/>
              <a:buChar char="•"/>
            </a:pPr>
            <a:r>
              <a:rPr lang="en-US" dirty="0"/>
              <a:t>Prior to this well-known passage are other well-known verses that are linked to the problem of worry.</a:t>
            </a:r>
          </a:p>
          <a:p>
            <a:pPr marL="171450" lvl="0" indent="-171450">
              <a:buFont typeface="Arial" panose="020B0604020202020204" pitchFamily="34" charset="0"/>
              <a:buChar char="•"/>
            </a:pPr>
            <a:r>
              <a:rPr lang="en-US" b="1" dirty="0"/>
              <a:t>Matthew 6:19-24</a:t>
            </a:r>
            <a:endParaRPr lang="en-US" dirty="0"/>
          </a:p>
          <a:p>
            <a:pPr marL="628650" lvl="1" indent="-171450">
              <a:buFont typeface="Arial" panose="020B0604020202020204" pitchFamily="34" charset="0"/>
              <a:buChar char="•"/>
            </a:pPr>
            <a:r>
              <a:rPr lang="en-US" b="1" dirty="0"/>
              <a:t>(v. 19-21)</a:t>
            </a:r>
            <a:r>
              <a:rPr lang="en-US" dirty="0"/>
              <a:t> – Worry uncovers the heart’s deepest concerns. When we excessively worry about physical matters we show our hearts to be set on physical things.</a:t>
            </a:r>
          </a:p>
          <a:p>
            <a:pPr marL="628650" lvl="1" indent="-171450">
              <a:buFont typeface="Arial" panose="020B0604020202020204" pitchFamily="34" charset="0"/>
              <a:buChar char="•"/>
            </a:pPr>
            <a:r>
              <a:rPr lang="en-US" b="1" dirty="0"/>
              <a:t>(v. 22-23)</a:t>
            </a:r>
            <a:r>
              <a:rPr lang="en-US" dirty="0"/>
              <a:t> – Worrying splits our vision. Our eyes must not be set on worldly things, but on things above.</a:t>
            </a:r>
          </a:p>
          <a:p>
            <a:pPr marL="628650" lvl="1" indent="-171450">
              <a:buFont typeface="Arial" panose="020B0604020202020204" pitchFamily="34" charset="0"/>
              <a:buChar char="•"/>
            </a:pPr>
            <a:r>
              <a:rPr lang="en-US" b="1" dirty="0"/>
              <a:t>(v. 24)</a:t>
            </a:r>
            <a:r>
              <a:rPr lang="en-US" dirty="0"/>
              <a:t> – This can all lead to us failing to serve God because our focus and attention is on trivial matters.</a:t>
            </a:r>
          </a:p>
          <a:p>
            <a:pPr marL="171450" lvl="0" indent="-171450">
              <a:buFont typeface="Arial" panose="020B0604020202020204" pitchFamily="34" charset="0"/>
              <a:buChar char="•"/>
            </a:pPr>
            <a:r>
              <a:rPr lang="en-US" b="1" dirty="0"/>
              <a:t>Luke 12:13-21</a:t>
            </a:r>
            <a:r>
              <a:rPr lang="en-US" dirty="0"/>
              <a:t> – Parable of the rich fool.</a:t>
            </a:r>
          </a:p>
          <a:p>
            <a:pPr marL="628650" lvl="1" indent="-171450">
              <a:buFont typeface="Arial" panose="020B0604020202020204" pitchFamily="34" charset="0"/>
              <a:buChar char="•"/>
            </a:pPr>
            <a:r>
              <a:rPr lang="en-US" b="1" i="1" dirty="0"/>
              <a:t>“Therefore I say to you, do not worry” (v. 22)</a:t>
            </a:r>
            <a:r>
              <a:rPr lang="en-US" dirty="0"/>
              <a:t> – Jesus repeats His thoughts from the Sermon on the Mount.</a:t>
            </a:r>
          </a:p>
          <a:p>
            <a:pPr marL="628650" lvl="1" indent="-171450">
              <a:buFont typeface="Arial" panose="020B0604020202020204" pitchFamily="34" charset="0"/>
              <a:buChar char="•"/>
            </a:pPr>
            <a:r>
              <a:rPr lang="en-US" dirty="0"/>
              <a:t>The parable of the rich fool paints a vivid picture of the danger of worry, and what it actually leads to.</a:t>
            </a:r>
          </a:p>
          <a:p>
            <a:pPr marL="1085850" lvl="2" indent="-171450">
              <a:buFont typeface="Arial" panose="020B0604020202020204" pitchFamily="34" charset="0"/>
              <a:buChar char="•"/>
            </a:pPr>
            <a:r>
              <a:rPr lang="en-US" dirty="0"/>
              <a:t>The rich man was worried about the storing of his physical possessions. </a:t>
            </a:r>
          </a:p>
          <a:p>
            <a:pPr marL="1085850" lvl="2" indent="-171450">
              <a:buFont typeface="Arial" panose="020B0604020202020204" pitchFamily="34" charset="0"/>
              <a:buChar char="•"/>
            </a:pPr>
            <a:r>
              <a:rPr lang="en-US" dirty="0"/>
              <a:t>Needing a place to store things, and building storage to fix the problem is not inherently sinful.</a:t>
            </a:r>
          </a:p>
          <a:p>
            <a:pPr marL="1085850" lvl="2" indent="-171450">
              <a:buFont typeface="Arial" panose="020B0604020202020204" pitchFamily="34" charset="0"/>
              <a:buChar char="•"/>
            </a:pPr>
            <a:r>
              <a:rPr lang="en-US" b="1" i="1" dirty="0"/>
              <a:t>It is obvious that this man allowed his concerns for physical things to cause himself to be blind to the lasting, more important matters.</a:t>
            </a:r>
            <a:endParaRPr lang="en-US" dirty="0"/>
          </a:p>
          <a:p>
            <a:pPr marL="1085850" lvl="2" indent="-171450">
              <a:buFont typeface="Arial" panose="020B0604020202020204" pitchFamily="34" charset="0"/>
              <a:buChar char="•"/>
            </a:pPr>
            <a:r>
              <a:rPr lang="en-US" dirty="0"/>
              <a:t>Worrying can cause our vision to be fogged.</a:t>
            </a:r>
          </a:p>
          <a:p>
            <a:pPr marL="1543050" lvl="3" indent="-171450">
              <a:buFont typeface="Arial" panose="020B0604020202020204" pitchFamily="34" charset="0"/>
              <a:buChar char="•"/>
            </a:pPr>
            <a:r>
              <a:rPr lang="en-US" dirty="0"/>
              <a:t>We tend to lose perspective when worrying – </a:t>
            </a:r>
            <a:r>
              <a:rPr lang="en-US" b="1" i="1" dirty="0"/>
              <a:t>“Is not life more than food and the body more than clothing?” (Matthew 6:25)</a:t>
            </a:r>
            <a:r>
              <a:rPr lang="en-US" dirty="0"/>
              <a:t>.</a:t>
            </a:r>
          </a:p>
          <a:p>
            <a:pPr marL="171450" lvl="0" indent="-171450">
              <a:buFont typeface="Arial" panose="020B0604020202020204" pitchFamily="34" charset="0"/>
              <a:buChar char="•"/>
            </a:pPr>
            <a:r>
              <a:rPr lang="en-US" b="1" i="1" dirty="0"/>
              <a:t>Many of the things we worry about are legitimately important. Yet, nothing is more important than spiritual matters. </a:t>
            </a:r>
            <a:r>
              <a:rPr lang="en-US" b="1" i="1" dirty="0">
                <a:sym typeface="Wingdings" panose="05000000000000000000" pitchFamily="2" charset="2"/>
              </a:rPr>
              <a:t></a:t>
            </a:r>
            <a:endParaRPr lang="en-US" dirty="0"/>
          </a:p>
          <a:p>
            <a:pPr marL="171450" lvl="0" indent="-171450">
              <a:buFont typeface="Arial" panose="020B0604020202020204" pitchFamily="34" charset="0"/>
              <a:buChar char="•"/>
            </a:pPr>
            <a:r>
              <a:rPr lang="en-US" b="1" i="1" dirty="0"/>
              <a:t>Worrying can, and will, change our perspective. When we worry about things of a physical nature it causes us to forget about the things we should truly be concerned with.</a:t>
            </a:r>
            <a:endParaRPr lang="en-US" dirty="0"/>
          </a:p>
          <a:p>
            <a:pPr marL="171450" lvl="0" indent="-171450">
              <a:buFont typeface="Arial" panose="020B0604020202020204" pitchFamily="34" charset="0"/>
              <a:buChar char="•"/>
            </a:pPr>
            <a:r>
              <a:rPr lang="en-US" b="1" i="1" dirty="0"/>
              <a:t>Worrying helps in no way – “Which of you by worrying can add one cubit to his stature?” (Matthew 6:27)</a:t>
            </a:r>
            <a:endParaRPr lang="en-US" dirty="0"/>
          </a:p>
          <a:p>
            <a:pPr marL="628650" lvl="1" indent="-171450">
              <a:buFont typeface="Arial" panose="020B0604020202020204" pitchFamily="34" charset="0"/>
              <a:buChar char="•"/>
            </a:pPr>
            <a:r>
              <a:rPr lang="en-US" b="1" i="1" dirty="0"/>
              <a:t>However, worrying is not without effect, but can cause the spiritual man to become malnourished because we are too focused on the physical man.</a:t>
            </a:r>
            <a:endParaRPr lang="en-US"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4</a:t>
            </a:fld>
            <a:endParaRPr lang="en-US"/>
          </a:p>
        </p:txBody>
      </p:sp>
    </p:spTree>
    <p:extLst>
      <p:ext uri="{BB962C8B-B14F-4D97-AF65-F5344CB8AC3E}">
        <p14:creationId xmlns:p14="http://schemas.microsoft.com/office/powerpoint/2010/main" val="192303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Causes spiritual malnourishment.</a:t>
            </a:r>
          </a:p>
          <a:p>
            <a:pPr marL="171450" lvl="0" indent="-171450">
              <a:buFont typeface="Arial" panose="020B0604020202020204" pitchFamily="34" charset="0"/>
              <a:buChar char="•"/>
            </a:pPr>
            <a:r>
              <a:rPr lang="en-US" b="1" dirty="0"/>
              <a:t>Luke 10:38-42</a:t>
            </a:r>
            <a:r>
              <a:rPr lang="en-US" dirty="0"/>
              <a:t> – Mary (chooses good part) and Martha (worrier)</a:t>
            </a:r>
          </a:p>
          <a:p>
            <a:pPr marL="628650" lvl="1" indent="-171450">
              <a:buFont typeface="Arial" panose="020B0604020202020204" pitchFamily="34" charset="0"/>
              <a:buChar char="•"/>
            </a:pPr>
            <a:r>
              <a:rPr lang="en-US" dirty="0"/>
              <a:t>Martha was performing an admirable service of hospitality.</a:t>
            </a:r>
          </a:p>
          <a:p>
            <a:pPr marL="1085850" lvl="2" indent="-171450">
              <a:buFont typeface="Arial" panose="020B0604020202020204" pitchFamily="34" charset="0"/>
              <a:buChar char="•"/>
            </a:pPr>
            <a:r>
              <a:rPr lang="en-US" dirty="0"/>
              <a:t>But her worry about those things caused her to lose perspective.</a:t>
            </a:r>
          </a:p>
          <a:p>
            <a:pPr marL="1085850" lvl="2" indent="-171450">
              <a:buFont typeface="Arial" panose="020B0604020202020204" pitchFamily="34" charset="0"/>
              <a:buChar char="•"/>
            </a:pPr>
            <a:r>
              <a:rPr lang="en-US" b="1" i="1" dirty="0"/>
              <a:t>Jesus – the Son of God, the great teacher – was in her home, and yet she didn’t see the opportunity to sit at His feet and learn as her sister did.</a:t>
            </a:r>
            <a:endParaRPr lang="en-US" dirty="0"/>
          </a:p>
          <a:p>
            <a:pPr marL="628650" lvl="1" indent="-171450">
              <a:buFont typeface="Arial" panose="020B0604020202020204" pitchFamily="34" charset="0"/>
              <a:buChar char="•"/>
            </a:pPr>
            <a:r>
              <a:rPr lang="en-US" dirty="0"/>
              <a:t>Jesus commended Mary for choosing the good part.</a:t>
            </a:r>
          </a:p>
          <a:p>
            <a:pPr marL="1085850" lvl="2" indent="-171450">
              <a:buFont typeface="Arial" panose="020B0604020202020204" pitchFamily="34" charset="0"/>
              <a:buChar char="•"/>
            </a:pPr>
            <a:r>
              <a:rPr lang="en-US" dirty="0"/>
              <a:t>She did not allow worry to steal from her opportunity to learn from the Christ!</a:t>
            </a:r>
          </a:p>
          <a:p>
            <a:pPr marL="171450" lvl="0" indent="-171450">
              <a:buFont typeface="Arial" panose="020B0604020202020204" pitchFamily="34" charset="0"/>
              <a:buChar char="•"/>
            </a:pPr>
            <a:r>
              <a:rPr lang="en-US" b="1" dirty="0"/>
              <a:t>Hebrews 10:24-25, 32-39</a:t>
            </a:r>
            <a:r>
              <a:rPr lang="en-US" dirty="0"/>
              <a:t> – The Hebrew Christians worried about persecution.</a:t>
            </a:r>
          </a:p>
          <a:p>
            <a:pPr marL="628650" lvl="1" indent="-171450">
              <a:buFont typeface="Arial" panose="020B0604020202020204" pitchFamily="34" charset="0"/>
              <a:buChar char="•"/>
            </a:pPr>
            <a:r>
              <a:rPr lang="en-US" dirty="0"/>
              <a:t>A reason for assembly is exhortation. </a:t>
            </a:r>
          </a:p>
          <a:p>
            <a:pPr marL="628650" lvl="1" indent="-171450">
              <a:buFont typeface="Arial" panose="020B0604020202020204" pitchFamily="34" charset="0"/>
              <a:buChar char="•"/>
            </a:pPr>
            <a:r>
              <a:rPr lang="en-US" b="1" i="1" dirty="0"/>
              <a:t>Christians need to encourage one another with their presence at assembly. This allows for edification that will strengthen us as we experience troubles as Christians in a world contrary to us.</a:t>
            </a:r>
            <a:endParaRPr lang="en-US" dirty="0"/>
          </a:p>
          <a:p>
            <a:pPr marL="628650" lvl="1" indent="-171450">
              <a:buFont typeface="Arial" panose="020B0604020202020204" pitchFamily="34" charset="0"/>
              <a:buChar char="•"/>
            </a:pPr>
            <a:r>
              <a:rPr lang="en-US" b="1" i="1" dirty="0"/>
              <a:t>There is no good excuse to willfully forsake the assembly. If there was one, persecution may be it, but it was not and is not. What is our excuse for forsaking the assembly? What do we worry about that causes us to neglect ourselves, and others edification, and forsake God?</a:t>
            </a:r>
            <a:endParaRPr lang="en-US" dirty="0"/>
          </a:p>
          <a:p>
            <a:pPr marL="171450" lvl="0" indent="-171450">
              <a:buFont typeface="Arial" panose="020B0604020202020204" pitchFamily="34" charset="0"/>
              <a:buChar char="•"/>
            </a:pPr>
            <a:r>
              <a:rPr lang="en-US" dirty="0"/>
              <a:t>By planting the seed of worry in our lives, the Devil succeeds in causing us to forget about the inner man in grave need of attention.</a:t>
            </a:r>
          </a:p>
          <a:p>
            <a:pPr marL="628650" lvl="1" indent="-171450">
              <a:buFont typeface="Arial" panose="020B0604020202020204" pitchFamily="34" charset="0"/>
              <a:buChar char="•"/>
            </a:pPr>
            <a:r>
              <a:rPr lang="en-US" b="1" dirty="0"/>
              <a:t>2 Corinthians 4:16-18</a:t>
            </a:r>
            <a:r>
              <a:rPr lang="en-US" dirty="0"/>
              <a:t> – Paul expressed the proper attitude by not allowing physical adversity to fog his perspective.</a:t>
            </a:r>
          </a:p>
          <a:p>
            <a:pPr marL="1085850" lvl="2" indent="-171450">
              <a:buFont typeface="Arial" panose="020B0604020202020204" pitchFamily="34" charset="0"/>
              <a:buChar char="•"/>
            </a:pPr>
            <a:r>
              <a:rPr lang="en-US" b="1" i="1" dirty="0"/>
              <a:t>It is important to maintain focus on spiritual things. This will help us suppress the worries we tend to have.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5</a:t>
            </a:fld>
            <a:endParaRPr lang="en-US" dirty="0"/>
          </a:p>
        </p:txBody>
      </p:sp>
    </p:spTree>
    <p:extLst>
      <p:ext uri="{BB962C8B-B14F-4D97-AF65-F5344CB8AC3E}">
        <p14:creationId xmlns:p14="http://schemas.microsoft.com/office/powerpoint/2010/main" val="158400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Focus on Spiritual matters. </a:t>
            </a:r>
          </a:p>
          <a:p>
            <a:pPr marL="171450" lvl="0" indent="-171450">
              <a:buFont typeface="Arial" panose="020B0604020202020204" pitchFamily="34" charset="0"/>
              <a:buChar char="•"/>
            </a:pPr>
            <a:r>
              <a:rPr lang="en-US" b="1" dirty="0"/>
              <a:t>Matthew 6:33</a:t>
            </a:r>
            <a:r>
              <a:rPr lang="en-US" dirty="0"/>
              <a:t> – Jesus’ remedy for worry is ultimately found in seeking first (prioritizing) spiritual matters over the physical ones which cause worry.</a:t>
            </a:r>
          </a:p>
          <a:p>
            <a:pPr marL="171450" lvl="0" indent="-171450">
              <a:buFont typeface="Arial" panose="020B0604020202020204" pitchFamily="34" charset="0"/>
              <a:buChar char="•"/>
            </a:pPr>
            <a:r>
              <a:rPr lang="en-US" b="1" dirty="0"/>
              <a:t>Seek the kingdom of God</a:t>
            </a:r>
            <a:endParaRPr lang="en-US" dirty="0"/>
          </a:p>
          <a:p>
            <a:pPr marL="628650" lvl="1" indent="-171450">
              <a:buFont typeface="Arial" panose="020B0604020202020204" pitchFamily="34" charset="0"/>
              <a:buChar char="•"/>
            </a:pPr>
            <a:r>
              <a:rPr lang="en-US" dirty="0"/>
              <a:t>Seeking the kingdom of God does not include simply sitting and dreaming of the eternal abode, but working toward it!</a:t>
            </a:r>
          </a:p>
          <a:p>
            <a:pPr marL="628650" lvl="1" indent="-171450">
              <a:buFont typeface="Arial" panose="020B0604020202020204" pitchFamily="34" charset="0"/>
              <a:buChar char="•"/>
            </a:pPr>
            <a:r>
              <a:rPr lang="en-US" b="1" dirty="0"/>
              <a:t>Philippians 3:12-14</a:t>
            </a:r>
            <a:r>
              <a:rPr lang="en-US" dirty="0"/>
              <a:t> – This attitude expressed by Paul is that of seeking the kingdom of God.</a:t>
            </a:r>
          </a:p>
          <a:p>
            <a:pPr marL="628650" lvl="1" indent="-171450">
              <a:buFont typeface="Arial" panose="020B0604020202020204" pitchFamily="34" charset="0"/>
              <a:buChar char="•"/>
            </a:pPr>
            <a:r>
              <a:rPr lang="en-US" b="1" dirty="0"/>
              <a:t>Matthew 5:3-12</a:t>
            </a:r>
            <a:r>
              <a:rPr lang="en-US" dirty="0"/>
              <a:t> – The beatitudes consist of those characteristics that accompany the citizens of the kingdom.</a:t>
            </a:r>
          </a:p>
          <a:p>
            <a:pPr marL="1085850" lvl="2" indent="-171450">
              <a:buFont typeface="Arial" panose="020B0604020202020204" pitchFamily="34" charset="0"/>
              <a:buChar char="•"/>
            </a:pPr>
            <a:r>
              <a:rPr lang="en-US" b="1" dirty="0"/>
              <a:t>These are things that we can, and are expected to, be involved in now</a:t>
            </a:r>
            <a:r>
              <a:rPr lang="en-US" dirty="0"/>
              <a:t>!</a:t>
            </a:r>
          </a:p>
          <a:p>
            <a:pPr marL="1085850" lvl="2" indent="-171450">
              <a:buFont typeface="Arial" panose="020B0604020202020204" pitchFamily="34" charset="0"/>
              <a:buChar char="•"/>
            </a:pPr>
            <a:r>
              <a:rPr lang="en-US" b="1" dirty="0"/>
              <a:t>When we are seeking to possess these spiritual characteristics of the kingdom we will think less of the physical things that cause us to worry so much</a:t>
            </a:r>
            <a:r>
              <a:rPr lang="en-US" dirty="0"/>
              <a:t>!</a:t>
            </a:r>
          </a:p>
          <a:p>
            <a:pPr marL="1543050" lvl="3" indent="-171450">
              <a:buFont typeface="Arial" panose="020B0604020202020204" pitchFamily="34" charset="0"/>
              <a:buChar char="•"/>
            </a:pPr>
            <a:r>
              <a:rPr lang="en-US" b="1" dirty="0"/>
              <a:t>God will take care of us so we can focus on more important things</a:t>
            </a:r>
            <a:r>
              <a:rPr lang="en-US" dirty="0"/>
              <a:t>!</a:t>
            </a:r>
          </a:p>
          <a:p>
            <a:pPr marL="1543050" lvl="3" indent="-171450">
              <a:buFont typeface="Arial" panose="020B0604020202020204" pitchFamily="34" charset="0"/>
              <a:buChar char="•"/>
            </a:pPr>
            <a:r>
              <a:rPr lang="en-US" b="1" i="1" dirty="0"/>
              <a:t>In fact, as we seek to add these beatitudes to our life we are focusing on the beneficial outcome of them which is spiritual in nature</a:t>
            </a:r>
            <a:r>
              <a:rPr lang="en-US" i="1" dirty="0"/>
              <a:t>.</a:t>
            </a:r>
            <a:endParaRPr lang="en-US" dirty="0"/>
          </a:p>
          <a:p>
            <a:pPr marL="171450" lvl="0" indent="-171450">
              <a:buFont typeface="Arial" panose="020B0604020202020204" pitchFamily="34" charset="0"/>
              <a:buChar char="•"/>
            </a:pPr>
            <a:r>
              <a:rPr lang="en-US" b="1" dirty="0"/>
              <a:t>And His righteousness.</a:t>
            </a:r>
            <a:endParaRPr lang="en-US" dirty="0"/>
          </a:p>
          <a:p>
            <a:pPr marL="628650" lvl="1" indent="-171450">
              <a:buFont typeface="Arial" panose="020B0604020202020204" pitchFamily="34" charset="0"/>
              <a:buChar char="•"/>
            </a:pPr>
            <a:r>
              <a:rPr lang="en-US" dirty="0"/>
              <a:t>Our whole focus in life should be to attain to the righteousness of God and long for that which transforms us to that state.</a:t>
            </a:r>
          </a:p>
          <a:p>
            <a:pPr marL="628650" lvl="1" indent="-171450">
              <a:buFont typeface="Arial" panose="020B0604020202020204" pitchFamily="34" charset="0"/>
              <a:buChar char="•"/>
            </a:pPr>
            <a:r>
              <a:rPr lang="en-US" dirty="0"/>
              <a:t>This is the only thing we should be concerned with from day to day.</a:t>
            </a:r>
          </a:p>
          <a:p>
            <a:pPr marL="628650" lvl="1" indent="-171450">
              <a:buFont typeface="Arial" panose="020B0604020202020204" pitchFamily="34" charset="0"/>
              <a:buChar char="•"/>
            </a:pPr>
            <a:r>
              <a:rPr lang="en-US" b="1" dirty="0"/>
              <a:t>Psalm 1:1-2</a:t>
            </a:r>
            <a:r>
              <a:rPr lang="en-US" dirty="0"/>
              <a:t> – Is our delight in God’s word?</a:t>
            </a:r>
          </a:p>
          <a:p>
            <a:pPr marL="1085850" lvl="2" indent="-171450">
              <a:buFont typeface="Arial" panose="020B0604020202020204" pitchFamily="34" charset="0"/>
              <a:buChar char="•"/>
            </a:pPr>
            <a:r>
              <a:rPr lang="en-US" b="1" dirty="0"/>
              <a:t>Psalm 63:1-8</a:t>
            </a:r>
            <a:r>
              <a:rPr lang="en-US" dirty="0"/>
              <a:t> – This should be our attitude toward God’s word, and becoming right with Him! Is it yours?</a:t>
            </a:r>
          </a:p>
          <a:p>
            <a:pPr marL="628650" lvl="1" indent="-171450">
              <a:buFont typeface="Arial" panose="020B0604020202020204" pitchFamily="34" charset="0"/>
              <a:buChar char="•"/>
            </a:pPr>
            <a:r>
              <a:rPr lang="en-US" b="1" dirty="0"/>
              <a:t>Philippians 4:8-9</a:t>
            </a:r>
            <a:r>
              <a:rPr lang="en-US" dirty="0"/>
              <a:t> – When we constantly dwell on God’s word there is perspective gained.</a:t>
            </a:r>
          </a:p>
          <a:p>
            <a:pPr marL="1085850" lvl="2" indent="-171450">
              <a:buFont typeface="Arial" panose="020B0604020202020204" pitchFamily="34" charset="0"/>
              <a:buChar char="•"/>
            </a:pPr>
            <a:r>
              <a:rPr lang="en-US" b="1" i="1" dirty="0"/>
              <a:t>The God of peace – who can take away worry and sorrow – will be with us if we meditate on spiritual things!!</a:t>
            </a:r>
            <a:endParaRPr lang="en-US" dirty="0"/>
          </a:p>
          <a:p>
            <a:pPr marL="1085850" lvl="2" indent="-171450">
              <a:buFont typeface="Arial" panose="020B0604020202020204" pitchFamily="34" charset="0"/>
              <a:buChar char="•"/>
            </a:pPr>
            <a:r>
              <a:rPr lang="en-US" b="1" dirty="0"/>
              <a:t>We have less chance of worrying about physical matters we cannot change when our minds are focused upon those things which are most important</a:t>
            </a:r>
            <a:r>
              <a:rPr lang="en-US" dirty="0"/>
              <a:t>.</a:t>
            </a:r>
          </a:p>
          <a:p>
            <a:pPr marL="628650" lvl="1" indent="-171450">
              <a:buFont typeface="Arial" panose="020B0604020202020204" pitchFamily="34" charset="0"/>
              <a:buChar char="•"/>
            </a:pPr>
            <a:r>
              <a:rPr lang="en-US" dirty="0"/>
              <a:t>When we are seeking the spiritual things God promises to provide for our physical needs. </a:t>
            </a:r>
          </a:p>
          <a:p>
            <a:pPr marL="1085850" lvl="2" indent="-171450">
              <a:buFont typeface="Arial" panose="020B0604020202020204" pitchFamily="34" charset="0"/>
              <a:buChar char="•"/>
            </a:pPr>
            <a:r>
              <a:rPr lang="en-US" dirty="0"/>
              <a:t>In fact, our focus on spiritual things can have a positive effect on our physical life – </a:t>
            </a:r>
            <a:r>
              <a:rPr lang="en-US" b="1" i="1" dirty="0"/>
              <a:t>“For bodily exercise profits a little, but godliness is profitable for all things, having promise of the life that now is and of that which is to come” (1 Timothy 4:8).</a:t>
            </a:r>
            <a:endParaRPr lang="en-US" dirty="0"/>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6</a:t>
            </a:fld>
            <a:endParaRPr lang="en-US"/>
          </a:p>
        </p:txBody>
      </p:sp>
    </p:spTree>
    <p:extLst>
      <p:ext uri="{BB962C8B-B14F-4D97-AF65-F5344CB8AC3E}">
        <p14:creationId xmlns:p14="http://schemas.microsoft.com/office/powerpoint/2010/main" val="153134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Introduction</a:t>
            </a:r>
            <a:endParaRPr lang="en-US" dirty="0"/>
          </a:p>
          <a:p>
            <a:pPr marL="171450" lvl="0" indent="-171450">
              <a:buFont typeface="Arial" panose="020B0604020202020204" pitchFamily="34" charset="0"/>
              <a:buChar char="•"/>
            </a:pPr>
            <a:r>
              <a:rPr lang="en-US" dirty="0"/>
              <a:t>Satan has many devices he utilizes as he </a:t>
            </a:r>
            <a:r>
              <a:rPr lang="en-US" b="1" i="1" dirty="0"/>
              <a:t>“walks about like a roaring lion, seeking whom he may devour” (1 Peter 5:8)</a:t>
            </a:r>
            <a:r>
              <a:rPr lang="en-US" dirty="0"/>
              <a:t>.</a:t>
            </a:r>
          </a:p>
          <a:p>
            <a:pPr marL="171450" lvl="0" indent="-171450">
              <a:buFont typeface="Arial" panose="020B0604020202020204" pitchFamily="34" charset="0"/>
              <a:buChar char="•"/>
            </a:pPr>
            <a:r>
              <a:rPr lang="en-US" dirty="0"/>
              <a:t>Some are more obvious than others, but we should be vigilant in order to notice the more discreet workings of the Deceiver. </a:t>
            </a:r>
          </a:p>
          <a:p>
            <a:pPr marL="171450" lvl="0" indent="-171450">
              <a:buFont typeface="Arial" panose="020B0604020202020204" pitchFamily="34" charset="0"/>
              <a:buChar char="•"/>
            </a:pPr>
            <a:r>
              <a:rPr lang="en-US" dirty="0"/>
              <a:t>One of the most available, and effective, devices Satan works with is the easily provoked worry </a:t>
            </a:r>
            <a:r>
              <a:rPr lang="en-US" b="1" dirty="0"/>
              <a:t>(cf. Matthew 6:25</a:t>
            </a:r>
            <a:r>
              <a:rPr lang="en-US" dirty="0"/>
              <a:t>) in the minds of man.</a:t>
            </a:r>
          </a:p>
          <a:p>
            <a:pPr marL="171450" lvl="0" indent="-171450">
              <a:buFont typeface="Arial" panose="020B0604020202020204" pitchFamily="34" charset="0"/>
              <a:buChar char="•"/>
            </a:pPr>
            <a:r>
              <a:rPr lang="en-US" dirty="0"/>
              <a:t>This problem has plagued even the most faithful Christians, and it must be exposed for its being dangerous, and vain.</a:t>
            </a:r>
          </a:p>
          <a:p>
            <a:pPr marL="171450" lvl="0" indent="-171450">
              <a:buFont typeface="Arial" panose="020B0604020202020204" pitchFamily="34" charset="0"/>
              <a:buChar char="•"/>
            </a:pPr>
            <a:r>
              <a:rPr lang="en-US" dirty="0"/>
              <a:t>Like with all things God provides us with instruction on this matter. God gives us a remedy for this prevalent problem of worry.</a:t>
            </a:r>
          </a:p>
          <a:p>
            <a:endParaRPr lang="en-US" dirty="0"/>
          </a:p>
        </p:txBody>
      </p:sp>
      <p:sp>
        <p:nvSpPr>
          <p:cNvPr id="4" name="Slide Number Placeholder 3"/>
          <p:cNvSpPr>
            <a:spLocks noGrp="1"/>
          </p:cNvSpPr>
          <p:nvPr>
            <p:ph type="sldNum" sz="quarter" idx="10"/>
          </p:nvPr>
        </p:nvSpPr>
        <p:spPr/>
        <p:txBody>
          <a:bodyPr/>
          <a:lstStyle/>
          <a:p>
            <a:fld id="{201999A0-8F69-427A-9201-2DEC0F2B7354}" type="slidenum">
              <a:rPr lang="en-US" smtClean="0"/>
              <a:t>7</a:t>
            </a:fld>
            <a:endParaRPr lang="en-US"/>
          </a:p>
        </p:txBody>
      </p:sp>
    </p:spTree>
    <p:extLst>
      <p:ext uri="{BB962C8B-B14F-4D97-AF65-F5344CB8AC3E}">
        <p14:creationId xmlns:p14="http://schemas.microsoft.com/office/powerpoint/2010/main" val="257111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21174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0548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3693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D51D60-32A5-44FE-B675-0495F4891EC0}"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63425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D51D60-32A5-44FE-B675-0495F4891EC0}"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684026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D51D60-32A5-44FE-B675-0495F4891EC0}"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389764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D51D60-32A5-44FE-B675-0495F4891EC0}"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392244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D51D60-32A5-44FE-B675-0495F4891EC0}"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2493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51D60-32A5-44FE-B675-0495F4891EC0}"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302150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51D60-32A5-44FE-B675-0495F4891EC0}"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72613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D51D60-32A5-44FE-B675-0495F4891EC0}"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75E5B5-B20F-4E6B-B7DE-5816F6C86F2D}" type="slidenum">
              <a:rPr lang="en-US" smtClean="0"/>
              <a:t>‹#›</a:t>
            </a:fld>
            <a:endParaRPr lang="en-US"/>
          </a:p>
        </p:txBody>
      </p:sp>
    </p:spTree>
    <p:extLst>
      <p:ext uri="{BB962C8B-B14F-4D97-AF65-F5344CB8AC3E}">
        <p14:creationId xmlns:p14="http://schemas.microsoft.com/office/powerpoint/2010/main" val="186640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51D60-32A5-44FE-B675-0495F4891EC0}" type="datetimeFigureOut">
              <a:rPr lang="en-US" smtClean="0"/>
              <a:t>9/16/2015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5E5B5-B20F-4E6B-B7DE-5816F6C86F2D}" type="slidenum">
              <a:rPr lang="en-US" smtClean="0"/>
              <a:t>‹#›</a:t>
            </a:fld>
            <a:endParaRPr lang="en-US"/>
          </a:p>
        </p:txBody>
      </p:sp>
    </p:spTree>
    <p:extLst>
      <p:ext uri="{BB962C8B-B14F-4D97-AF65-F5344CB8AC3E}">
        <p14:creationId xmlns:p14="http://schemas.microsoft.com/office/powerpoint/2010/main" val="11910377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2445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20502"/>
            <a:ext cx="7772400" cy="2387600"/>
          </a:xfrm>
        </p:spPr>
        <p:txBody>
          <a:bodyPr>
            <a:noAutofit/>
          </a:bodyPr>
          <a:lstStyle/>
          <a:p>
            <a:r>
              <a:rPr lang="en-US" sz="11500" dirty="0">
                <a:solidFill>
                  <a:schemeClr val="bg1"/>
                </a:solidFill>
                <a:latin typeface="Edwardian Script ITC" panose="030303020407070D0804" pitchFamily="66" charset="0"/>
              </a:rPr>
              <a:t>God’s Remedy for Worry</a:t>
            </a:r>
            <a:endParaRPr lang="en-US" sz="11500" dirty="0">
              <a:solidFill>
                <a:schemeClr val="bg1"/>
              </a:solidFill>
              <a:latin typeface="Edwardian Script ITC" panose="030303020407070D0804" pitchFamily="66" charset="0"/>
            </a:endParaRPr>
          </a:p>
        </p:txBody>
      </p:sp>
      <p:sp>
        <p:nvSpPr>
          <p:cNvPr id="3" name="Subtitle 2"/>
          <p:cNvSpPr>
            <a:spLocks noGrp="1"/>
          </p:cNvSpPr>
          <p:nvPr>
            <p:ph type="subTitle" idx="1"/>
          </p:nvPr>
        </p:nvSpPr>
        <p:spPr>
          <a:xfrm>
            <a:off x="2667000" y="4633738"/>
            <a:ext cx="6858000" cy="609354"/>
          </a:xfrm>
        </p:spPr>
        <p:txBody>
          <a:bodyPr>
            <a:noAutofit/>
          </a:bodyPr>
          <a:lstStyle/>
          <a:p>
            <a:r>
              <a:rPr lang="en-US" sz="4400" i="1" dirty="0">
                <a:solidFill>
                  <a:schemeClr val="bg1"/>
                </a:solidFill>
              </a:rPr>
              <a:t>Matthew 6:25-34</a:t>
            </a:r>
            <a:endParaRPr lang="en-US" sz="4400" i="1" dirty="0">
              <a:solidFill>
                <a:schemeClr val="bg1"/>
              </a:solidFill>
            </a:endParaRPr>
          </a:p>
        </p:txBody>
      </p:sp>
    </p:spTree>
    <p:extLst>
      <p:ext uri="{BB962C8B-B14F-4D97-AF65-F5344CB8AC3E}">
        <p14:creationId xmlns:p14="http://schemas.microsoft.com/office/powerpoint/2010/main" val="3057075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66877"/>
            <a:ext cx="7886700" cy="1325563"/>
          </a:xfrm>
        </p:spPr>
        <p:txBody>
          <a:bodyPr>
            <a:noAutofit/>
          </a:bodyPr>
          <a:lstStyle/>
          <a:p>
            <a:pPr algn="ctr"/>
            <a:r>
              <a:rPr lang="en-US" sz="8000" dirty="0">
                <a:solidFill>
                  <a:schemeClr val="bg1"/>
                </a:solidFill>
                <a:latin typeface="Edwardian Script ITC" panose="030303020407070D0804" pitchFamily="66" charset="0"/>
              </a:rPr>
              <a:t>Worrying is Dangerous</a:t>
            </a:r>
            <a:endParaRPr lang="en-US" sz="8000"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2152650" y="2292439"/>
            <a:ext cx="7886700" cy="3438660"/>
          </a:xfrm>
        </p:spPr>
        <p:txBody>
          <a:bodyPr>
            <a:normAutofit/>
          </a:bodyPr>
          <a:lstStyle/>
          <a:p>
            <a:pPr marL="0" indent="0" algn="ctr">
              <a:buNone/>
            </a:pPr>
            <a:endParaRPr lang="en-US" sz="1400" dirty="0">
              <a:solidFill>
                <a:schemeClr val="bg1"/>
              </a:solidFill>
            </a:endParaRPr>
          </a:p>
          <a:p>
            <a:pPr marL="0" indent="0" algn="ctr">
              <a:buNone/>
            </a:pPr>
            <a:r>
              <a:rPr lang="en-US" sz="4800" dirty="0">
                <a:solidFill>
                  <a:schemeClr val="bg1"/>
                </a:solidFill>
              </a:rPr>
              <a:t>It causes damage:</a:t>
            </a:r>
          </a:p>
          <a:p>
            <a:pPr marL="0" indent="0" algn="ctr">
              <a:buNone/>
            </a:pPr>
            <a:r>
              <a:rPr lang="en-US" sz="4400" dirty="0">
                <a:solidFill>
                  <a:schemeClr val="bg1"/>
                </a:solidFill>
              </a:rPr>
              <a:t>Emotionally</a:t>
            </a:r>
          </a:p>
          <a:p>
            <a:pPr marL="0" indent="0" algn="ctr">
              <a:buNone/>
            </a:pPr>
            <a:r>
              <a:rPr lang="en-US" sz="4400" dirty="0">
                <a:solidFill>
                  <a:schemeClr val="bg1"/>
                </a:solidFill>
              </a:rPr>
              <a:t>Physically</a:t>
            </a:r>
          </a:p>
          <a:p>
            <a:pPr marL="0" indent="0" algn="ctr">
              <a:buNone/>
            </a:pPr>
            <a:r>
              <a:rPr lang="en-US" sz="4400" b="1" u="sng" dirty="0">
                <a:solidFill>
                  <a:schemeClr val="bg1"/>
                </a:solidFill>
              </a:rPr>
              <a:t>Spiritually</a:t>
            </a:r>
            <a:endParaRPr lang="en-US" sz="4400" b="1" u="sng" dirty="0">
              <a:solidFill>
                <a:schemeClr val="bg1"/>
              </a:solidFill>
            </a:endParaRPr>
          </a:p>
        </p:txBody>
      </p:sp>
    </p:spTree>
    <p:extLst>
      <p:ext uri="{BB962C8B-B14F-4D97-AF65-F5344CB8AC3E}">
        <p14:creationId xmlns:p14="http://schemas.microsoft.com/office/powerpoint/2010/main" val="1993600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0417" y="966281"/>
            <a:ext cx="9031165" cy="1325563"/>
          </a:xfrm>
        </p:spPr>
        <p:txBody>
          <a:bodyPr>
            <a:noAutofit/>
          </a:bodyPr>
          <a:lstStyle/>
          <a:p>
            <a:pPr algn="ctr"/>
            <a:r>
              <a:rPr lang="en-US" sz="8000" dirty="0">
                <a:solidFill>
                  <a:schemeClr val="bg1"/>
                </a:solidFill>
                <a:latin typeface="Edwardian Script ITC" panose="030303020407070D0804" pitchFamily="66" charset="0"/>
              </a:rPr>
              <a:t>Spiritual Effects of Worrying</a:t>
            </a:r>
            <a:endParaRPr lang="en-US" sz="8000"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2152650" y="2292439"/>
            <a:ext cx="7886700" cy="3438660"/>
          </a:xfrm>
        </p:spPr>
        <p:txBody>
          <a:bodyPr>
            <a:normAutofit/>
          </a:bodyPr>
          <a:lstStyle/>
          <a:p>
            <a:pPr marL="0" indent="0" algn="ctr">
              <a:buNone/>
            </a:pPr>
            <a:endParaRPr lang="en-US" sz="800" b="1" dirty="0">
              <a:solidFill>
                <a:schemeClr val="bg1"/>
              </a:solidFill>
            </a:endParaRPr>
          </a:p>
          <a:p>
            <a:pPr marL="0" indent="0" algn="ctr">
              <a:buNone/>
            </a:pPr>
            <a:r>
              <a:rPr lang="en-US" sz="4000" b="1" dirty="0">
                <a:solidFill>
                  <a:schemeClr val="bg1"/>
                </a:solidFill>
              </a:rPr>
              <a:t>Change In Perspective</a:t>
            </a:r>
          </a:p>
          <a:p>
            <a:pPr marL="0" indent="0" algn="ctr">
              <a:buNone/>
            </a:pPr>
            <a:r>
              <a:rPr lang="en-US" sz="3600" i="1" dirty="0">
                <a:solidFill>
                  <a:schemeClr val="bg1"/>
                </a:solidFill>
              </a:rPr>
              <a:t>– Matthew 6:19-24; Luke 12:13-21 –</a:t>
            </a:r>
            <a:endParaRPr lang="en-US" sz="3600" i="1" dirty="0">
              <a:solidFill>
                <a:schemeClr val="bg1"/>
              </a:solidFill>
            </a:endParaRPr>
          </a:p>
          <a:p>
            <a:pPr marL="0" indent="0" algn="ctr">
              <a:buNone/>
            </a:pPr>
            <a:endParaRPr lang="en-US" sz="4000" b="1" dirty="0">
              <a:solidFill>
                <a:schemeClr val="bg1"/>
              </a:solidFill>
            </a:endParaRPr>
          </a:p>
        </p:txBody>
      </p:sp>
    </p:spTree>
    <p:extLst>
      <p:ext uri="{BB962C8B-B14F-4D97-AF65-F5344CB8AC3E}">
        <p14:creationId xmlns:p14="http://schemas.microsoft.com/office/powerpoint/2010/main" val="2773165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688" y="966876"/>
            <a:ext cx="8918624" cy="1325563"/>
          </a:xfrm>
        </p:spPr>
        <p:txBody>
          <a:bodyPr>
            <a:noAutofit/>
          </a:bodyPr>
          <a:lstStyle/>
          <a:p>
            <a:pPr algn="ctr"/>
            <a:r>
              <a:rPr lang="en-US" sz="8000" dirty="0">
                <a:solidFill>
                  <a:schemeClr val="bg1"/>
                </a:solidFill>
                <a:latin typeface="Edwardian Script ITC" panose="030303020407070D0804" pitchFamily="66" charset="0"/>
              </a:rPr>
              <a:t>Spiritual Effects of Worrying</a:t>
            </a:r>
            <a:endParaRPr lang="en-US" sz="8000"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2152650" y="2292439"/>
            <a:ext cx="7886700" cy="3438660"/>
          </a:xfrm>
        </p:spPr>
        <p:txBody>
          <a:bodyPr>
            <a:normAutofit/>
          </a:bodyPr>
          <a:lstStyle/>
          <a:p>
            <a:pPr marL="0" indent="0" algn="ctr">
              <a:buNone/>
            </a:pPr>
            <a:endParaRPr lang="en-US" sz="800" b="1" dirty="0">
              <a:solidFill>
                <a:schemeClr val="bg1"/>
              </a:solidFill>
            </a:endParaRPr>
          </a:p>
          <a:p>
            <a:pPr marL="0" indent="0" algn="ctr">
              <a:buNone/>
            </a:pPr>
            <a:r>
              <a:rPr lang="en-US" sz="4000" b="1" dirty="0">
                <a:solidFill>
                  <a:schemeClr val="bg1"/>
                </a:solidFill>
              </a:rPr>
              <a:t>Change In Perspective</a:t>
            </a:r>
          </a:p>
          <a:p>
            <a:pPr marL="0" indent="0" algn="ctr">
              <a:buNone/>
            </a:pPr>
            <a:r>
              <a:rPr lang="en-US" sz="3600" i="1" dirty="0">
                <a:solidFill>
                  <a:schemeClr val="bg1"/>
                </a:solidFill>
              </a:rPr>
              <a:t>– Matthew 6:19-24; Luke 12:13-21 –</a:t>
            </a:r>
            <a:endParaRPr lang="en-US" sz="3600" i="1" dirty="0">
              <a:solidFill>
                <a:schemeClr val="bg1"/>
              </a:solidFill>
            </a:endParaRPr>
          </a:p>
          <a:p>
            <a:pPr marL="0" indent="0" algn="ctr">
              <a:buNone/>
            </a:pPr>
            <a:r>
              <a:rPr lang="en-US" sz="4000" b="1" dirty="0">
                <a:solidFill>
                  <a:schemeClr val="bg1"/>
                </a:solidFill>
              </a:rPr>
              <a:t>Can Cause Spiritual Malnourishment</a:t>
            </a:r>
          </a:p>
          <a:p>
            <a:pPr marL="0" indent="0" algn="ctr">
              <a:buNone/>
            </a:pPr>
            <a:r>
              <a:rPr lang="en-US" sz="3600" i="1" dirty="0">
                <a:solidFill>
                  <a:schemeClr val="bg1"/>
                </a:solidFill>
              </a:rPr>
              <a:t>– Luke 10:38-42; Hebrews 10:24-25 –</a:t>
            </a:r>
            <a:endParaRPr lang="en-US" sz="4000" i="1" dirty="0">
              <a:solidFill>
                <a:schemeClr val="bg1"/>
              </a:solidFill>
            </a:endParaRPr>
          </a:p>
        </p:txBody>
      </p:sp>
    </p:spTree>
    <p:extLst>
      <p:ext uri="{BB962C8B-B14F-4D97-AF65-F5344CB8AC3E}">
        <p14:creationId xmlns:p14="http://schemas.microsoft.com/office/powerpoint/2010/main" val="2499152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060" y="966876"/>
            <a:ext cx="8763879" cy="1325563"/>
          </a:xfrm>
        </p:spPr>
        <p:txBody>
          <a:bodyPr>
            <a:noAutofit/>
          </a:bodyPr>
          <a:lstStyle/>
          <a:p>
            <a:pPr algn="ctr"/>
            <a:r>
              <a:rPr lang="en-US" sz="8000" dirty="0">
                <a:solidFill>
                  <a:schemeClr val="bg1"/>
                </a:solidFill>
                <a:latin typeface="Edwardian Script ITC" panose="030303020407070D0804" pitchFamily="66" charset="0"/>
              </a:rPr>
              <a:t>God’s Remedy For Worry</a:t>
            </a:r>
            <a:endParaRPr lang="en-US" sz="8000"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0" y="2292439"/>
            <a:ext cx="12192000" cy="3438660"/>
          </a:xfrm>
        </p:spPr>
        <p:txBody>
          <a:bodyPr>
            <a:normAutofit lnSpcReduction="10000"/>
          </a:bodyPr>
          <a:lstStyle/>
          <a:p>
            <a:pPr marL="0" lvl="0" indent="0" algn="ctr">
              <a:buNone/>
            </a:pPr>
            <a:r>
              <a:rPr lang="en-US" sz="4000" b="1" dirty="0">
                <a:solidFill>
                  <a:prstClr val="white"/>
                </a:solidFill>
              </a:rPr>
              <a:t>Focus on the Spiritual</a:t>
            </a:r>
          </a:p>
          <a:p>
            <a:pPr marL="0" lvl="0" indent="0" algn="ctr">
              <a:buNone/>
            </a:pPr>
            <a:r>
              <a:rPr lang="en-US" sz="3600" i="1" dirty="0">
                <a:solidFill>
                  <a:prstClr val="white"/>
                </a:solidFill>
              </a:rPr>
              <a:t>– Matthew 6:33; Philippians 3:12-14;                          </a:t>
            </a:r>
            <a:r>
              <a:rPr lang="en-US" sz="3600" i="1" dirty="0" smtClean="0">
                <a:solidFill>
                  <a:prstClr val="white"/>
                </a:solidFill>
              </a:rPr>
              <a:t>              Matthew </a:t>
            </a:r>
            <a:r>
              <a:rPr lang="en-US" sz="3600" i="1" dirty="0">
                <a:solidFill>
                  <a:prstClr val="white"/>
                </a:solidFill>
              </a:rPr>
              <a:t>5:3-12; Psalm 1:1-2; 63:1-8; Philippians 4:8-9 </a:t>
            </a:r>
            <a:r>
              <a:rPr lang="en-US" sz="3600" i="1" dirty="0" smtClean="0">
                <a:solidFill>
                  <a:prstClr val="white"/>
                </a:solidFill>
              </a:rPr>
              <a:t>–</a:t>
            </a:r>
            <a:endParaRPr lang="en-US" sz="4300" b="1" dirty="0" smtClean="0">
              <a:solidFill>
                <a:schemeClr val="bg1"/>
              </a:solidFill>
            </a:endParaRPr>
          </a:p>
          <a:p>
            <a:pPr marL="0" indent="0" algn="ctr">
              <a:buNone/>
            </a:pPr>
            <a:r>
              <a:rPr lang="en-US" sz="4000" b="1" dirty="0" smtClean="0">
                <a:solidFill>
                  <a:schemeClr val="bg1"/>
                </a:solidFill>
              </a:rPr>
              <a:t>Trust in God</a:t>
            </a:r>
          </a:p>
          <a:p>
            <a:pPr marL="0" indent="0" algn="ctr">
              <a:buNone/>
            </a:pPr>
            <a:r>
              <a:rPr lang="en-US" sz="3600" i="1" dirty="0" smtClean="0">
                <a:solidFill>
                  <a:schemeClr val="bg1"/>
                </a:solidFill>
              </a:rPr>
              <a:t>– Matthew 6:31-32; Philippians 4:10-13; 2 Corinthians 12:7-10; Psalm 23; Hebrews 6:13-20; Psalm 62 –</a:t>
            </a:r>
          </a:p>
        </p:txBody>
      </p:sp>
    </p:spTree>
    <p:extLst>
      <p:ext uri="{BB962C8B-B14F-4D97-AF65-F5344CB8AC3E}">
        <p14:creationId xmlns:p14="http://schemas.microsoft.com/office/powerpoint/2010/main" val="41076229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320502"/>
            <a:ext cx="7772400" cy="2387600"/>
          </a:xfrm>
        </p:spPr>
        <p:txBody>
          <a:bodyPr>
            <a:noAutofit/>
          </a:bodyPr>
          <a:lstStyle/>
          <a:p>
            <a:r>
              <a:rPr lang="en-US" sz="11500" dirty="0">
                <a:solidFill>
                  <a:schemeClr val="bg1"/>
                </a:solidFill>
                <a:latin typeface="Edwardian Script ITC" panose="030303020407070D0804" pitchFamily="66" charset="0"/>
              </a:rPr>
              <a:t>God’s Remedy for Worry</a:t>
            </a:r>
            <a:endParaRPr lang="en-US" sz="11500" dirty="0">
              <a:solidFill>
                <a:schemeClr val="bg1"/>
              </a:solidFill>
              <a:latin typeface="Edwardian Script ITC" panose="030303020407070D0804" pitchFamily="66" charset="0"/>
            </a:endParaRPr>
          </a:p>
        </p:txBody>
      </p:sp>
      <p:sp>
        <p:nvSpPr>
          <p:cNvPr id="3" name="Subtitle 2"/>
          <p:cNvSpPr>
            <a:spLocks noGrp="1"/>
          </p:cNvSpPr>
          <p:nvPr>
            <p:ph type="subTitle" idx="1"/>
          </p:nvPr>
        </p:nvSpPr>
        <p:spPr>
          <a:xfrm>
            <a:off x="2667000" y="4633738"/>
            <a:ext cx="6858000" cy="609354"/>
          </a:xfrm>
        </p:spPr>
        <p:txBody>
          <a:bodyPr>
            <a:noAutofit/>
          </a:bodyPr>
          <a:lstStyle/>
          <a:p>
            <a:r>
              <a:rPr lang="en-US" sz="4400" i="1" dirty="0">
                <a:solidFill>
                  <a:schemeClr val="bg1"/>
                </a:solidFill>
              </a:rPr>
              <a:t>Matthew 6:25-34</a:t>
            </a:r>
            <a:endParaRPr lang="en-US" sz="4400" i="1" dirty="0">
              <a:solidFill>
                <a:schemeClr val="bg1"/>
              </a:solidFill>
            </a:endParaRPr>
          </a:p>
        </p:txBody>
      </p:sp>
    </p:spTree>
    <p:extLst>
      <p:ext uri="{BB962C8B-B14F-4D97-AF65-F5344CB8AC3E}">
        <p14:creationId xmlns:p14="http://schemas.microsoft.com/office/powerpoint/2010/main" val="5623510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TotalTime>
  <Words>1571</Words>
  <Application>Microsoft Office PowerPoint</Application>
  <PresentationFormat>Widescreen</PresentationFormat>
  <Paragraphs>106</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Wingdings</vt:lpstr>
      <vt:lpstr>Arial</vt:lpstr>
      <vt:lpstr>Calibri Light</vt:lpstr>
      <vt:lpstr>Edwardian Script ITC</vt:lpstr>
      <vt:lpstr>Office Theme</vt:lpstr>
      <vt:lpstr>PowerPoint Presentation</vt:lpstr>
      <vt:lpstr>God’s Remedy for Worry</vt:lpstr>
      <vt:lpstr>Worrying is Dangerous</vt:lpstr>
      <vt:lpstr>Spiritual Effects of Worrying</vt:lpstr>
      <vt:lpstr>Spiritual Effects of Worrying</vt:lpstr>
      <vt:lpstr>God’s Remedy For Worry</vt:lpstr>
      <vt:lpstr>God’s Remedy for Worry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Remedy for Worry</dc:title>
  <dc:creator>Jeremiah Cox</dc:creator>
  <cp:lastModifiedBy>Jeremiah Cox</cp:lastModifiedBy>
  <cp:revision>12</cp:revision>
  <dcterms:created xsi:type="dcterms:W3CDTF">2015-08-23T04:45:08Z</dcterms:created>
  <dcterms:modified xsi:type="dcterms:W3CDTF">2015-09-16T18:17:10Z</dcterms:modified>
</cp:coreProperties>
</file>