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99" autoAdjust="0"/>
  </p:normalViewPr>
  <p:slideViewPr>
    <p:cSldViewPr>
      <p:cViewPr varScale="1">
        <p:scale>
          <a:sx n="105" d="100"/>
          <a:sy n="105" d="100"/>
        </p:scale>
        <p:origin x="-1212" y="-84"/>
      </p:cViewPr>
      <p:guideLst>
        <p:guide orient="horz" pos="2160"/>
        <p:guide pos="2880"/>
      </p:guideLst>
    </p:cSldViewPr>
  </p:slideViewPr>
  <p:outlineViewPr>
    <p:cViewPr>
      <p:scale>
        <a:sx n="33" d="100"/>
        <a:sy n="33" d="100"/>
      </p:scale>
      <p:origin x="0" y="1243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AED5AD-793B-4F67-A3A3-E80940836CF7}" type="datetimeFigureOut">
              <a:rPr lang="en-US" smtClean="0"/>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E21F65-0629-43DE-8CF4-D69AE75CBF6D}" type="slidenum">
              <a:rPr lang="en-US" smtClean="0"/>
              <a:t>‹#›</a:t>
            </a:fld>
            <a:endParaRPr lang="en-US"/>
          </a:p>
        </p:txBody>
      </p:sp>
    </p:spTree>
    <p:extLst>
      <p:ext uri="{BB962C8B-B14F-4D97-AF65-F5344CB8AC3E}">
        <p14:creationId xmlns:p14="http://schemas.microsoft.com/office/powerpoint/2010/main" val="1263758440"/>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AED5AD-793B-4F67-A3A3-E80940836CF7}" type="datetimeFigureOut">
              <a:rPr lang="en-US" smtClean="0"/>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E21F65-0629-43DE-8CF4-D69AE75CBF6D}" type="slidenum">
              <a:rPr lang="en-US" smtClean="0"/>
              <a:t>‹#›</a:t>
            </a:fld>
            <a:endParaRPr lang="en-US"/>
          </a:p>
        </p:txBody>
      </p:sp>
    </p:spTree>
    <p:extLst>
      <p:ext uri="{BB962C8B-B14F-4D97-AF65-F5344CB8AC3E}">
        <p14:creationId xmlns:p14="http://schemas.microsoft.com/office/powerpoint/2010/main" val="3886481585"/>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AED5AD-793B-4F67-A3A3-E80940836CF7}" type="datetimeFigureOut">
              <a:rPr lang="en-US" smtClean="0"/>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E21F65-0629-43DE-8CF4-D69AE75CBF6D}" type="slidenum">
              <a:rPr lang="en-US" smtClean="0"/>
              <a:t>‹#›</a:t>
            </a:fld>
            <a:endParaRPr lang="en-US"/>
          </a:p>
        </p:txBody>
      </p:sp>
    </p:spTree>
    <p:extLst>
      <p:ext uri="{BB962C8B-B14F-4D97-AF65-F5344CB8AC3E}">
        <p14:creationId xmlns:p14="http://schemas.microsoft.com/office/powerpoint/2010/main" val="1629128414"/>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AED5AD-793B-4F67-A3A3-E80940836CF7}" type="datetimeFigureOut">
              <a:rPr lang="en-US" smtClean="0"/>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E21F65-0629-43DE-8CF4-D69AE75CBF6D}" type="slidenum">
              <a:rPr lang="en-US" smtClean="0"/>
              <a:t>‹#›</a:t>
            </a:fld>
            <a:endParaRPr lang="en-US"/>
          </a:p>
        </p:txBody>
      </p:sp>
    </p:spTree>
    <p:extLst>
      <p:ext uri="{BB962C8B-B14F-4D97-AF65-F5344CB8AC3E}">
        <p14:creationId xmlns:p14="http://schemas.microsoft.com/office/powerpoint/2010/main" val="620271338"/>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AED5AD-793B-4F67-A3A3-E80940836CF7}" type="datetimeFigureOut">
              <a:rPr lang="en-US" smtClean="0"/>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E21F65-0629-43DE-8CF4-D69AE75CBF6D}" type="slidenum">
              <a:rPr lang="en-US" smtClean="0"/>
              <a:t>‹#›</a:t>
            </a:fld>
            <a:endParaRPr lang="en-US"/>
          </a:p>
        </p:txBody>
      </p:sp>
    </p:spTree>
    <p:extLst>
      <p:ext uri="{BB962C8B-B14F-4D97-AF65-F5344CB8AC3E}">
        <p14:creationId xmlns:p14="http://schemas.microsoft.com/office/powerpoint/2010/main" val="306462887"/>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AED5AD-793B-4F67-A3A3-E80940836CF7}" type="datetimeFigureOut">
              <a:rPr lang="en-US" smtClean="0"/>
              <a:t>5/31/2016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E21F65-0629-43DE-8CF4-D69AE75CBF6D}" type="slidenum">
              <a:rPr lang="en-US" smtClean="0"/>
              <a:t>‹#›</a:t>
            </a:fld>
            <a:endParaRPr lang="en-US"/>
          </a:p>
        </p:txBody>
      </p:sp>
    </p:spTree>
    <p:extLst>
      <p:ext uri="{BB962C8B-B14F-4D97-AF65-F5344CB8AC3E}">
        <p14:creationId xmlns:p14="http://schemas.microsoft.com/office/powerpoint/2010/main" val="569721074"/>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AED5AD-793B-4F67-A3A3-E80940836CF7}" type="datetimeFigureOut">
              <a:rPr lang="en-US" smtClean="0"/>
              <a:t>5/31/2016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E21F65-0629-43DE-8CF4-D69AE75CBF6D}" type="slidenum">
              <a:rPr lang="en-US" smtClean="0"/>
              <a:t>‹#›</a:t>
            </a:fld>
            <a:endParaRPr lang="en-US"/>
          </a:p>
        </p:txBody>
      </p:sp>
    </p:spTree>
    <p:extLst>
      <p:ext uri="{BB962C8B-B14F-4D97-AF65-F5344CB8AC3E}">
        <p14:creationId xmlns:p14="http://schemas.microsoft.com/office/powerpoint/2010/main" val="4162502270"/>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AED5AD-793B-4F67-A3A3-E80940836CF7}" type="datetimeFigureOut">
              <a:rPr lang="en-US" smtClean="0"/>
              <a:t>5/31/2016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E21F65-0629-43DE-8CF4-D69AE75CBF6D}" type="slidenum">
              <a:rPr lang="en-US" smtClean="0"/>
              <a:t>‹#›</a:t>
            </a:fld>
            <a:endParaRPr lang="en-US"/>
          </a:p>
        </p:txBody>
      </p:sp>
    </p:spTree>
    <p:extLst>
      <p:ext uri="{BB962C8B-B14F-4D97-AF65-F5344CB8AC3E}">
        <p14:creationId xmlns:p14="http://schemas.microsoft.com/office/powerpoint/2010/main" val="3015566026"/>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AED5AD-793B-4F67-A3A3-E80940836CF7}" type="datetimeFigureOut">
              <a:rPr lang="en-US" smtClean="0"/>
              <a:t>5/31/2016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E21F65-0629-43DE-8CF4-D69AE75CBF6D}" type="slidenum">
              <a:rPr lang="en-US" smtClean="0"/>
              <a:t>‹#›</a:t>
            </a:fld>
            <a:endParaRPr lang="en-US"/>
          </a:p>
        </p:txBody>
      </p:sp>
    </p:spTree>
    <p:extLst>
      <p:ext uri="{BB962C8B-B14F-4D97-AF65-F5344CB8AC3E}">
        <p14:creationId xmlns:p14="http://schemas.microsoft.com/office/powerpoint/2010/main" val="916999153"/>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AED5AD-793B-4F67-A3A3-E80940836CF7}" type="datetimeFigureOut">
              <a:rPr lang="en-US" smtClean="0"/>
              <a:t>5/31/2016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E21F65-0629-43DE-8CF4-D69AE75CBF6D}" type="slidenum">
              <a:rPr lang="en-US" smtClean="0"/>
              <a:t>‹#›</a:t>
            </a:fld>
            <a:endParaRPr lang="en-US"/>
          </a:p>
        </p:txBody>
      </p:sp>
    </p:spTree>
    <p:extLst>
      <p:ext uri="{BB962C8B-B14F-4D97-AF65-F5344CB8AC3E}">
        <p14:creationId xmlns:p14="http://schemas.microsoft.com/office/powerpoint/2010/main" val="3266746127"/>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AED5AD-793B-4F67-A3A3-E80940836CF7}" type="datetimeFigureOut">
              <a:rPr lang="en-US" smtClean="0"/>
              <a:t>5/31/2016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E21F65-0629-43DE-8CF4-D69AE75CBF6D}" type="slidenum">
              <a:rPr lang="en-US" smtClean="0"/>
              <a:t>‹#›</a:t>
            </a:fld>
            <a:endParaRPr lang="en-US"/>
          </a:p>
        </p:txBody>
      </p:sp>
    </p:spTree>
    <p:extLst>
      <p:ext uri="{BB962C8B-B14F-4D97-AF65-F5344CB8AC3E}">
        <p14:creationId xmlns:p14="http://schemas.microsoft.com/office/powerpoint/2010/main" val="2570647600"/>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CEBF5">
                <a:alpha val="26000"/>
              </a:srgbClr>
            </a:gs>
            <a:gs pos="8000">
              <a:srgbClr val="83A7C3">
                <a:alpha val="71000"/>
              </a:srgbClr>
            </a:gs>
            <a:gs pos="13000">
              <a:schemeClr val="accent1">
                <a:lumMod val="20000"/>
                <a:lumOff val="80000"/>
              </a:schemeClr>
            </a:gs>
            <a:gs pos="21001">
              <a:schemeClr val="tx2">
                <a:lumMod val="20000"/>
                <a:lumOff val="80000"/>
                <a:alpha val="52000"/>
              </a:schemeClr>
            </a:gs>
            <a:gs pos="41000">
              <a:srgbClr val="FFFFFF"/>
            </a:gs>
            <a:gs pos="56000">
              <a:srgbClr val="9C6563">
                <a:alpha val="22000"/>
              </a:srgbClr>
            </a:gs>
            <a:gs pos="80000">
              <a:schemeClr val="accent2">
                <a:lumMod val="40000"/>
                <a:lumOff val="60000"/>
                <a:alpha val="71000"/>
              </a:schemeClr>
            </a:gs>
            <a:gs pos="71001">
              <a:schemeClr val="accent6">
                <a:lumMod val="40000"/>
                <a:lumOff val="60000"/>
              </a:schemeClr>
            </a:gs>
            <a:gs pos="94000">
              <a:srgbClr val="EBDAD4"/>
            </a:gs>
            <a:gs pos="100000">
              <a:srgbClr val="55261C">
                <a:alpha val="76000"/>
              </a:srgbClr>
            </a:gs>
          </a:gsLst>
          <a:lin ang="81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AED5AD-793B-4F67-A3A3-E80940836CF7}" type="datetimeFigureOut">
              <a:rPr lang="en-US" smtClean="0"/>
              <a:t>5/31/2016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E21F65-0629-43DE-8CF4-D69AE75CBF6D}" type="slidenum">
              <a:rPr lang="en-US" smtClean="0"/>
              <a:t>‹#›</a:t>
            </a:fld>
            <a:endParaRPr lang="en-US"/>
          </a:p>
        </p:txBody>
      </p:sp>
    </p:spTree>
    <p:extLst>
      <p:ext uri="{BB962C8B-B14F-4D97-AF65-F5344CB8AC3E}">
        <p14:creationId xmlns:p14="http://schemas.microsoft.com/office/powerpoint/2010/main" val="37564934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3067050"/>
          </a:xfrm>
        </p:spPr>
        <p:txBody>
          <a:bodyPr>
            <a:normAutofit/>
          </a:bodyPr>
          <a:lstStyle/>
          <a:p>
            <a:r>
              <a:rPr lang="en-US" sz="8800" dirty="0" smtClean="0"/>
              <a:t>“You Need To Be Taught Again…”</a:t>
            </a:r>
            <a:endParaRPr lang="en-US" sz="8800" dirty="0"/>
          </a:p>
        </p:txBody>
      </p:sp>
      <p:sp>
        <p:nvSpPr>
          <p:cNvPr id="3" name="Subtitle 2"/>
          <p:cNvSpPr>
            <a:spLocks noGrp="1"/>
          </p:cNvSpPr>
          <p:nvPr>
            <p:ph type="subTitle" idx="1"/>
          </p:nvPr>
        </p:nvSpPr>
        <p:spPr/>
        <p:txBody>
          <a:bodyPr/>
          <a:lstStyle/>
          <a:p>
            <a:r>
              <a:rPr lang="en-US" b="1" dirty="0">
                <a:solidFill>
                  <a:schemeClr val="tx1"/>
                </a:solidFill>
              </a:rPr>
              <a:t>"ONE UNTAUGHT GENERATION - AND WE'RE IN TROUBLE!"</a:t>
            </a:r>
            <a:endParaRPr lang="en-US" dirty="0">
              <a:solidFill>
                <a:schemeClr val="tx1"/>
              </a:solidFill>
            </a:endParaRPr>
          </a:p>
          <a:p>
            <a:endParaRPr lang="en-US" dirty="0"/>
          </a:p>
        </p:txBody>
      </p:sp>
    </p:spTree>
    <p:extLst>
      <p:ext uri="{BB962C8B-B14F-4D97-AF65-F5344CB8AC3E}">
        <p14:creationId xmlns:p14="http://schemas.microsoft.com/office/powerpoint/2010/main" val="3384791738"/>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91600" cy="1066800"/>
          </a:xfrm>
        </p:spPr>
        <p:txBody>
          <a:bodyPr>
            <a:normAutofit fontScale="90000"/>
          </a:bodyPr>
          <a:lstStyle/>
          <a:p>
            <a:r>
              <a:rPr lang="en-US" b="1" u="sng" dirty="0" smtClean="0"/>
              <a:t>THE "UNTAUGHT" CANNOT REALLY TEACH OTHERS!</a:t>
            </a:r>
            <a:endParaRPr lang="en-US" dirty="0"/>
          </a:p>
        </p:txBody>
      </p:sp>
      <p:sp>
        <p:nvSpPr>
          <p:cNvPr id="3" name="Content Placeholder 2"/>
          <p:cNvSpPr>
            <a:spLocks noGrp="1"/>
          </p:cNvSpPr>
          <p:nvPr>
            <p:ph idx="1"/>
          </p:nvPr>
        </p:nvSpPr>
        <p:spPr>
          <a:xfrm>
            <a:off x="0" y="1219200"/>
            <a:ext cx="9144000" cy="5410200"/>
          </a:xfrm>
        </p:spPr>
        <p:txBody>
          <a:bodyPr>
            <a:normAutofit fontScale="92500" lnSpcReduction="20000"/>
          </a:bodyPr>
          <a:lstStyle/>
          <a:p>
            <a:r>
              <a:rPr lang="en-US" b="1" dirty="0" smtClean="0"/>
              <a:t>THE </a:t>
            </a:r>
            <a:r>
              <a:rPr lang="en-US" b="1" dirty="0"/>
              <a:t>"UNTAUGHT" ALWAYS </a:t>
            </a:r>
            <a:r>
              <a:rPr lang="en-US" b="1" u="sng" dirty="0"/>
              <a:t>HAVE HAD PLENTY OF TIME </a:t>
            </a:r>
            <a:r>
              <a:rPr lang="en-US" b="1" dirty="0"/>
              <a:t>TO </a:t>
            </a:r>
            <a:r>
              <a:rPr lang="en-US" b="1" dirty="0" smtClean="0"/>
              <a:t>LEARN </a:t>
            </a:r>
            <a:r>
              <a:rPr lang="en-US" b="1" dirty="0"/>
              <a:t>MORE THAN FIRST PRINCIPLES...</a:t>
            </a:r>
            <a:endParaRPr lang="en-US" dirty="0"/>
          </a:p>
          <a:p>
            <a:r>
              <a:rPr lang="en-US" dirty="0" smtClean="0"/>
              <a:t>As </a:t>
            </a:r>
            <a:r>
              <a:rPr lang="en-US" dirty="0"/>
              <a:t>such, they should have been able to be teachers but </a:t>
            </a:r>
            <a:r>
              <a:rPr lang="en-US" dirty="0" smtClean="0"/>
              <a:t>have actually </a:t>
            </a:r>
            <a:r>
              <a:rPr lang="en-US" dirty="0"/>
              <a:t>gone backwards, illustrating the principle of </a:t>
            </a:r>
            <a:r>
              <a:rPr lang="en-US" dirty="0" smtClean="0"/>
              <a:t>loss through </a:t>
            </a:r>
            <a:r>
              <a:rPr lang="en-US" dirty="0"/>
              <a:t>disuse (atrophy) that was taught by the Lord Himself!</a:t>
            </a:r>
          </a:p>
          <a:p>
            <a:r>
              <a:rPr lang="en-US" dirty="0" smtClean="0"/>
              <a:t>Matthew </a:t>
            </a:r>
            <a:r>
              <a:rPr lang="en-US" dirty="0"/>
              <a:t>25:29 ...'For to everyone who has, more will be given, and he will have abundance; but from him who does not have, even what he has will be taken away.</a:t>
            </a:r>
          </a:p>
          <a:p>
            <a:r>
              <a:rPr lang="en-US" b="1" dirty="0" smtClean="0"/>
              <a:t>Most </a:t>
            </a:r>
            <a:r>
              <a:rPr lang="en-US" b="1" dirty="0"/>
              <a:t>of the "untaught" have had every conceivable </a:t>
            </a:r>
            <a:r>
              <a:rPr lang="en-US" b="1" dirty="0" smtClean="0"/>
              <a:t>advantage and </a:t>
            </a:r>
            <a:r>
              <a:rPr lang="en-US" b="1" dirty="0"/>
              <a:t>opportunity to go beyond first principles...</a:t>
            </a:r>
          </a:p>
          <a:p>
            <a:endParaRPr lang="en-US" dirty="0"/>
          </a:p>
        </p:txBody>
      </p:sp>
    </p:spTree>
    <p:extLst>
      <p:ext uri="{BB962C8B-B14F-4D97-AF65-F5344CB8AC3E}">
        <p14:creationId xmlns:p14="http://schemas.microsoft.com/office/powerpoint/2010/main" val="4060124018"/>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067800" cy="6477000"/>
          </a:xfrm>
        </p:spPr>
        <p:txBody>
          <a:bodyPr>
            <a:normAutofit fontScale="92500" lnSpcReduction="10000"/>
          </a:bodyPr>
          <a:lstStyle/>
          <a:p>
            <a:r>
              <a:rPr lang="en-US" b="1" dirty="0"/>
              <a:t>But, by trying to stay "</a:t>
            </a:r>
            <a:r>
              <a:rPr lang="en-US" b="1" dirty="0" smtClean="0"/>
              <a:t>static“ (keeping everything status quo), </a:t>
            </a:r>
            <a:r>
              <a:rPr lang="en-US" b="1" dirty="0"/>
              <a:t>they have atrophied and </a:t>
            </a:r>
            <a:r>
              <a:rPr lang="en-US" b="1" dirty="0" smtClean="0"/>
              <a:t>cannot even </a:t>
            </a:r>
            <a:r>
              <a:rPr lang="en-US" b="1" dirty="0"/>
              <a:t>effectively teach first principles!</a:t>
            </a:r>
            <a:endParaRPr lang="en-US" dirty="0"/>
          </a:p>
          <a:p>
            <a:r>
              <a:rPr lang="en-US" dirty="0" smtClean="0"/>
              <a:t>The </a:t>
            </a:r>
            <a:r>
              <a:rPr lang="en-US" dirty="0"/>
              <a:t>very nature of Christianity demands that </a:t>
            </a:r>
            <a:r>
              <a:rPr lang="en-US" b="1" u="sng" dirty="0"/>
              <a:t>all saints </a:t>
            </a:r>
            <a:r>
              <a:rPr lang="en-US" dirty="0"/>
              <a:t>be </a:t>
            </a:r>
            <a:r>
              <a:rPr lang="en-US" dirty="0" smtClean="0"/>
              <a:t>able to </a:t>
            </a:r>
            <a:r>
              <a:rPr lang="en-US" dirty="0"/>
              <a:t>teach the Truth to those that need to hear it!</a:t>
            </a:r>
          </a:p>
          <a:p>
            <a:r>
              <a:rPr lang="en-US" dirty="0" smtClean="0"/>
              <a:t>Acts </a:t>
            </a:r>
            <a:r>
              <a:rPr lang="en-US" dirty="0"/>
              <a:t>8:4 ...Therefore those who were scattered went everywhere preaching the word.</a:t>
            </a:r>
          </a:p>
          <a:p>
            <a:r>
              <a:rPr lang="en-US" dirty="0" smtClean="0"/>
              <a:t>1 </a:t>
            </a:r>
            <a:r>
              <a:rPr lang="en-US" dirty="0"/>
              <a:t>Corinthians 9:16 ...For if I preach the gospel, I have nothing to boast of, for necessity is laid upon me; yes, woe is me if I do not preach the gospel!</a:t>
            </a:r>
          </a:p>
          <a:p>
            <a:r>
              <a:rPr lang="en-US" dirty="0" smtClean="0"/>
              <a:t>2 </a:t>
            </a:r>
            <a:r>
              <a:rPr lang="en-US" dirty="0"/>
              <a:t>Timothy 2:2 ...And the things that you have heard from me among many witnesses, commit these to faithful men who will be able to teach others also.</a:t>
            </a:r>
          </a:p>
          <a:p>
            <a:endParaRPr lang="en-US" dirty="0"/>
          </a:p>
        </p:txBody>
      </p:sp>
    </p:spTree>
    <p:extLst>
      <p:ext uri="{BB962C8B-B14F-4D97-AF65-F5344CB8AC3E}">
        <p14:creationId xmlns:p14="http://schemas.microsoft.com/office/powerpoint/2010/main" val="3511705890"/>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705600"/>
          </a:xfrm>
        </p:spPr>
        <p:txBody>
          <a:bodyPr>
            <a:normAutofit fontScale="77500" lnSpcReduction="20000"/>
          </a:bodyPr>
          <a:lstStyle/>
          <a:p>
            <a:r>
              <a:rPr lang="en-US" b="1" dirty="0"/>
              <a:t>AND WE CANNOT TEACH THAT WHICH WE HAVE NOT LEARNED!</a:t>
            </a:r>
            <a:endParaRPr lang="en-US" dirty="0"/>
          </a:p>
          <a:p>
            <a:r>
              <a:rPr lang="en-US" dirty="0" smtClean="0"/>
              <a:t>Some </a:t>
            </a:r>
            <a:r>
              <a:rPr lang="en-US" dirty="0"/>
              <a:t>are ambitious to be teachers, but they do not have </a:t>
            </a:r>
            <a:r>
              <a:rPr lang="en-US" dirty="0" smtClean="0"/>
              <a:t>the knowledge </a:t>
            </a:r>
            <a:r>
              <a:rPr lang="en-US" dirty="0"/>
              <a:t>they need...</a:t>
            </a:r>
          </a:p>
          <a:p>
            <a:r>
              <a:rPr lang="en-US" dirty="0" smtClean="0"/>
              <a:t>1 </a:t>
            </a:r>
            <a:r>
              <a:rPr lang="en-US" dirty="0"/>
              <a:t>Timothy 1:5 ...Now the purpose of the commandment is love from a pure heart, from a good conscience, and from sincere faith, 6 from which some, having strayed, have turned aside to idle talk, 7 desiring to be teachers of the law, understanding neither what they say nor the things which they affirm.</a:t>
            </a:r>
          </a:p>
          <a:p>
            <a:r>
              <a:rPr lang="en-US" dirty="0" smtClean="0"/>
              <a:t>These </a:t>
            </a:r>
            <a:r>
              <a:rPr lang="en-US" dirty="0"/>
              <a:t>"untaught" are not willing to prepare themselves </a:t>
            </a:r>
            <a:r>
              <a:rPr lang="en-US" dirty="0" smtClean="0"/>
              <a:t>to teach</a:t>
            </a:r>
            <a:r>
              <a:rPr lang="en-US" dirty="0"/>
              <a:t>...</a:t>
            </a:r>
          </a:p>
          <a:p>
            <a:r>
              <a:rPr lang="en-US" dirty="0" smtClean="0"/>
              <a:t>2 </a:t>
            </a:r>
            <a:r>
              <a:rPr lang="en-US" dirty="0"/>
              <a:t>Timothy 2:15 ...Be diligent to present yourself approved to God, a worker who does not need to be ashamed, rightly dividing the word of truth.</a:t>
            </a:r>
          </a:p>
          <a:p>
            <a:r>
              <a:rPr lang="en-US" b="1" dirty="0" smtClean="0"/>
              <a:t>Moreover</a:t>
            </a:r>
            <a:r>
              <a:rPr lang="en-US" b="1" dirty="0"/>
              <a:t>, we must govern our own lives with what we </a:t>
            </a:r>
            <a:r>
              <a:rPr lang="en-US" b="1" dirty="0" smtClean="0"/>
              <a:t>ourselves </a:t>
            </a:r>
            <a:r>
              <a:rPr lang="en-US" b="1" dirty="0"/>
              <a:t>have learned...</a:t>
            </a:r>
          </a:p>
          <a:p>
            <a:r>
              <a:rPr lang="en-US" dirty="0" smtClean="0"/>
              <a:t>1 </a:t>
            </a:r>
            <a:r>
              <a:rPr lang="en-US" dirty="0"/>
              <a:t>Timothy 4:16 ...Take heed to yourself and to the doctrine. Continue in them, for in doing this you will save both yourself and those who hear you.</a:t>
            </a:r>
          </a:p>
          <a:p>
            <a:endParaRPr lang="en-US" dirty="0"/>
          </a:p>
        </p:txBody>
      </p:sp>
    </p:spTree>
    <p:extLst>
      <p:ext uri="{BB962C8B-B14F-4D97-AF65-F5344CB8AC3E}">
        <p14:creationId xmlns:p14="http://schemas.microsoft.com/office/powerpoint/2010/main" val="1715030503"/>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b="1" u="sng" dirty="0" smtClean="0"/>
              <a:t>THIS MEANS THAT THE "UNTAUGHT" ARE LACKING IN MORAL JUDGMENT!</a:t>
            </a:r>
            <a:endParaRPr lang="en-US" dirty="0"/>
          </a:p>
        </p:txBody>
      </p:sp>
      <p:sp>
        <p:nvSpPr>
          <p:cNvPr id="3" name="Content Placeholder 2"/>
          <p:cNvSpPr>
            <a:spLocks noGrp="1"/>
          </p:cNvSpPr>
          <p:nvPr>
            <p:ph idx="1"/>
          </p:nvPr>
        </p:nvSpPr>
        <p:spPr>
          <a:xfrm>
            <a:off x="0" y="1295400"/>
            <a:ext cx="9144000" cy="5410200"/>
          </a:xfrm>
        </p:spPr>
        <p:txBody>
          <a:bodyPr>
            <a:normAutofit fontScale="70000" lnSpcReduction="20000"/>
          </a:bodyPr>
          <a:lstStyle/>
          <a:p>
            <a:r>
              <a:rPr lang="en-US" dirty="0" smtClean="0"/>
              <a:t>NOTICE </a:t>
            </a:r>
            <a:r>
              <a:rPr lang="en-US" dirty="0"/>
              <a:t>WHAT THE WRITER OF HEBREWS SAYS IN THE TEXT...</a:t>
            </a:r>
          </a:p>
          <a:p>
            <a:r>
              <a:rPr lang="en-US" dirty="0" smtClean="0"/>
              <a:t>Hebrews </a:t>
            </a:r>
            <a:r>
              <a:rPr lang="en-US" dirty="0"/>
              <a:t>5:12 ...For though by this time you ought to be teachers, you need someone to teach you again the first principles of the oracles of God; and you have come to need milk and not solid food. 13 For everyone who partakes only of milk is unskilled in the word of righteousness, for he is a babe.</a:t>
            </a:r>
          </a:p>
          <a:p>
            <a:r>
              <a:rPr lang="en-US" dirty="0" smtClean="0"/>
              <a:t>The </a:t>
            </a:r>
            <a:r>
              <a:rPr lang="en-US" dirty="0"/>
              <a:t>"untaught" are unskilled in the word of righteousness (i.e., without experience)...</a:t>
            </a:r>
          </a:p>
          <a:p>
            <a:r>
              <a:rPr lang="en-US" dirty="0" smtClean="0"/>
              <a:t>As </a:t>
            </a:r>
            <a:r>
              <a:rPr lang="en-US" dirty="0"/>
              <a:t>such, they are unable to discern between good and evil...</a:t>
            </a:r>
          </a:p>
          <a:p>
            <a:r>
              <a:rPr lang="en-US" dirty="0" smtClean="0"/>
              <a:t>Hebrews </a:t>
            </a:r>
            <a:r>
              <a:rPr lang="en-US" dirty="0"/>
              <a:t>5:14  ...But solid food belongs to those who are of full age, that is, those who by reason of use have their senses exercised to discern both good and evil.</a:t>
            </a:r>
          </a:p>
          <a:p>
            <a:r>
              <a:rPr lang="en-US" dirty="0" smtClean="0"/>
              <a:t>Thus</a:t>
            </a:r>
            <a:r>
              <a:rPr lang="en-US" dirty="0"/>
              <a:t>, they become easy prey for every false teacher...</a:t>
            </a:r>
          </a:p>
          <a:p>
            <a:r>
              <a:rPr lang="en-US" dirty="0" smtClean="0"/>
              <a:t>2 </a:t>
            </a:r>
            <a:r>
              <a:rPr lang="en-US" dirty="0"/>
              <a:t>Timothy 4:3 ...For the time will come when they will not endure sound doctrine, but according to their own desires, because they have itching ears, they will heap up for themselves </a:t>
            </a:r>
            <a:r>
              <a:rPr lang="en-US" dirty="0" smtClean="0"/>
              <a:t>teachers of their own accord;</a:t>
            </a:r>
            <a:endParaRPr lang="en-US" dirty="0"/>
          </a:p>
          <a:p>
            <a:endParaRPr lang="en-US" dirty="0"/>
          </a:p>
        </p:txBody>
      </p:sp>
    </p:spTree>
    <p:extLst>
      <p:ext uri="{BB962C8B-B14F-4D97-AF65-F5344CB8AC3E}">
        <p14:creationId xmlns:p14="http://schemas.microsoft.com/office/powerpoint/2010/main" val="2723441916"/>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fontScale="77500" lnSpcReduction="20000"/>
          </a:bodyPr>
          <a:lstStyle/>
          <a:p>
            <a:r>
              <a:rPr lang="en-US" b="1" dirty="0"/>
              <a:t>THE RESPONSIBILITY OF DISCERNING </a:t>
            </a:r>
            <a:r>
              <a:rPr lang="en-US" b="1" dirty="0" smtClean="0"/>
              <a:t>BETWEEN </a:t>
            </a:r>
            <a:r>
              <a:rPr lang="en-US" b="1" dirty="0"/>
              <a:t>GOOD AND </a:t>
            </a:r>
            <a:r>
              <a:rPr lang="en-US" b="1" dirty="0" smtClean="0"/>
              <a:t>EVIL </a:t>
            </a:r>
            <a:r>
              <a:rPr lang="en-US" b="1" dirty="0"/>
              <a:t>IS NECESSARY FOR </a:t>
            </a:r>
            <a:r>
              <a:rPr lang="en-US" b="1" i="1" u="sng" dirty="0"/>
              <a:t>EVERY</a:t>
            </a:r>
            <a:r>
              <a:rPr lang="en-US" b="1" dirty="0"/>
              <a:t> CHRISTIAN</a:t>
            </a:r>
            <a:r>
              <a:rPr lang="en-US" b="1" dirty="0" smtClean="0"/>
              <a:t>!</a:t>
            </a:r>
          </a:p>
          <a:p>
            <a:r>
              <a:rPr lang="en-US" b="1" dirty="0" smtClean="0"/>
              <a:t>Like I said before, one reason that we lose many souls is because it was never impressed upon them that change in their life is necessary.</a:t>
            </a:r>
            <a:endParaRPr lang="en-US" dirty="0"/>
          </a:p>
          <a:p>
            <a:r>
              <a:rPr lang="en-US" dirty="0" smtClean="0"/>
              <a:t>1 </a:t>
            </a:r>
            <a:r>
              <a:rPr lang="en-US" dirty="0"/>
              <a:t>Thessalonians 5:21 ...Test all things; hold fast what is good. 22 Abstain from every form of evil.</a:t>
            </a:r>
          </a:p>
          <a:p>
            <a:r>
              <a:rPr lang="en-US" dirty="0" smtClean="0"/>
              <a:t>Philippians </a:t>
            </a:r>
            <a:r>
              <a:rPr lang="en-US" dirty="0"/>
              <a:t>1:9 ...And this I pray, that your love may abound still more and more in knowledge and all discernment,</a:t>
            </a:r>
          </a:p>
          <a:p>
            <a:r>
              <a:rPr lang="en-US" dirty="0" smtClean="0"/>
              <a:t>Every </a:t>
            </a:r>
            <a:r>
              <a:rPr lang="en-US" dirty="0"/>
              <a:t>day the child of God is being confronted to make </a:t>
            </a:r>
            <a:r>
              <a:rPr lang="en-US" dirty="0" smtClean="0"/>
              <a:t>the choice </a:t>
            </a:r>
            <a:r>
              <a:rPr lang="en-US" dirty="0"/>
              <a:t>between the two...</a:t>
            </a:r>
          </a:p>
          <a:p>
            <a:r>
              <a:rPr lang="en-US" dirty="0" smtClean="0"/>
              <a:t>We </a:t>
            </a:r>
            <a:r>
              <a:rPr lang="en-US" dirty="0"/>
              <a:t>dare not leave such a decision to guesswork on what </a:t>
            </a:r>
            <a:r>
              <a:rPr lang="en-US" dirty="0" smtClean="0"/>
              <a:t>the Scriptures </a:t>
            </a:r>
            <a:r>
              <a:rPr lang="en-US" dirty="0"/>
              <a:t>say...</a:t>
            </a:r>
          </a:p>
          <a:p>
            <a:r>
              <a:rPr lang="en-US" b="1" dirty="0" smtClean="0"/>
              <a:t>WE </a:t>
            </a:r>
            <a:r>
              <a:rPr lang="en-US" b="1" dirty="0"/>
              <a:t>CANNOT PROPERLY DISCERN WITHOUT A GOOD WORKING KNOWLEDGE OF THE BIBLE...</a:t>
            </a:r>
            <a:endParaRPr lang="en-US" dirty="0"/>
          </a:p>
          <a:p>
            <a:r>
              <a:rPr lang="en-US" dirty="0" smtClean="0"/>
              <a:t>The </a:t>
            </a:r>
            <a:r>
              <a:rPr lang="en-US" dirty="0"/>
              <a:t>more we learn of God's will and the more use we make of </a:t>
            </a:r>
            <a:r>
              <a:rPr lang="en-US" dirty="0" smtClean="0"/>
              <a:t>it</a:t>
            </a:r>
            <a:r>
              <a:rPr lang="en-US" dirty="0"/>
              <a:t>, the better able we will be to discern between good and evil!</a:t>
            </a:r>
          </a:p>
          <a:p>
            <a:endParaRPr lang="en-US" dirty="0"/>
          </a:p>
        </p:txBody>
      </p:sp>
    </p:spTree>
    <p:extLst>
      <p:ext uri="{BB962C8B-B14F-4D97-AF65-F5344CB8AC3E}">
        <p14:creationId xmlns:p14="http://schemas.microsoft.com/office/powerpoint/2010/main" val="3889233478"/>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CONCLUSION:</a:t>
            </a:r>
            <a:r>
              <a:rPr lang="en-US" dirty="0" smtClean="0"/>
              <a:t/>
            </a:r>
            <a:br>
              <a:rPr lang="en-US" dirty="0" smtClean="0"/>
            </a:br>
            <a:endParaRPr lang="en-US" dirty="0"/>
          </a:p>
        </p:txBody>
      </p:sp>
      <p:sp>
        <p:nvSpPr>
          <p:cNvPr id="3" name="Content Placeholder 2"/>
          <p:cNvSpPr>
            <a:spLocks noGrp="1"/>
          </p:cNvSpPr>
          <p:nvPr>
            <p:ph idx="1"/>
          </p:nvPr>
        </p:nvSpPr>
        <p:spPr>
          <a:xfrm>
            <a:off x="76200" y="914400"/>
            <a:ext cx="9067800" cy="5791200"/>
          </a:xfrm>
        </p:spPr>
        <p:txBody>
          <a:bodyPr>
            <a:normAutofit lnSpcReduction="10000"/>
          </a:bodyPr>
          <a:lstStyle/>
          <a:p>
            <a:r>
              <a:rPr lang="en-US" dirty="0" smtClean="0"/>
              <a:t>What </a:t>
            </a:r>
            <a:r>
              <a:rPr lang="en-US" dirty="0"/>
              <a:t>is the answer to this age-old problem of the "untaught" </a:t>
            </a:r>
            <a:r>
              <a:rPr lang="en-US" dirty="0" smtClean="0"/>
              <a:t>among </a:t>
            </a:r>
            <a:r>
              <a:rPr lang="en-US" dirty="0"/>
              <a:t>the church?</a:t>
            </a:r>
          </a:p>
          <a:p>
            <a:r>
              <a:rPr lang="en-US" dirty="0" smtClean="0"/>
              <a:t>Answer</a:t>
            </a:r>
            <a:r>
              <a:rPr lang="en-US" dirty="0"/>
              <a:t>: Teaching, </a:t>
            </a:r>
            <a:r>
              <a:rPr lang="en-US" i="1" dirty="0"/>
              <a:t>Teaching, </a:t>
            </a:r>
            <a:r>
              <a:rPr lang="en-US" dirty="0"/>
              <a:t>and more </a:t>
            </a:r>
            <a:r>
              <a:rPr lang="en-US" i="1" u="sng" dirty="0"/>
              <a:t>TEACHING</a:t>
            </a:r>
            <a:r>
              <a:rPr lang="en-US" i="1" u="sng" dirty="0" smtClean="0"/>
              <a:t>!!!</a:t>
            </a:r>
          </a:p>
          <a:p>
            <a:r>
              <a:rPr lang="en-US" dirty="0" smtClean="0"/>
              <a:t>But that will not take care of the problem.</a:t>
            </a:r>
            <a:endParaRPr lang="en-US" dirty="0"/>
          </a:p>
          <a:p>
            <a:r>
              <a:rPr lang="en-US" dirty="0" smtClean="0"/>
              <a:t>Nothing </a:t>
            </a:r>
            <a:r>
              <a:rPr lang="en-US" dirty="0"/>
              <a:t>can take the place of individual study, investigation</a:t>
            </a:r>
            <a:r>
              <a:rPr lang="en-US" dirty="0" smtClean="0"/>
              <a:t>, and </a:t>
            </a:r>
            <a:r>
              <a:rPr lang="en-US" dirty="0"/>
              <a:t>application!</a:t>
            </a:r>
          </a:p>
          <a:p>
            <a:r>
              <a:rPr lang="en-US" b="1" dirty="0" smtClean="0"/>
              <a:t>IF </a:t>
            </a:r>
            <a:r>
              <a:rPr lang="en-US" b="1" dirty="0"/>
              <a:t>I AM AMONG THE "UNTAUGHT" IT IS </a:t>
            </a:r>
            <a:r>
              <a:rPr lang="en-US" b="1" i="1" u="sng" dirty="0"/>
              <a:t>MY</a:t>
            </a:r>
            <a:r>
              <a:rPr lang="en-US" b="1" dirty="0"/>
              <a:t> FAULT...NO ONE ELSE'S</a:t>
            </a:r>
            <a:r>
              <a:rPr lang="en-US" b="1" dirty="0" smtClean="0"/>
              <a:t>!</a:t>
            </a:r>
          </a:p>
          <a:p>
            <a:r>
              <a:rPr lang="en-US" dirty="0" smtClean="0"/>
              <a:t>We are willing to help you learn, if you choose to do so, otherwise do not be surprised on judgment day that you did not do what God expected of you.</a:t>
            </a:r>
            <a:endParaRPr lang="en-US" dirty="0"/>
          </a:p>
          <a:p>
            <a:endParaRPr lang="en-US" dirty="0"/>
          </a:p>
        </p:txBody>
      </p:sp>
    </p:spTree>
    <p:extLst>
      <p:ext uri="{BB962C8B-B14F-4D97-AF65-F5344CB8AC3E}">
        <p14:creationId xmlns:p14="http://schemas.microsoft.com/office/powerpoint/2010/main" val="4115148097"/>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43"/>
            <a:ext cx="8229600" cy="814057"/>
          </a:xfrm>
        </p:spPr>
        <p:txBody>
          <a:bodyPr/>
          <a:lstStyle/>
          <a:p>
            <a:r>
              <a:rPr lang="en-US" b="1" dirty="0" smtClean="0"/>
              <a:t>Hebrews 5:12-14</a:t>
            </a:r>
            <a:endParaRPr lang="en-US" dirty="0"/>
          </a:p>
        </p:txBody>
      </p:sp>
      <p:sp>
        <p:nvSpPr>
          <p:cNvPr id="3" name="Content Placeholder 2"/>
          <p:cNvSpPr>
            <a:spLocks noGrp="1"/>
          </p:cNvSpPr>
          <p:nvPr>
            <p:ph idx="1"/>
          </p:nvPr>
        </p:nvSpPr>
        <p:spPr>
          <a:xfrm>
            <a:off x="0" y="838200"/>
            <a:ext cx="9144000" cy="5867400"/>
          </a:xfrm>
        </p:spPr>
        <p:txBody>
          <a:bodyPr>
            <a:normAutofit/>
          </a:bodyPr>
          <a:lstStyle/>
          <a:p>
            <a:r>
              <a:rPr lang="en-US" b="1" dirty="0" smtClean="0"/>
              <a:t>...</a:t>
            </a:r>
            <a:r>
              <a:rPr lang="en-US" b="1" dirty="0"/>
              <a:t>For though by this time you ought to be teachers, you need someone to teach you again the first principles of the oracles of God; and you have come to need milk and not solid food. 13 For everyone who partakes only of milk is unskilled in the word of righteousness, for he is a babe. 14 But solid food belongs to those who are of full age, that is, those who by reason of use have their senses exercised to discern both good and evil.</a:t>
            </a:r>
            <a:endParaRPr lang="en-US" dirty="0"/>
          </a:p>
          <a:p>
            <a:endParaRPr lang="en-US" dirty="0"/>
          </a:p>
        </p:txBody>
      </p:sp>
    </p:spTree>
    <p:extLst>
      <p:ext uri="{BB962C8B-B14F-4D97-AF65-F5344CB8AC3E}">
        <p14:creationId xmlns:p14="http://schemas.microsoft.com/office/powerpoint/2010/main" val="2496662505"/>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dirty="0" smtClean="0"/>
              <a:t>INTRODUCTION</a:t>
            </a:r>
            <a:endParaRPr lang="en-US" b="1" dirty="0"/>
          </a:p>
        </p:txBody>
      </p:sp>
      <p:sp>
        <p:nvSpPr>
          <p:cNvPr id="3" name="Content Placeholder 2"/>
          <p:cNvSpPr>
            <a:spLocks noGrp="1"/>
          </p:cNvSpPr>
          <p:nvPr>
            <p:ph idx="1"/>
          </p:nvPr>
        </p:nvSpPr>
        <p:spPr>
          <a:xfrm>
            <a:off x="0" y="914400"/>
            <a:ext cx="9144000" cy="5791200"/>
          </a:xfrm>
        </p:spPr>
        <p:txBody>
          <a:bodyPr>
            <a:normAutofit/>
          </a:bodyPr>
          <a:lstStyle/>
          <a:p>
            <a:r>
              <a:rPr lang="en-US" dirty="0"/>
              <a:t>Our title points out a problem that has always been among God's </a:t>
            </a:r>
            <a:r>
              <a:rPr lang="en-US" dirty="0" smtClean="0"/>
              <a:t>people... </a:t>
            </a:r>
          </a:p>
          <a:p>
            <a:r>
              <a:rPr lang="en-US" dirty="0" smtClean="0"/>
              <a:t>forgetting </a:t>
            </a:r>
            <a:r>
              <a:rPr lang="en-US" dirty="0"/>
              <a:t>or never knowing what's important! </a:t>
            </a:r>
          </a:p>
          <a:p>
            <a:r>
              <a:rPr lang="en-US" dirty="0" smtClean="0"/>
              <a:t>Absolutely </a:t>
            </a:r>
            <a:r>
              <a:rPr lang="en-US" dirty="0"/>
              <a:t>and literally one cannot be a Christian without first </a:t>
            </a:r>
            <a:r>
              <a:rPr lang="en-US" dirty="0" smtClean="0"/>
              <a:t>being </a:t>
            </a:r>
            <a:r>
              <a:rPr lang="en-US" dirty="0"/>
              <a:t>taught certain fundamentals of the gospel</a:t>
            </a:r>
            <a:r>
              <a:rPr lang="en-US" dirty="0" smtClean="0"/>
              <a:t>... But… </a:t>
            </a:r>
            <a:endParaRPr lang="en-US" dirty="0"/>
          </a:p>
          <a:p>
            <a:r>
              <a:rPr lang="en-US" dirty="0" smtClean="0"/>
              <a:t>These people </a:t>
            </a:r>
            <a:r>
              <a:rPr lang="en-US" dirty="0" smtClean="0"/>
              <a:t>may have been calling themselves Christians for years but are </a:t>
            </a:r>
            <a:r>
              <a:rPr lang="en-US" dirty="0" smtClean="0"/>
              <a:t>relatively </a:t>
            </a:r>
            <a:r>
              <a:rPr lang="en-US" dirty="0"/>
              <a:t>untaught saints, knowing little or nothing </a:t>
            </a:r>
            <a:r>
              <a:rPr lang="en-US" dirty="0" smtClean="0"/>
              <a:t>beyond first principles...</a:t>
            </a:r>
            <a:endParaRPr lang="en-US" dirty="0"/>
          </a:p>
          <a:p>
            <a:endParaRPr lang="en-US" dirty="0"/>
          </a:p>
        </p:txBody>
      </p:sp>
    </p:spTree>
    <p:extLst>
      <p:ext uri="{BB962C8B-B14F-4D97-AF65-F5344CB8AC3E}">
        <p14:creationId xmlns:p14="http://schemas.microsoft.com/office/powerpoint/2010/main" val="2034847939"/>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477000"/>
          </a:xfrm>
        </p:spPr>
        <p:txBody>
          <a:bodyPr>
            <a:normAutofit fontScale="92500" lnSpcReduction="20000"/>
          </a:bodyPr>
          <a:lstStyle/>
          <a:p>
            <a:r>
              <a:rPr lang="en-US" b="1" u="sng" dirty="0"/>
              <a:t>THE "UNTAUGHT" SAINT PRESENTS A PROBLEM TO </a:t>
            </a:r>
            <a:r>
              <a:rPr lang="en-US" b="1" u="sng" dirty="0" smtClean="0"/>
              <a:t>PLAIN TEACHING</a:t>
            </a:r>
            <a:r>
              <a:rPr lang="en-US" b="1" u="sng" dirty="0"/>
              <a:t>...</a:t>
            </a:r>
            <a:endParaRPr lang="en-US" dirty="0"/>
          </a:p>
          <a:p>
            <a:r>
              <a:rPr lang="en-US" b="1" dirty="0" smtClean="0"/>
              <a:t>IT </a:t>
            </a:r>
            <a:r>
              <a:rPr lang="en-US" b="1" dirty="0"/>
              <a:t>IS DIFFICULT TO GO BEYOND FIRST PRINCIPLES WITH THOSE WHO HAVE </a:t>
            </a:r>
            <a:r>
              <a:rPr lang="en-US" b="1" i="1" u="sng" dirty="0"/>
              <a:t>REMAINED</a:t>
            </a:r>
            <a:r>
              <a:rPr lang="en-US" b="1" dirty="0"/>
              <a:t> AT THAT POINT...</a:t>
            </a:r>
            <a:endParaRPr lang="en-US" dirty="0"/>
          </a:p>
          <a:p>
            <a:r>
              <a:rPr lang="en-US" dirty="0" smtClean="0"/>
              <a:t>This </a:t>
            </a:r>
            <a:r>
              <a:rPr lang="en-US" dirty="0"/>
              <a:t>was the problem the writer of Hebrews faced in </a:t>
            </a:r>
            <a:r>
              <a:rPr lang="en-US" dirty="0" smtClean="0"/>
              <a:t>dealing with </a:t>
            </a:r>
            <a:r>
              <a:rPr lang="en-US" dirty="0"/>
              <a:t>the sublime theme of the priesthood of Christ...</a:t>
            </a:r>
          </a:p>
          <a:p>
            <a:r>
              <a:rPr lang="en-US" dirty="0" smtClean="0"/>
              <a:t>Hebrews </a:t>
            </a:r>
            <a:r>
              <a:rPr lang="en-US" dirty="0"/>
              <a:t>5:9 ...And having been perfected, He became the author of eternal salvation to all who obey Him, 10 called by God as High Priest "according to the order of Melchizedek," 11 of whom we have much to say, and hard to explain, since you have become dull of hearing.</a:t>
            </a:r>
          </a:p>
          <a:p>
            <a:r>
              <a:rPr lang="en-US" dirty="0" smtClean="0"/>
              <a:t>The </a:t>
            </a:r>
            <a:r>
              <a:rPr lang="en-US" dirty="0"/>
              <a:t>"untaught" are often lazy spiritually...</a:t>
            </a:r>
          </a:p>
          <a:p>
            <a:r>
              <a:rPr lang="en-US" dirty="0" smtClean="0"/>
              <a:t>They </a:t>
            </a:r>
            <a:r>
              <a:rPr lang="en-US" dirty="0"/>
              <a:t>want only to "skim the surface" in Bible </a:t>
            </a:r>
            <a:r>
              <a:rPr lang="en-US" dirty="0" smtClean="0"/>
              <a:t>study because </a:t>
            </a:r>
            <a:r>
              <a:rPr lang="en-US" dirty="0"/>
              <a:t>it is easier...</a:t>
            </a:r>
          </a:p>
          <a:p>
            <a:endParaRPr lang="en-US" dirty="0"/>
          </a:p>
        </p:txBody>
      </p:sp>
    </p:spTree>
    <p:extLst>
      <p:ext uri="{BB962C8B-B14F-4D97-AF65-F5344CB8AC3E}">
        <p14:creationId xmlns:p14="http://schemas.microsoft.com/office/powerpoint/2010/main" val="1331823615"/>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9067800" cy="6400800"/>
          </a:xfrm>
        </p:spPr>
        <p:txBody>
          <a:bodyPr>
            <a:normAutofit fontScale="85000" lnSpcReduction="10000"/>
          </a:bodyPr>
          <a:lstStyle/>
          <a:p>
            <a:r>
              <a:rPr lang="en-US" b="1" dirty="0" smtClean="0"/>
              <a:t>ALSO IT MAY BE THAT THE "UNTAUGHT" DO NOT WANT TO BE DISTURBED BY PLAIN TEACHING THAT CONFLICTS WITH THEIR OWN IDEAS AND MANNER OF LIFE...</a:t>
            </a:r>
            <a:endParaRPr lang="en-US" dirty="0" smtClean="0"/>
          </a:p>
          <a:p>
            <a:r>
              <a:rPr lang="en-US" dirty="0" smtClean="0"/>
              <a:t>This was the attitude of the Jews with Jesus and with Stephen</a:t>
            </a:r>
          </a:p>
          <a:p>
            <a:r>
              <a:rPr lang="en-US" dirty="0" smtClean="0"/>
              <a:t>Matthew 13:15 ...For the hearts of this people have grown dull. Their ears are hard of hearing, And their eyes they have closed, Lest they should see with their eyes and hear with their  ears, Lest they should understand with their hearts and turn, So that I should heal them.'</a:t>
            </a:r>
          </a:p>
          <a:p>
            <a:r>
              <a:rPr lang="en-US" dirty="0" smtClean="0"/>
              <a:t>Acts 7:57 ...Then they cried out with a loud voice, stopped their ears, and ran at him with one accord; 58 and they cast him out of the city and stoned him. And the witnesses laid down their clothes at the feet of a young man named Saul.</a:t>
            </a:r>
          </a:p>
          <a:p>
            <a:endParaRPr lang="en-US" dirty="0"/>
          </a:p>
        </p:txBody>
      </p:sp>
    </p:spTree>
    <p:extLst>
      <p:ext uri="{BB962C8B-B14F-4D97-AF65-F5344CB8AC3E}">
        <p14:creationId xmlns:p14="http://schemas.microsoft.com/office/powerpoint/2010/main" val="3218555030"/>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629400"/>
          </a:xfrm>
        </p:spPr>
        <p:txBody>
          <a:bodyPr>
            <a:normAutofit/>
          </a:bodyPr>
          <a:lstStyle/>
          <a:p>
            <a:r>
              <a:rPr lang="en-US" dirty="0" smtClean="0"/>
              <a:t>A big problem is the fact that many who obey the gospel do not make the changes necessary to become a true child of God.</a:t>
            </a:r>
          </a:p>
          <a:p>
            <a:r>
              <a:rPr lang="en-US" dirty="0" smtClean="0"/>
              <a:t>And </a:t>
            </a:r>
            <a:r>
              <a:rPr lang="en-US" dirty="0"/>
              <a:t>they often criticize those who want </a:t>
            </a:r>
            <a:r>
              <a:rPr lang="en-US" dirty="0" smtClean="0"/>
              <a:t>them to </a:t>
            </a:r>
            <a:r>
              <a:rPr lang="en-US" dirty="0"/>
              <a:t>reach a </a:t>
            </a:r>
            <a:r>
              <a:rPr lang="en-US" dirty="0" smtClean="0"/>
              <a:t>higher understanding </a:t>
            </a:r>
            <a:r>
              <a:rPr lang="en-US" dirty="0"/>
              <a:t>of the scriptures...</a:t>
            </a:r>
          </a:p>
          <a:p>
            <a:r>
              <a:rPr lang="en-US" dirty="0"/>
              <a:t>1 Corinthians 3:1 ...And I, brethren, could not speak to you as to spiritual people but as to carnal, as to babes in Christ. 2 I fed you with milk and not with solid food; for until now you were not able to receive it, and even now you are still not able;</a:t>
            </a:r>
          </a:p>
          <a:p>
            <a:endParaRPr lang="en-US" dirty="0"/>
          </a:p>
        </p:txBody>
      </p:sp>
    </p:spTree>
    <p:extLst>
      <p:ext uri="{BB962C8B-B14F-4D97-AF65-F5344CB8AC3E}">
        <p14:creationId xmlns:p14="http://schemas.microsoft.com/office/powerpoint/2010/main" val="1517782046"/>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9067800" cy="6477000"/>
          </a:xfrm>
        </p:spPr>
        <p:txBody>
          <a:bodyPr>
            <a:normAutofit/>
          </a:bodyPr>
          <a:lstStyle/>
          <a:p>
            <a:r>
              <a:rPr lang="en-US" dirty="0"/>
              <a:t>Some of the "untaught" today become belligerent and </a:t>
            </a:r>
            <a:r>
              <a:rPr lang="en-US" dirty="0" smtClean="0"/>
              <a:t>try everything </a:t>
            </a:r>
            <a:r>
              <a:rPr lang="en-US" dirty="0"/>
              <a:t>short of murder to stop the plain teaching from </a:t>
            </a:r>
            <a:r>
              <a:rPr lang="en-US" dirty="0" smtClean="0"/>
              <a:t>the pulpit</a:t>
            </a:r>
            <a:r>
              <a:rPr lang="en-US" dirty="0"/>
              <a:t>...</a:t>
            </a:r>
          </a:p>
          <a:p>
            <a:r>
              <a:rPr lang="en-US" dirty="0" smtClean="0"/>
              <a:t>If </a:t>
            </a:r>
            <a:r>
              <a:rPr lang="en-US" dirty="0"/>
              <a:t>they fail in this, they seek another congregation where </a:t>
            </a:r>
            <a:r>
              <a:rPr lang="en-US" dirty="0" smtClean="0"/>
              <a:t>the </a:t>
            </a:r>
            <a:r>
              <a:rPr lang="en-US" dirty="0"/>
              <a:t>preacher "scratches their ears"...</a:t>
            </a:r>
          </a:p>
          <a:p>
            <a:r>
              <a:rPr lang="en-US" dirty="0" smtClean="0"/>
              <a:t>2 </a:t>
            </a:r>
            <a:r>
              <a:rPr lang="en-US" dirty="0"/>
              <a:t>Timothy 4:3 ...For the time will come when they will not endure sound doctrine, but according to their own desires, because they have itching ears, they will heap up for themselves teachers; 4 and they will turn their ears away from the truth, and be turned aside to fables.</a:t>
            </a:r>
          </a:p>
          <a:p>
            <a:endParaRPr lang="en-US" dirty="0"/>
          </a:p>
        </p:txBody>
      </p:sp>
    </p:spTree>
    <p:extLst>
      <p:ext uri="{BB962C8B-B14F-4D97-AF65-F5344CB8AC3E}">
        <p14:creationId xmlns:p14="http://schemas.microsoft.com/office/powerpoint/2010/main" val="1805627100"/>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77000"/>
          </a:xfrm>
        </p:spPr>
        <p:txBody>
          <a:bodyPr>
            <a:normAutofit/>
          </a:bodyPr>
          <a:lstStyle/>
          <a:p>
            <a:r>
              <a:rPr lang="en-US" b="1" dirty="0"/>
              <a:t>SUCH "UNTAUGHT" DO GREAT HARM TO THE TRUTH BY </a:t>
            </a:r>
            <a:r>
              <a:rPr lang="en-US" b="1" dirty="0" smtClean="0"/>
              <a:t>APOLOGIZING </a:t>
            </a:r>
            <a:r>
              <a:rPr lang="en-US" b="1" dirty="0"/>
              <a:t>WHEN IT IS TAUGHT TO THOSE WHO NEED </a:t>
            </a:r>
            <a:r>
              <a:rPr lang="en-US" b="1" dirty="0" smtClean="0"/>
              <a:t>TO HEAR </a:t>
            </a:r>
            <a:r>
              <a:rPr lang="en-US" b="1" dirty="0"/>
              <a:t>IT...</a:t>
            </a:r>
            <a:endParaRPr lang="en-US" dirty="0"/>
          </a:p>
          <a:p>
            <a:r>
              <a:rPr lang="en-US" dirty="0" smtClean="0"/>
              <a:t>They </a:t>
            </a:r>
            <a:r>
              <a:rPr lang="en-US" dirty="0"/>
              <a:t>claim concern for the feelings of those because </a:t>
            </a:r>
            <a:r>
              <a:rPr lang="en-US" dirty="0" smtClean="0"/>
              <a:t>they might </a:t>
            </a:r>
            <a:r>
              <a:rPr lang="en-US" dirty="0"/>
              <a:t>be offended...</a:t>
            </a:r>
          </a:p>
          <a:p>
            <a:r>
              <a:rPr lang="en-US" dirty="0" smtClean="0"/>
              <a:t>Such </a:t>
            </a:r>
            <a:r>
              <a:rPr lang="en-US" dirty="0"/>
              <a:t>may be non-Christians or maybe </a:t>
            </a:r>
            <a:r>
              <a:rPr lang="en-US" dirty="0" smtClean="0"/>
              <a:t>wayward Saints</a:t>
            </a:r>
            <a:r>
              <a:rPr lang="en-US" dirty="0"/>
              <a:t>...</a:t>
            </a:r>
          </a:p>
          <a:p>
            <a:r>
              <a:rPr lang="en-US" dirty="0" smtClean="0"/>
              <a:t>The </a:t>
            </a:r>
            <a:r>
              <a:rPr lang="en-US" dirty="0"/>
              <a:t>truth is that their concern for these souls </a:t>
            </a:r>
            <a:r>
              <a:rPr lang="en-US" dirty="0" smtClean="0"/>
              <a:t>isn't what it ought </a:t>
            </a:r>
            <a:r>
              <a:rPr lang="en-US" dirty="0"/>
              <a:t>to be...</a:t>
            </a:r>
          </a:p>
          <a:p>
            <a:r>
              <a:rPr lang="en-US" b="1" dirty="0" smtClean="0"/>
              <a:t>The </a:t>
            </a:r>
            <a:r>
              <a:rPr lang="en-US" b="1" dirty="0"/>
              <a:t>Truth is still the Truth, even though it </a:t>
            </a:r>
            <a:r>
              <a:rPr lang="en-US" b="1" dirty="0" smtClean="0"/>
              <a:t>may hurt </a:t>
            </a:r>
            <a:r>
              <a:rPr lang="en-US" b="1" dirty="0"/>
              <a:t>to hear it!</a:t>
            </a:r>
          </a:p>
          <a:p>
            <a:endParaRPr lang="en-US" dirty="0"/>
          </a:p>
        </p:txBody>
      </p:sp>
    </p:spTree>
    <p:extLst>
      <p:ext uri="{BB962C8B-B14F-4D97-AF65-F5344CB8AC3E}">
        <p14:creationId xmlns:p14="http://schemas.microsoft.com/office/powerpoint/2010/main" val="2404595121"/>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81000"/>
            <a:ext cx="9067800" cy="6248400"/>
          </a:xfrm>
        </p:spPr>
        <p:txBody>
          <a:bodyPr>
            <a:normAutofit fontScale="92500" lnSpcReduction="20000"/>
          </a:bodyPr>
          <a:lstStyle/>
          <a:p>
            <a:r>
              <a:rPr lang="en-US" b="1" dirty="0"/>
              <a:t>Real friends are those that have concern and </a:t>
            </a:r>
            <a:r>
              <a:rPr lang="en-US" b="1" dirty="0" smtClean="0"/>
              <a:t>compassion of </a:t>
            </a:r>
            <a:r>
              <a:rPr lang="en-US" b="1" dirty="0"/>
              <a:t>these souls; don't hide it, camouflage it, or apologize it!</a:t>
            </a:r>
            <a:endParaRPr lang="en-US" dirty="0"/>
          </a:p>
          <a:p>
            <a:r>
              <a:rPr lang="en-US" dirty="0" smtClean="0"/>
              <a:t>Proverbs </a:t>
            </a:r>
            <a:r>
              <a:rPr lang="en-US" dirty="0"/>
              <a:t>27:6 ...Faithful are the wounds of a friend, But the kisses of an enemy are deceitful.</a:t>
            </a:r>
          </a:p>
          <a:p>
            <a:r>
              <a:rPr lang="en-US" dirty="0" smtClean="0"/>
              <a:t>Peter </a:t>
            </a:r>
            <a:r>
              <a:rPr lang="en-US" dirty="0"/>
              <a:t>and Paul were real friends to those in </a:t>
            </a:r>
            <a:r>
              <a:rPr lang="en-US" dirty="0" smtClean="0"/>
              <a:t>their audience</a:t>
            </a:r>
            <a:r>
              <a:rPr lang="en-US" dirty="0"/>
              <a:t>...</a:t>
            </a:r>
          </a:p>
          <a:p>
            <a:r>
              <a:rPr lang="en-US" dirty="0" smtClean="0"/>
              <a:t>Acts </a:t>
            </a:r>
            <a:r>
              <a:rPr lang="en-US" dirty="0"/>
              <a:t>2:36 ..."Therefore let all the house of Israel know assuredly that God has made this Jesus, </a:t>
            </a:r>
            <a:r>
              <a:rPr lang="en-US" u="sng" dirty="0"/>
              <a:t>whom you crucified</a:t>
            </a:r>
            <a:r>
              <a:rPr lang="en-US" dirty="0"/>
              <a:t>, both Lord and Christ." 37 Now when they heard this, they were cut to the heart, and said to Peter and the rest of the apostles, "Men and brethren, what shall we do?"</a:t>
            </a:r>
          </a:p>
          <a:p>
            <a:r>
              <a:rPr lang="en-US" dirty="0" smtClean="0"/>
              <a:t>Galatians </a:t>
            </a:r>
            <a:r>
              <a:rPr lang="en-US" dirty="0"/>
              <a:t>4:16 ...Have I therefore become your enemy because I tell you the truth?</a:t>
            </a:r>
          </a:p>
          <a:p>
            <a:endParaRPr lang="en-US" dirty="0"/>
          </a:p>
        </p:txBody>
      </p:sp>
    </p:spTree>
    <p:extLst>
      <p:ext uri="{BB962C8B-B14F-4D97-AF65-F5344CB8AC3E}">
        <p14:creationId xmlns:p14="http://schemas.microsoft.com/office/powerpoint/2010/main" val="4286751046"/>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1785</Words>
  <Application>Microsoft Office PowerPoint</Application>
  <PresentationFormat>On-screen Show (4:3)</PresentationFormat>
  <Paragraphs>75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“You Need To Be Taught Again…”</vt:lpstr>
      <vt:lpstr>Hebrews 5:12-14</vt:lpstr>
      <vt:lpstr>INTRODUCTION</vt:lpstr>
      <vt:lpstr>PowerPoint Presentation</vt:lpstr>
      <vt:lpstr>PowerPoint Presentation</vt:lpstr>
      <vt:lpstr>PowerPoint Presentation</vt:lpstr>
      <vt:lpstr>PowerPoint Presentation</vt:lpstr>
      <vt:lpstr>PowerPoint Presentation</vt:lpstr>
      <vt:lpstr>PowerPoint Presentation</vt:lpstr>
      <vt:lpstr>THE "UNTAUGHT" CANNOT REALLY TEACH OTHERS!</vt:lpstr>
      <vt:lpstr>PowerPoint Presentation</vt:lpstr>
      <vt:lpstr>PowerPoint Presentation</vt:lpstr>
      <vt:lpstr>THIS MEANS THAT THE "UNTAUGHT" ARE LACKING IN MORAL JUDGMENT!</vt:lpstr>
      <vt:lpstr>PowerPoint Presentation</vt:lpstr>
      <vt:lpstr>CONCLUSION: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 Need To Be Taught Again…”</dc:title>
  <dc:creator>Aarons</dc:creator>
  <cp:lastModifiedBy>Aarons</cp:lastModifiedBy>
  <cp:revision>7</cp:revision>
  <dcterms:created xsi:type="dcterms:W3CDTF">2016-05-31T19:14:26Z</dcterms:created>
  <dcterms:modified xsi:type="dcterms:W3CDTF">2016-05-31T20:04:23Z</dcterms:modified>
</cp:coreProperties>
</file>