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5"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21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2BADD9-78EB-46CF-AA8A-DCF3437EDE70}" type="datetimeFigureOut">
              <a:rPr lang="en-US" smtClean="0"/>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5C73E-60FD-4342-A6FE-C3FCFA8923EB}" type="slidenum">
              <a:rPr lang="en-US" smtClean="0"/>
              <a:t>‹#›</a:t>
            </a:fld>
            <a:endParaRPr lang="en-US"/>
          </a:p>
        </p:txBody>
      </p:sp>
    </p:spTree>
    <p:extLst>
      <p:ext uri="{BB962C8B-B14F-4D97-AF65-F5344CB8AC3E}">
        <p14:creationId xmlns:p14="http://schemas.microsoft.com/office/powerpoint/2010/main" val="195819445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2BADD9-78EB-46CF-AA8A-DCF3437EDE70}" type="datetimeFigureOut">
              <a:rPr lang="en-US" smtClean="0"/>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5C73E-60FD-4342-A6FE-C3FCFA8923EB}" type="slidenum">
              <a:rPr lang="en-US" smtClean="0"/>
              <a:t>‹#›</a:t>
            </a:fld>
            <a:endParaRPr lang="en-US"/>
          </a:p>
        </p:txBody>
      </p:sp>
    </p:spTree>
    <p:extLst>
      <p:ext uri="{BB962C8B-B14F-4D97-AF65-F5344CB8AC3E}">
        <p14:creationId xmlns:p14="http://schemas.microsoft.com/office/powerpoint/2010/main" val="45824062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2BADD9-78EB-46CF-AA8A-DCF3437EDE70}" type="datetimeFigureOut">
              <a:rPr lang="en-US" smtClean="0"/>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5C73E-60FD-4342-A6FE-C3FCFA8923EB}" type="slidenum">
              <a:rPr lang="en-US" smtClean="0"/>
              <a:t>‹#›</a:t>
            </a:fld>
            <a:endParaRPr lang="en-US"/>
          </a:p>
        </p:txBody>
      </p:sp>
    </p:spTree>
    <p:extLst>
      <p:ext uri="{BB962C8B-B14F-4D97-AF65-F5344CB8AC3E}">
        <p14:creationId xmlns:p14="http://schemas.microsoft.com/office/powerpoint/2010/main" val="26546387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2BADD9-78EB-46CF-AA8A-DCF3437EDE70}" type="datetimeFigureOut">
              <a:rPr lang="en-US" smtClean="0"/>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5C73E-60FD-4342-A6FE-C3FCFA8923EB}" type="slidenum">
              <a:rPr lang="en-US" smtClean="0"/>
              <a:t>‹#›</a:t>
            </a:fld>
            <a:endParaRPr lang="en-US"/>
          </a:p>
        </p:txBody>
      </p:sp>
    </p:spTree>
    <p:extLst>
      <p:ext uri="{BB962C8B-B14F-4D97-AF65-F5344CB8AC3E}">
        <p14:creationId xmlns:p14="http://schemas.microsoft.com/office/powerpoint/2010/main" val="429274678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2BADD9-78EB-46CF-AA8A-DCF3437EDE70}" type="datetimeFigureOut">
              <a:rPr lang="en-US" smtClean="0"/>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15C73E-60FD-4342-A6FE-C3FCFA8923EB}" type="slidenum">
              <a:rPr lang="en-US" smtClean="0"/>
              <a:t>‹#›</a:t>
            </a:fld>
            <a:endParaRPr lang="en-US"/>
          </a:p>
        </p:txBody>
      </p:sp>
    </p:spTree>
    <p:extLst>
      <p:ext uri="{BB962C8B-B14F-4D97-AF65-F5344CB8AC3E}">
        <p14:creationId xmlns:p14="http://schemas.microsoft.com/office/powerpoint/2010/main" val="195507002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2BADD9-78EB-46CF-AA8A-DCF3437EDE70}" type="datetimeFigureOut">
              <a:rPr lang="en-US" smtClean="0"/>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15C73E-60FD-4342-A6FE-C3FCFA8923EB}" type="slidenum">
              <a:rPr lang="en-US" smtClean="0"/>
              <a:t>‹#›</a:t>
            </a:fld>
            <a:endParaRPr lang="en-US"/>
          </a:p>
        </p:txBody>
      </p:sp>
    </p:spTree>
    <p:extLst>
      <p:ext uri="{BB962C8B-B14F-4D97-AF65-F5344CB8AC3E}">
        <p14:creationId xmlns:p14="http://schemas.microsoft.com/office/powerpoint/2010/main" val="131484402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2BADD9-78EB-46CF-AA8A-DCF3437EDE70}" type="datetimeFigureOut">
              <a:rPr lang="en-US" smtClean="0"/>
              <a:t>5/31/2016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15C73E-60FD-4342-A6FE-C3FCFA8923EB}" type="slidenum">
              <a:rPr lang="en-US" smtClean="0"/>
              <a:t>‹#›</a:t>
            </a:fld>
            <a:endParaRPr lang="en-US"/>
          </a:p>
        </p:txBody>
      </p:sp>
    </p:spTree>
    <p:extLst>
      <p:ext uri="{BB962C8B-B14F-4D97-AF65-F5344CB8AC3E}">
        <p14:creationId xmlns:p14="http://schemas.microsoft.com/office/powerpoint/2010/main" val="261926566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2BADD9-78EB-46CF-AA8A-DCF3437EDE70}" type="datetimeFigureOut">
              <a:rPr lang="en-US" smtClean="0"/>
              <a:t>5/31/2016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15C73E-60FD-4342-A6FE-C3FCFA8923EB}" type="slidenum">
              <a:rPr lang="en-US" smtClean="0"/>
              <a:t>‹#›</a:t>
            </a:fld>
            <a:endParaRPr lang="en-US"/>
          </a:p>
        </p:txBody>
      </p:sp>
    </p:spTree>
    <p:extLst>
      <p:ext uri="{BB962C8B-B14F-4D97-AF65-F5344CB8AC3E}">
        <p14:creationId xmlns:p14="http://schemas.microsoft.com/office/powerpoint/2010/main" val="302829200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2BADD9-78EB-46CF-AA8A-DCF3437EDE70}" type="datetimeFigureOut">
              <a:rPr lang="en-US" smtClean="0"/>
              <a:t>5/31/2016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15C73E-60FD-4342-A6FE-C3FCFA8923EB}" type="slidenum">
              <a:rPr lang="en-US" smtClean="0"/>
              <a:t>‹#›</a:t>
            </a:fld>
            <a:endParaRPr lang="en-US"/>
          </a:p>
        </p:txBody>
      </p:sp>
    </p:spTree>
    <p:extLst>
      <p:ext uri="{BB962C8B-B14F-4D97-AF65-F5344CB8AC3E}">
        <p14:creationId xmlns:p14="http://schemas.microsoft.com/office/powerpoint/2010/main" val="8328352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2BADD9-78EB-46CF-AA8A-DCF3437EDE70}" type="datetimeFigureOut">
              <a:rPr lang="en-US" smtClean="0"/>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15C73E-60FD-4342-A6FE-C3FCFA8923EB}" type="slidenum">
              <a:rPr lang="en-US" smtClean="0"/>
              <a:t>‹#›</a:t>
            </a:fld>
            <a:endParaRPr lang="en-US"/>
          </a:p>
        </p:txBody>
      </p:sp>
    </p:spTree>
    <p:extLst>
      <p:ext uri="{BB962C8B-B14F-4D97-AF65-F5344CB8AC3E}">
        <p14:creationId xmlns:p14="http://schemas.microsoft.com/office/powerpoint/2010/main" val="134413193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2BADD9-78EB-46CF-AA8A-DCF3437EDE70}" type="datetimeFigureOut">
              <a:rPr lang="en-US" smtClean="0"/>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15C73E-60FD-4342-A6FE-C3FCFA8923EB}" type="slidenum">
              <a:rPr lang="en-US" smtClean="0"/>
              <a:t>‹#›</a:t>
            </a:fld>
            <a:endParaRPr lang="en-US"/>
          </a:p>
        </p:txBody>
      </p:sp>
    </p:spTree>
    <p:extLst>
      <p:ext uri="{BB962C8B-B14F-4D97-AF65-F5344CB8AC3E}">
        <p14:creationId xmlns:p14="http://schemas.microsoft.com/office/powerpoint/2010/main" val="426226037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189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2BADD9-78EB-46CF-AA8A-DCF3437EDE70}" type="datetimeFigureOut">
              <a:rPr lang="en-US" smtClean="0"/>
              <a:t>5/31/2016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15C73E-60FD-4342-A6FE-C3FCFA8923EB}" type="slidenum">
              <a:rPr lang="en-US" smtClean="0"/>
              <a:t>‹#›</a:t>
            </a:fld>
            <a:endParaRPr lang="en-US"/>
          </a:p>
        </p:txBody>
      </p:sp>
    </p:spTree>
    <p:extLst>
      <p:ext uri="{BB962C8B-B14F-4D97-AF65-F5344CB8AC3E}">
        <p14:creationId xmlns:p14="http://schemas.microsoft.com/office/powerpoint/2010/main" val="1573472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biblia.com/bible/nkjv/Acts%2020.7" TargetMode="External"/><Relationship Id="rId2" Type="http://schemas.openxmlformats.org/officeDocument/2006/relationships/hyperlink" Target="http://biblia.com/bible/nkjv/Heb.%2010.24-25" TargetMode="External"/><Relationship Id="rId1" Type="http://schemas.openxmlformats.org/officeDocument/2006/relationships/slideLayout" Target="../slideLayouts/slideLayout2.xml"/><Relationship Id="rId5" Type="http://schemas.openxmlformats.org/officeDocument/2006/relationships/hyperlink" Target="http://biblia.com/bible/nkjv/1%20Cor%2016.1-2" TargetMode="External"/><Relationship Id="rId4" Type="http://schemas.openxmlformats.org/officeDocument/2006/relationships/hyperlink" Target="http://biblia.com/bible/nkjv/1%20Cor.%2011.20"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biblia.com/bible/nkjv/1%20Peter%202.11" TargetMode="External"/><Relationship Id="rId2" Type="http://schemas.openxmlformats.org/officeDocument/2006/relationships/hyperlink" Target="http://biblia.com/bible/nkjv/Eph.%202.19" TargetMode="External"/><Relationship Id="rId1" Type="http://schemas.openxmlformats.org/officeDocument/2006/relationships/slideLayout" Target="../slideLayouts/slideLayout2.xml"/><Relationship Id="rId5" Type="http://schemas.openxmlformats.org/officeDocument/2006/relationships/hyperlink" Target="http://biblia.com/bible/nkjv/Romans%208.5-8" TargetMode="External"/><Relationship Id="rId4" Type="http://schemas.openxmlformats.org/officeDocument/2006/relationships/hyperlink" Target="http://biblia.com/bible/nkjv/Colossians%203.1-2"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biblia.com/bible/nkjv/Romans%2012.1%E2%80%93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biblia.com/bible/nkjv/Psalm%20122.1" TargetMode="External"/><Relationship Id="rId2" Type="http://schemas.openxmlformats.org/officeDocument/2006/relationships/hyperlink" Target="http://biblia.com/bible/nkjv/Ezra%207.1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biblia.com/bible/nkjv/Acts%2010.33" TargetMode="External"/><Relationship Id="rId2" Type="http://schemas.openxmlformats.org/officeDocument/2006/relationships/hyperlink" Target="http://biblia.com/bible/nkjv/2%20Cor.%209.7" TargetMode="External"/><Relationship Id="rId1" Type="http://schemas.openxmlformats.org/officeDocument/2006/relationships/slideLayout" Target="../slideLayouts/slideLayout2.xml"/><Relationship Id="rId4" Type="http://schemas.openxmlformats.org/officeDocument/2006/relationships/hyperlink" Target="http://biblia.com/bible/nkjv/Acts%2017.11"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biblia.com/bible/nkjv/John%2013.35" TargetMode="External"/><Relationship Id="rId2" Type="http://schemas.openxmlformats.org/officeDocument/2006/relationships/hyperlink" Target="http://biblia.com/bible/nkjv/John%2013.34" TargetMode="External"/><Relationship Id="rId1" Type="http://schemas.openxmlformats.org/officeDocument/2006/relationships/slideLayout" Target="../slideLayouts/slideLayout2.xml"/><Relationship Id="rId6" Type="http://schemas.openxmlformats.org/officeDocument/2006/relationships/hyperlink" Target="http://biblia.com/bible/nkjv/1%20John%204.20-21" TargetMode="External"/><Relationship Id="rId5" Type="http://schemas.openxmlformats.org/officeDocument/2006/relationships/hyperlink" Target="http://biblia.com/bible/nkjv/1%20John%202.9-11" TargetMode="External"/><Relationship Id="rId4" Type="http://schemas.openxmlformats.org/officeDocument/2006/relationships/hyperlink" Target="http://biblia.com/bible/nkjv/1%20John%204.7-11"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biblia.com/bible/nkjv/Romans%2015.1-2" TargetMode="External"/><Relationship Id="rId2" Type="http://schemas.openxmlformats.org/officeDocument/2006/relationships/hyperlink" Target="http://biblia.com/bible/nkjv/Phil.%202.3-4"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biblia.com/bible/nkjv/1%20Peter%201.3-5" TargetMode="External"/><Relationship Id="rId2" Type="http://schemas.openxmlformats.org/officeDocument/2006/relationships/hyperlink" Target="http://biblia.com/bible/nkjv/Hebrews%2011.13-16"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biblia.com/bible/nkjv/Philippians%204.4"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biblia.com/bible/nkjv/Psalm%2042.1%E2%80%934" TargetMode="External"/><Relationship Id="rId2" Type="http://schemas.openxmlformats.org/officeDocument/2006/relationships/hyperlink" Target="http://biblia.com/bible/nkjv/Psalm%20122.1" TargetMode="External"/><Relationship Id="rId1" Type="http://schemas.openxmlformats.org/officeDocument/2006/relationships/slideLayout" Target="../slideLayouts/slideLayout2.xml"/><Relationship Id="rId5" Type="http://schemas.openxmlformats.org/officeDocument/2006/relationships/hyperlink" Target="http://biblia.com/bible/nkjv/Psalm%2084.1%E2%80%932" TargetMode="External"/><Relationship Id="rId4" Type="http://schemas.openxmlformats.org/officeDocument/2006/relationships/hyperlink" Target="http://biblia.com/bible/nkjv/Psalm%2095.1%E2%80%933"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biblia.com/bible/nkjv/Isa.%202.2-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biblia.com/bible/nkjv/Colossians%203.16" TargetMode="External"/><Relationship Id="rId2" Type="http://schemas.openxmlformats.org/officeDocument/2006/relationships/hyperlink" Target="http://biblia.com/bible/nkjv/Eph.%205.19" TargetMode="External"/><Relationship Id="rId1" Type="http://schemas.openxmlformats.org/officeDocument/2006/relationships/slideLayout" Target="../slideLayouts/slideLayout2.xml"/><Relationship Id="rId4" Type="http://schemas.openxmlformats.org/officeDocument/2006/relationships/hyperlink" Target="http://biblia.com/bible/nkjv/Malachi%201.13"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biblia.com/bible/nkjv/Hebrews%2010.22" TargetMode="External"/><Relationship Id="rId2" Type="http://schemas.openxmlformats.org/officeDocument/2006/relationships/hyperlink" Target="http://biblia.com/bible/nkjv/Matthew%205.8" TargetMode="External"/><Relationship Id="rId1" Type="http://schemas.openxmlformats.org/officeDocument/2006/relationships/slideLayout" Target="../slideLayouts/slideLayout2.xml"/><Relationship Id="rId4" Type="http://schemas.openxmlformats.org/officeDocument/2006/relationships/hyperlink" Target="http://biblia.com/bible/nkjv/Matt.%206.24"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biblia.com/bible/nkjv/2%20Corinthians%2013.5" TargetMode="External"/><Relationship Id="rId2" Type="http://schemas.openxmlformats.org/officeDocument/2006/relationships/hyperlink" Target="http://biblia.com/bible/nkjv/James%204.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685801"/>
            <a:ext cx="9067800" cy="2914650"/>
          </a:xfrm>
        </p:spPr>
        <p:txBody>
          <a:bodyPr>
            <a:normAutofit/>
          </a:bodyPr>
          <a:lstStyle/>
          <a:p>
            <a:r>
              <a:rPr lang="en-US" sz="6600" b="1" dirty="0" smtClean="0"/>
              <a:t>“I Do Not Enjoy Church”</a:t>
            </a:r>
            <a:endParaRPr lang="en-US" sz="6600" b="1" dirty="0"/>
          </a:p>
        </p:txBody>
      </p:sp>
      <p:sp>
        <p:nvSpPr>
          <p:cNvPr id="3" name="Subtitle 2"/>
          <p:cNvSpPr>
            <a:spLocks noGrp="1"/>
          </p:cNvSpPr>
          <p:nvPr>
            <p:ph type="subTitle" idx="1"/>
          </p:nvPr>
        </p:nvSpPr>
        <p:spPr>
          <a:xfrm>
            <a:off x="228600" y="3886200"/>
            <a:ext cx="8686800" cy="2362200"/>
          </a:xfrm>
        </p:spPr>
        <p:txBody>
          <a:bodyPr>
            <a:normAutofit/>
          </a:bodyPr>
          <a:lstStyle/>
          <a:p>
            <a:r>
              <a:rPr lang="en-US" sz="4400" dirty="0" smtClean="0">
                <a:solidFill>
                  <a:schemeClr val="tx1"/>
                </a:solidFill>
              </a:rPr>
              <a:t>Anyone who has been around the church for any length of time has heard this.</a:t>
            </a:r>
            <a:endParaRPr lang="en-US" sz="4400" dirty="0">
              <a:solidFill>
                <a:schemeClr val="tx1"/>
              </a:solidFill>
            </a:endParaRPr>
          </a:p>
        </p:txBody>
      </p:sp>
    </p:spTree>
    <p:extLst>
      <p:ext uri="{BB962C8B-B14F-4D97-AF65-F5344CB8AC3E}">
        <p14:creationId xmlns:p14="http://schemas.microsoft.com/office/powerpoint/2010/main" val="174860644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1143000"/>
          </a:xfrm>
        </p:spPr>
        <p:txBody>
          <a:bodyPr>
            <a:normAutofit fontScale="90000"/>
          </a:bodyPr>
          <a:lstStyle/>
          <a:p>
            <a:r>
              <a:rPr lang="en-US" b="1" dirty="0" smtClean="0"/>
              <a:t>We Do Not Fully Understand The Purpose Of Assembling</a:t>
            </a:r>
            <a:endParaRPr lang="en-US" dirty="0"/>
          </a:p>
        </p:txBody>
      </p:sp>
      <p:sp>
        <p:nvSpPr>
          <p:cNvPr id="3" name="Content Placeholder 2"/>
          <p:cNvSpPr>
            <a:spLocks noGrp="1"/>
          </p:cNvSpPr>
          <p:nvPr>
            <p:ph idx="1"/>
          </p:nvPr>
        </p:nvSpPr>
        <p:spPr>
          <a:xfrm>
            <a:off x="0" y="1447800"/>
            <a:ext cx="9144000" cy="5257800"/>
          </a:xfrm>
        </p:spPr>
        <p:txBody>
          <a:bodyPr>
            <a:normAutofit lnSpcReduction="10000"/>
          </a:bodyPr>
          <a:lstStyle/>
          <a:p>
            <a:r>
              <a:rPr lang="en-US" dirty="0" smtClean="0"/>
              <a:t>We </a:t>
            </a:r>
            <a:r>
              <a:rPr lang="en-US" dirty="0"/>
              <a:t>need to remind ourselves that we are here to worship God.  </a:t>
            </a:r>
            <a:endParaRPr lang="en-US" dirty="0" smtClean="0"/>
          </a:p>
          <a:p>
            <a:r>
              <a:rPr lang="en-US" dirty="0" smtClean="0"/>
              <a:t>We are not here to entertain ourselves. </a:t>
            </a:r>
          </a:p>
          <a:p>
            <a:r>
              <a:rPr lang="en-US" dirty="0" smtClean="0"/>
              <a:t>We </a:t>
            </a:r>
            <a:r>
              <a:rPr lang="en-US" dirty="0"/>
              <a:t>strive to follow His instructions in how we do that, as we have continually emphasized.</a:t>
            </a:r>
          </a:p>
          <a:p>
            <a:r>
              <a:rPr lang="en-US" dirty="0" smtClean="0"/>
              <a:t>We </a:t>
            </a:r>
            <a:r>
              <a:rPr lang="en-US" dirty="0"/>
              <a:t>are commanded to assemble – </a:t>
            </a:r>
            <a:r>
              <a:rPr lang="en-US" u="sng" dirty="0" smtClean="0">
                <a:hlinkClick r:id="rId2"/>
              </a:rPr>
              <a:t>Hebrews </a:t>
            </a:r>
            <a:r>
              <a:rPr lang="en-US" u="sng" dirty="0">
                <a:hlinkClick r:id="rId2"/>
              </a:rPr>
              <a:t>10:24-25</a:t>
            </a:r>
            <a:r>
              <a:rPr lang="en-US" dirty="0"/>
              <a:t>.   </a:t>
            </a:r>
            <a:endParaRPr lang="en-US" dirty="0" smtClean="0"/>
          </a:p>
          <a:p>
            <a:r>
              <a:rPr lang="en-US" dirty="0" smtClean="0"/>
              <a:t>And </a:t>
            </a:r>
            <a:r>
              <a:rPr lang="en-US" dirty="0"/>
              <a:t>there are numerous passages that imply the need for assembling (</a:t>
            </a:r>
            <a:r>
              <a:rPr lang="en-US" u="sng" dirty="0">
                <a:hlinkClick r:id="rId3"/>
              </a:rPr>
              <a:t>Acts 20:7</a:t>
            </a:r>
            <a:r>
              <a:rPr lang="en-US" dirty="0"/>
              <a:t>, </a:t>
            </a:r>
            <a:r>
              <a:rPr lang="en-US" u="sng" dirty="0">
                <a:hlinkClick r:id="rId4"/>
              </a:rPr>
              <a:t>1 </a:t>
            </a:r>
            <a:r>
              <a:rPr lang="en-US" u="sng" dirty="0" smtClean="0">
                <a:hlinkClick r:id="rId4"/>
              </a:rPr>
              <a:t>Corinthians 11:20</a:t>
            </a:r>
            <a:r>
              <a:rPr lang="en-US" dirty="0" smtClean="0"/>
              <a:t>;</a:t>
            </a:r>
            <a:r>
              <a:rPr lang="en-US" dirty="0"/>
              <a:t> </a:t>
            </a:r>
            <a:r>
              <a:rPr lang="en-US" u="sng" dirty="0">
                <a:hlinkClick r:id="rId5"/>
              </a:rPr>
              <a:t>16:1-2</a:t>
            </a:r>
            <a:r>
              <a:rPr lang="en-US" dirty="0"/>
              <a:t>,  etc.).  </a:t>
            </a:r>
            <a:endParaRPr lang="en-US" dirty="0" smtClean="0"/>
          </a:p>
          <a:p>
            <a:endParaRPr lang="en-US" dirty="0"/>
          </a:p>
        </p:txBody>
      </p:sp>
    </p:spTree>
    <p:extLst>
      <p:ext uri="{BB962C8B-B14F-4D97-AF65-F5344CB8AC3E}">
        <p14:creationId xmlns:p14="http://schemas.microsoft.com/office/powerpoint/2010/main" val="48764846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fontScale="92500" lnSpcReduction="10000"/>
          </a:bodyPr>
          <a:lstStyle/>
          <a:p>
            <a:r>
              <a:rPr lang="en-US" dirty="0" smtClean="0"/>
              <a:t>The same was true with David under the Old Law.  </a:t>
            </a:r>
          </a:p>
          <a:p>
            <a:r>
              <a:rPr lang="en-US" dirty="0" smtClean="0"/>
              <a:t>All those passages in the psalms demonstrate an understanding of why we are here.</a:t>
            </a:r>
          </a:p>
          <a:p>
            <a:r>
              <a:rPr lang="en-US" dirty="0" smtClean="0"/>
              <a:t>Why are we here?  </a:t>
            </a:r>
          </a:p>
          <a:p>
            <a:r>
              <a:rPr lang="en-US" dirty="0" smtClean="0"/>
              <a:t>First and foremost to worship God.  </a:t>
            </a:r>
          </a:p>
          <a:p>
            <a:r>
              <a:rPr lang="en-US" dirty="0" smtClean="0"/>
              <a:t>Secondly, to build each other up – exhorting and edifying one another. </a:t>
            </a:r>
          </a:p>
          <a:p>
            <a:r>
              <a:rPr lang="en-US" dirty="0" smtClean="0"/>
              <a:t>Both of these principles are outlined in Scripture.</a:t>
            </a:r>
          </a:p>
          <a:p>
            <a:r>
              <a:rPr lang="en-US" dirty="0" smtClean="0"/>
              <a:t>If we find no real joy in assembling with the saints, maybe we see some other reasons for why we assemble – to please friends and family, to keep the elders off our backs, to keep up appearances, etc.  </a:t>
            </a:r>
          </a:p>
          <a:p>
            <a:r>
              <a:rPr lang="en-US" dirty="0" smtClean="0"/>
              <a:t>This is never acceptable before God.</a:t>
            </a:r>
          </a:p>
          <a:p>
            <a:endParaRPr lang="en-US" dirty="0"/>
          </a:p>
        </p:txBody>
      </p:sp>
    </p:spTree>
    <p:extLst>
      <p:ext uri="{BB962C8B-B14F-4D97-AF65-F5344CB8AC3E}">
        <p14:creationId xmlns:p14="http://schemas.microsoft.com/office/powerpoint/2010/main" val="87230482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b="1" dirty="0" smtClean="0"/>
              <a:t>We Are Not Spiritually Minded</a:t>
            </a:r>
            <a:endParaRPr lang="en-US" dirty="0"/>
          </a:p>
        </p:txBody>
      </p:sp>
      <p:sp>
        <p:nvSpPr>
          <p:cNvPr id="3" name="Content Placeholder 2"/>
          <p:cNvSpPr>
            <a:spLocks noGrp="1"/>
          </p:cNvSpPr>
          <p:nvPr>
            <p:ph idx="1"/>
          </p:nvPr>
        </p:nvSpPr>
        <p:spPr>
          <a:xfrm>
            <a:off x="0" y="762000"/>
            <a:ext cx="9144000" cy="6019800"/>
          </a:xfrm>
        </p:spPr>
        <p:txBody>
          <a:bodyPr>
            <a:normAutofit fontScale="92500" lnSpcReduction="10000"/>
          </a:bodyPr>
          <a:lstStyle/>
          <a:p>
            <a:r>
              <a:rPr lang="en-US" dirty="0" smtClean="0"/>
              <a:t>Continually </a:t>
            </a:r>
            <a:r>
              <a:rPr lang="en-US" dirty="0"/>
              <a:t>we need to remind ourselves of our first loyalties.  </a:t>
            </a:r>
            <a:endParaRPr lang="en-US" dirty="0" smtClean="0"/>
          </a:p>
          <a:p>
            <a:r>
              <a:rPr lang="en-US" dirty="0" smtClean="0"/>
              <a:t>We </a:t>
            </a:r>
            <a:r>
              <a:rPr lang="en-US" dirty="0"/>
              <a:t>are citizens of heaven (</a:t>
            </a:r>
            <a:r>
              <a:rPr lang="en-US" u="sng" dirty="0" smtClean="0">
                <a:hlinkClick r:id="rId2"/>
              </a:rPr>
              <a:t>Ephesians </a:t>
            </a:r>
            <a:r>
              <a:rPr lang="en-US" u="sng" dirty="0">
                <a:hlinkClick r:id="rId2"/>
              </a:rPr>
              <a:t>2:19</a:t>
            </a:r>
            <a:r>
              <a:rPr lang="en-US" dirty="0"/>
              <a:t>).  </a:t>
            </a:r>
            <a:endParaRPr lang="en-US" dirty="0" smtClean="0"/>
          </a:p>
          <a:p>
            <a:r>
              <a:rPr lang="en-US" dirty="0" smtClean="0"/>
              <a:t>Here </a:t>
            </a:r>
            <a:r>
              <a:rPr lang="en-US" dirty="0"/>
              <a:t>we are sojourners and pilgrims (</a:t>
            </a:r>
            <a:r>
              <a:rPr lang="en-US" u="sng" dirty="0">
                <a:hlinkClick r:id="rId3"/>
              </a:rPr>
              <a:t>1 Peter 2:11</a:t>
            </a:r>
            <a:r>
              <a:rPr lang="en-US" dirty="0"/>
              <a:t>).  </a:t>
            </a:r>
            <a:endParaRPr lang="en-US" dirty="0" smtClean="0"/>
          </a:p>
          <a:p>
            <a:r>
              <a:rPr lang="en-US" dirty="0" smtClean="0"/>
              <a:t>We </a:t>
            </a:r>
            <a:r>
              <a:rPr lang="en-US" dirty="0"/>
              <a:t>must never forget this.</a:t>
            </a:r>
          </a:p>
          <a:p>
            <a:r>
              <a:rPr lang="en-US" u="sng" dirty="0" smtClean="0">
                <a:hlinkClick r:id="rId4"/>
              </a:rPr>
              <a:t>Colossians </a:t>
            </a:r>
            <a:r>
              <a:rPr lang="en-US" u="sng" dirty="0">
                <a:hlinkClick r:id="rId4"/>
              </a:rPr>
              <a:t>3:1-2</a:t>
            </a:r>
            <a:r>
              <a:rPr lang="en-US" dirty="0"/>
              <a:t> reminds us to set our mind on things above! </a:t>
            </a:r>
          </a:p>
          <a:p>
            <a:r>
              <a:rPr lang="en-US" u="sng" dirty="0" smtClean="0">
                <a:hlinkClick r:id="rId5"/>
              </a:rPr>
              <a:t>Romans </a:t>
            </a:r>
            <a:r>
              <a:rPr lang="en-US" u="sng" dirty="0">
                <a:hlinkClick r:id="rId5"/>
              </a:rPr>
              <a:t>8:5-8</a:t>
            </a:r>
            <a:r>
              <a:rPr lang="en-US" dirty="0"/>
              <a:t> describes the difference between those who set their minds </a:t>
            </a:r>
            <a:r>
              <a:rPr lang="en-US" dirty="0" smtClean="0"/>
              <a:t>on carnal </a:t>
            </a:r>
            <a:r>
              <a:rPr lang="en-US" dirty="0"/>
              <a:t>things and those who are spiritually minded. </a:t>
            </a:r>
          </a:p>
          <a:p>
            <a:r>
              <a:rPr lang="en-US" dirty="0" smtClean="0"/>
              <a:t>Perhaps </a:t>
            </a:r>
            <a:r>
              <a:rPr lang="en-US" dirty="0"/>
              <a:t>one reason we find no joy in worshipping God is that the world’s entertainment and distractions has taken root in our hearts and lives.  </a:t>
            </a:r>
            <a:endParaRPr lang="en-US" dirty="0" smtClean="0"/>
          </a:p>
          <a:p>
            <a:endParaRPr lang="en-US" dirty="0"/>
          </a:p>
        </p:txBody>
      </p:sp>
    </p:spTree>
    <p:extLst>
      <p:ext uri="{BB962C8B-B14F-4D97-AF65-F5344CB8AC3E}">
        <p14:creationId xmlns:p14="http://schemas.microsoft.com/office/powerpoint/2010/main" val="15792950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fontScale="92500" lnSpcReduction="20000"/>
          </a:bodyPr>
          <a:lstStyle/>
          <a:p>
            <a:r>
              <a:rPr lang="en-US" dirty="0" smtClean="0"/>
              <a:t>We are so used to glitz and glamour, thrills and having our senses tantalized, that worshipping God according to His instructions becomes boring and tedious.  </a:t>
            </a:r>
          </a:p>
          <a:p>
            <a:r>
              <a:rPr lang="en-US" dirty="0" smtClean="0"/>
              <a:t>Thinking of the worship assembly becomes drudgery rather than a joy.</a:t>
            </a:r>
          </a:p>
          <a:p>
            <a:r>
              <a:rPr lang="en-US" dirty="0" smtClean="0"/>
              <a:t>The answer to such a dilemma is NOT to see how entertaining we can make the worship, but to refocus our minds and hearts where they need to be.   </a:t>
            </a:r>
          </a:p>
          <a:p>
            <a:r>
              <a:rPr lang="en-US" u="sng" dirty="0" smtClean="0">
                <a:hlinkClick r:id="rId2"/>
              </a:rPr>
              <a:t>Romans 12:1–2</a:t>
            </a:r>
            <a:r>
              <a:rPr lang="en-US" dirty="0" smtClean="0"/>
              <a:t> says, “</a:t>
            </a:r>
            <a:r>
              <a:rPr lang="en-US" i="1" dirty="0" smtClean="0"/>
              <a:t>I beseech you therefore, brethren, by the mercies of God, that you present your bodies a living sacrifice, holy, acceptable to God, which is your reasonable service. And do not be conformed to this world, but be </a:t>
            </a:r>
            <a:r>
              <a:rPr lang="en-US" b="1" i="1" dirty="0" smtClean="0"/>
              <a:t>transformed by the renewing of your mind</a:t>
            </a:r>
            <a:r>
              <a:rPr lang="en-US" i="1" dirty="0" smtClean="0"/>
              <a:t>, that you may prove what is that good and acceptable and perfect will of God.</a:t>
            </a:r>
            <a:r>
              <a:rPr lang="en-US" dirty="0" smtClean="0"/>
              <a:t>”</a:t>
            </a:r>
          </a:p>
          <a:p>
            <a:endParaRPr lang="en-US" dirty="0"/>
          </a:p>
        </p:txBody>
      </p:sp>
    </p:spTree>
    <p:extLst>
      <p:ext uri="{BB962C8B-B14F-4D97-AF65-F5344CB8AC3E}">
        <p14:creationId xmlns:p14="http://schemas.microsoft.com/office/powerpoint/2010/main" val="174210208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685800"/>
          </a:xfrm>
        </p:spPr>
        <p:txBody>
          <a:bodyPr>
            <a:normAutofit fontScale="90000"/>
          </a:bodyPr>
          <a:lstStyle/>
          <a:p>
            <a:r>
              <a:rPr lang="en-US" b="1" dirty="0" smtClean="0"/>
              <a:t>We Have Not Made Adequate Preparation</a:t>
            </a:r>
            <a:endParaRPr lang="en-US" dirty="0"/>
          </a:p>
        </p:txBody>
      </p:sp>
      <p:sp>
        <p:nvSpPr>
          <p:cNvPr id="3" name="Content Placeholder 2"/>
          <p:cNvSpPr>
            <a:spLocks noGrp="1"/>
          </p:cNvSpPr>
          <p:nvPr>
            <p:ph idx="1"/>
          </p:nvPr>
        </p:nvSpPr>
        <p:spPr>
          <a:xfrm>
            <a:off x="76200" y="838200"/>
            <a:ext cx="9067800" cy="5867400"/>
          </a:xfrm>
        </p:spPr>
        <p:txBody>
          <a:bodyPr>
            <a:normAutofit fontScale="92500" lnSpcReduction="20000"/>
          </a:bodyPr>
          <a:lstStyle/>
          <a:p>
            <a:r>
              <a:rPr lang="en-US" u="sng" dirty="0" smtClean="0">
                <a:hlinkClick r:id="rId2"/>
              </a:rPr>
              <a:t>Ezra </a:t>
            </a:r>
            <a:r>
              <a:rPr lang="en-US" u="sng" dirty="0">
                <a:hlinkClick r:id="rId2"/>
              </a:rPr>
              <a:t>7:10</a:t>
            </a:r>
            <a:r>
              <a:rPr lang="en-US" dirty="0"/>
              <a:t> reminds us of the example of Ezra the scribe.  </a:t>
            </a:r>
            <a:endParaRPr lang="en-US" dirty="0" smtClean="0"/>
          </a:p>
          <a:p>
            <a:r>
              <a:rPr lang="en-US" dirty="0" smtClean="0"/>
              <a:t>Before </a:t>
            </a:r>
            <a:r>
              <a:rPr lang="en-US" dirty="0"/>
              <a:t>teaching the people we are told, “</a:t>
            </a:r>
            <a:r>
              <a:rPr lang="en-US" i="1" dirty="0"/>
              <a:t>For Ezra had prepared his heart to seek the Law of the Lord, and to do it, and to teach statutes and ordinances in Israel</a:t>
            </a:r>
            <a:r>
              <a:rPr lang="en-US" i="1" dirty="0" smtClean="0"/>
              <a:t>.</a:t>
            </a:r>
            <a:r>
              <a:rPr lang="en-US" dirty="0" smtClean="0"/>
              <a:t>”</a:t>
            </a:r>
          </a:p>
          <a:p>
            <a:r>
              <a:rPr lang="en-US" dirty="0" smtClean="0"/>
              <a:t>The </a:t>
            </a:r>
            <a:r>
              <a:rPr lang="en-US" dirty="0"/>
              <a:t>attitude of David, as seen in </a:t>
            </a:r>
            <a:r>
              <a:rPr lang="en-US" u="sng" dirty="0">
                <a:hlinkClick r:id="rId3"/>
              </a:rPr>
              <a:t>Psalm 122:1</a:t>
            </a:r>
            <a:r>
              <a:rPr lang="en-US" dirty="0"/>
              <a:t> was anticipation for worship.  </a:t>
            </a:r>
            <a:endParaRPr lang="en-US" dirty="0" smtClean="0"/>
          </a:p>
          <a:p>
            <a:r>
              <a:rPr lang="en-US" dirty="0" smtClean="0"/>
              <a:t>He </a:t>
            </a:r>
            <a:r>
              <a:rPr lang="en-US" dirty="0"/>
              <a:t>WANTED to do it.</a:t>
            </a:r>
          </a:p>
          <a:p>
            <a:r>
              <a:rPr lang="en-US" dirty="0" smtClean="0"/>
              <a:t>Often </a:t>
            </a:r>
            <a:r>
              <a:rPr lang="en-US" dirty="0"/>
              <a:t>we don’t get more out of our Bible studies because we don’t put anything into them.  </a:t>
            </a:r>
            <a:endParaRPr lang="en-US" dirty="0" smtClean="0"/>
          </a:p>
          <a:p>
            <a:r>
              <a:rPr lang="en-US" dirty="0" smtClean="0"/>
              <a:t>We </a:t>
            </a:r>
            <a:r>
              <a:rPr lang="en-US" dirty="0"/>
              <a:t>don’t get adequate rest to be alert as we worship God</a:t>
            </a:r>
            <a:r>
              <a:rPr lang="en-US" dirty="0" smtClean="0"/>
              <a:t>.</a:t>
            </a:r>
            <a:r>
              <a:rPr lang="en-US" dirty="0" smtClean="0"/>
              <a:t> </a:t>
            </a:r>
          </a:p>
          <a:p>
            <a:r>
              <a:rPr lang="en-US" dirty="0" smtClean="0"/>
              <a:t>We don’t prepare for class.</a:t>
            </a:r>
          </a:p>
          <a:p>
            <a:endParaRPr lang="en-US" dirty="0"/>
          </a:p>
        </p:txBody>
      </p:sp>
    </p:spTree>
    <p:extLst>
      <p:ext uri="{BB962C8B-B14F-4D97-AF65-F5344CB8AC3E}">
        <p14:creationId xmlns:p14="http://schemas.microsoft.com/office/powerpoint/2010/main" val="144441790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067800" cy="6477000"/>
          </a:xfrm>
        </p:spPr>
        <p:txBody>
          <a:bodyPr>
            <a:normAutofit lnSpcReduction="10000"/>
          </a:bodyPr>
          <a:lstStyle/>
          <a:p>
            <a:r>
              <a:rPr lang="en-US" dirty="0" smtClean="0"/>
              <a:t>And, we don’t prepare for worship.   </a:t>
            </a:r>
          </a:p>
          <a:p>
            <a:r>
              <a:rPr lang="en-US" u="sng" dirty="0" smtClean="0">
                <a:hlinkClick r:id="rId2"/>
              </a:rPr>
              <a:t>2 Corinthians 9:7</a:t>
            </a:r>
            <a:r>
              <a:rPr lang="en-US" dirty="0" smtClean="0"/>
              <a:t> in dealing with our giving says it is to be done, as we have purposed in our heart.  </a:t>
            </a:r>
          </a:p>
          <a:p>
            <a:r>
              <a:rPr lang="en-US" dirty="0" smtClean="0"/>
              <a:t>We make preparation!</a:t>
            </a:r>
          </a:p>
          <a:p>
            <a:r>
              <a:rPr lang="en-US" u="sng" dirty="0" smtClean="0">
                <a:hlinkClick r:id="rId3"/>
              </a:rPr>
              <a:t>Acts 10:33</a:t>
            </a:r>
            <a:r>
              <a:rPr lang="en-US" dirty="0" smtClean="0"/>
              <a:t>, when Cornelius heard that Peter was coming he made ready for him.  </a:t>
            </a:r>
          </a:p>
          <a:p>
            <a:r>
              <a:rPr lang="en-US" dirty="0" smtClean="0"/>
              <a:t>They were all there when Peter arrived and gladly received the word with all readiness.</a:t>
            </a:r>
          </a:p>
          <a:p>
            <a:r>
              <a:rPr lang="en-US" u="sng" dirty="0" smtClean="0">
                <a:hlinkClick r:id="rId4"/>
              </a:rPr>
              <a:t>Acts 17:11</a:t>
            </a:r>
            <a:r>
              <a:rPr lang="en-US" dirty="0" smtClean="0"/>
              <a:t>, “</a:t>
            </a:r>
            <a:r>
              <a:rPr lang="en-US" i="1" dirty="0" smtClean="0"/>
              <a:t>These were more fair-minded than those in Thessalonica, in that </a:t>
            </a:r>
            <a:r>
              <a:rPr lang="en-US" b="1" i="1" dirty="0" smtClean="0"/>
              <a:t>they received the word with all readiness</a:t>
            </a:r>
            <a:r>
              <a:rPr lang="en-US" i="1" dirty="0" smtClean="0"/>
              <a:t>, and searched the Scriptures daily to find out whether these things were so</a:t>
            </a:r>
            <a:r>
              <a:rPr lang="en-US" dirty="0" smtClean="0"/>
              <a:t>.”</a:t>
            </a:r>
          </a:p>
          <a:p>
            <a:endParaRPr lang="en-US" dirty="0"/>
          </a:p>
        </p:txBody>
      </p:sp>
    </p:spTree>
    <p:extLst>
      <p:ext uri="{BB962C8B-B14F-4D97-AF65-F5344CB8AC3E}">
        <p14:creationId xmlns:p14="http://schemas.microsoft.com/office/powerpoint/2010/main" val="92419328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smtClean="0"/>
              <a:t>We Have Improper Attitudes Toward Our Brethren</a:t>
            </a:r>
            <a:endParaRPr lang="en-US" dirty="0"/>
          </a:p>
        </p:txBody>
      </p:sp>
      <p:sp>
        <p:nvSpPr>
          <p:cNvPr id="3" name="Content Placeholder 2"/>
          <p:cNvSpPr>
            <a:spLocks noGrp="1"/>
          </p:cNvSpPr>
          <p:nvPr>
            <p:ph idx="1"/>
          </p:nvPr>
        </p:nvSpPr>
        <p:spPr>
          <a:xfrm>
            <a:off x="76200" y="1143000"/>
            <a:ext cx="8991600" cy="5562600"/>
          </a:xfrm>
        </p:spPr>
        <p:txBody>
          <a:bodyPr>
            <a:normAutofit/>
          </a:bodyPr>
          <a:lstStyle/>
          <a:p>
            <a:r>
              <a:rPr lang="en-US" dirty="0" smtClean="0"/>
              <a:t>The </a:t>
            </a:r>
            <a:r>
              <a:rPr lang="en-US" dirty="0"/>
              <a:t>Bible is clear that we are to love our brethren!  </a:t>
            </a:r>
            <a:endParaRPr lang="en-US" dirty="0" smtClean="0"/>
          </a:p>
          <a:p>
            <a:r>
              <a:rPr lang="en-US" dirty="0" smtClean="0"/>
              <a:t>We </a:t>
            </a:r>
            <a:r>
              <a:rPr lang="en-US" dirty="0"/>
              <a:t>ought to prefer them over the world</a:t>
            </a:r>
            <a:r>
              <a:rPr lang="en-US" dirty="0" smtClean="0"/>
              <a:t>.</a:t>
            </a:r>
          </a:p>
          <a:p>
            <a:r>
              <a:rPr lang="en-US" dirty="0" smtClean="0"/>
              <a:t>Jesus </a:t>
            </a:r>
            <a:r>
              <a:rPr lang="en-US" dirty="0"/>
              <a:t>taught His disciples – </a:t>
            </a:r>
            <a:r>
              <a:rPr lang="en-US" u="sng" dirty="0">
                <a:hlinkClick r:id="rId2"/>
              </a:rPr>
              <a:t>John 13:34</a:t>
            </a:r>
            <a:r>
              <a:rPr lang="en-US" dirty="0"/>
              <a:t>, </a:t>
            </a:r>
            <a:r>
              <a:rPr lang="en-US" u="sng" dirty="0">
                <a:hlinkClick r:id="rId3"/>
              </a:rPr>
              <a:t>35</a:t>
            </a:r>
            <a:r>
              <a:rPr lang="en-US" dirty="0"/>
              <a:t>.  </a:t>
            </a:r>
            <a:endParaRPr lang="en-US" dirty="0" smtClean="0"/>
          </a:p>
          <a:p>
            <a:r>
              <a:rPr lang="en-US" dirty="0" smtClean="0"/>
              <a:t>In</a:t>
            </a:r>
            <a:r>
              <a:rPr lang="en-US" dirty="0"/>
              <a:t> </a:t>
            </a:r>
            <a:r>
              <a:rPr lang="en-US" u="sng" dirty="0">
                <a:hlinkClick r:id="rId4"/>
              </a:rPr>
              <a:t>1 John 4:7-11</a:t>
            </a:r>
            <a:r>
              <a:rPr lang="en-US" dirty="0"/>
              <a:t>, we are called upon to love one another, with God and Jesus our example</a:t>
            </a:r>
            <a:r>
              <a:rPr lang="en-US" dirty="0" smtClean="0"/>
              <a:t>.</a:t>
            </a:r>
          </a:p>
          <a:p>
            <a:r>
              <a:rPr lang="en-US" dirty="0" smtClean="0"/>
              <a:t>This </a:t>
            </a:r>
            <a:r>
              <a:rPr lang="en-US" dirty="0"/>
              <a:t>is in a letter where such was a concern.  </a:t>
            </a:r>
            <a:endParaRPr lang="en-US" dirty="0" smtClean="0"/>
          </a:p>
          <a:p>
            <a:r>
              <a:rPr lang="en-US" dirty="0" smtClean="0"/>
              <a:t>In</a:t>
            </a:r>
            <a:r>
              <a:rPr lang="en-US" dirty="0"/>
              <a:t> </a:t>
            </a:r>
            <a:r>
              <a:rPr lang="en-US" u="sng" dirty="0">
                <a:hlinkClick r:id="rId5"/>
              </a:rPr>
              <a:t>1 John 2:9-11</a:t>
            </a:r>
            <a:r>
              <a:rPr lang="en-US" dirty="0"/>
              <a:t>, </a:t>
            </a:r>
            <a:r>
              <a:rPr lang="en-US" u="sng" dirty="0">
                <a:hlinkClick r:id="rId6"/>
              </a:rPr>
              <a:t>4:20-21</a:t>
            </a:r>
            <a:r>
              <a:rPr lang="en-US" dirty="0"/>
              <a:t>, we find that to hate your brother is to walk in darkness. </a:t>
            </a:r>
          </a:p>
          <a:p>
            <a:endParaRPr lang="en-US" dirty="0"/>
          </a:p>
        </p:txBody>
      </p:sp>
    </p:spTree>
    <p:extLst>
      <p:ext uri="{BB962C8B-B14F-4D97-AF65-F5344CB8AC3E}">
        <p14:creationId xmlns:p14="http://schemas.microsoft.com/office/powerpoint/2010/main" val="251540058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fontScale="92500" lnSpcReduction="20000"/>
          </a:bodyPr>
          <a:lstStyle/>
          <a:p>
            <a:r>
              <a:rPr lang="en-US" dirty="0" smtClean="0"/>
              <a:t>Sadly, many have problems with their brethren and these stand in the way of properly worshipping together.  </a:t>
            </a:r>
          </a:p>
          <a:p>
            <a:r>
              <a:rPr lang="en-US" dirty="0" smtClean="0"/>
              <a:t>Sometimes attitudes toward brethren keep us away from the assembly and at other times they taint our attitude while together.   </a:t>
            </a:r>
          </a:p>
          <a:p>
            <a:r>
              <a:rPr lang="en-US" dirty="0" smtClean="0"/>
              <a:t>Such attitudes can cause our assembling together to be a drudgery.</a:t>
            </a:r>
          </a:p>
          <a:p>
            <a:r>
              <a:rPr lang="en-US" u="sng" dirty="0" smtClean="0">
                <a:hlinkClick r:id="rId2"/>
              </a:rPr>
              <a:t>Philippians 2:3-4</a:t>
            </a:r>
            <a:r>
              <a:rPr lang="en-US" dirty="0" smtClean="0"/>
              <a:t> calls for us to esteem others better than ourselves.   </a:t>
            </a:r>
          </a:p>
          <a:p>
            <a:r>
              <a:rPr lang="en-US" u="sng" dirty="0" smtClean="0">
                <a:hlinkClick r:id="rId3"/>
              </a:rPr>
              <a:t>Romans 15:1-2</a:t>
            </a:r>
            <a:r>
              <a:rPr lang="en-US" dirty="0" smtClean="0"/>
              <a:t> calls for us to bear with the scruples (weaknesses) of the weak.</a:t>
            </a:r>
          </a:p>
          <a:p>
            <a:r>
              <a:rPr lang="en-US" dirty="0" smtClean="0"/>
              <a:t>The attitudes in such verses ought to be the goal in our lives, if they are there, we will not let others deter us from proper worship.</a:t>
            </a:r>
          </a:p>
          <a:p>
            <a:endParaRPr lang="en-US" dirty="0"/>
          </a:p>
        </p:txBody>
      </p:sp>
    </p:spTree>
    <p:extLst>
      <p:ext uri="{BB962C8B-B14F-4D97-AF65-F5344CB8AC3E}">
        <p14:creationId xmlns:p14="http://schemas.microsoft.com/office/powerpoint/2010/main" val="29475604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3196"/>
            <a:ext cx="8229600" cy="1143000"/>
          </a:xfrm>
        </p:spPr>
        <p:txBody>
          <a:bodyPr>
            <a:normAutofit fontScale="90000"/>
          </a:bodyPr>
          <a:lstStyle/>
          <a:p>
            <a:r>
              <a:rPr lang="en-US" b="1" dirty="0" smtClean="0"/>
              <a:t>Our Desire For Heaven Is Not As Great As It Ought To Be</a:t>
            </a:r>
            <a:endParaRPr lang="en-US" dirty="0"/>
          </a:p>
        </p:txBody>
      </p:sp>
      <p:sp>
        <p:nvSpPr>
          <p:cNvPr id="3" name="Content Placeholder 2"/>
          <p:cNvSpPr>
            <a:spLocks noGrp="1"/>
          </p:cNvSpPr>
          <p:nvPr>
            <p:ph idx="1"/>
          </p:nvPr>
        </p:nvSpPr>
        <p:spPr>
          <a:xfrm>
            <a:off x="76200" y="1219200"/>
            <a:ext cx="9067800" cy="5486400"/>
          </a:xfrm>
        </p:spPr>
        <p:txBody>
          <a:bodyPr>
            <a:normAutofit fontScale="77500" lnSpcReduction="20000"/>
          </a:bodyPr>
          <a:lstStyle/>
          <a:p>
            <a:r>
              <a:rPr lang="en-US" dirty="0" smtClean="0"/>
              <a:t>There </a:t>
            </a:r>
            <a:r>
              <a:rPr lang="en-US" dirty="0"/>
              <a:t>are some who live their lives without any hope beyond this life.  </a:t>
            </a:r>
            <a:endParaRPr lang="en-US" dirty="0" smtClean="0"/>
          </a:p>
          <a:p>
            <a:r>
              <a:rPr lang="en-US" dirty="0" smtClean="0"/>
              <a:t>Some </a:t>
            </a:r>
            <a:r>
              <a:rPr lang="en-US" dirty="0"/>
              <a:t>are not truly convinced of heaven and/or hell.  </a:t>
            </a:r>
            <a:endParaRPr lang="en-US" dirty="0" smtClean="0"/>
          </a:p>
          <a:p>
            <a:r>
              <a:rPr lang="en-US" dirty="0" smtClean="0"/>
              <a:t>Others </a:t>
            </a:r>
            <a:r>
              <a:rPr lang="en-US" dirty="0"/>
              <a:t>have not duly considered the wonders of heaven and the horrors of failing to make it there.  </a:t>
            </a:r>
            <a:endParaRPr lang="en-US" dirty="0" smtClean="0"/>
          </a:p>
          <a:p>
            <a:r>
              <a:rPr lang="en-US" dirty="0" smtClean="0"/>
              <a:t>They </a:t>
            </a:r>
            <a:r>
              <a:rPr lang="en-US" dirty="0"/>
              <a:t>are not living with a strong desire to depart and be with the Lord.</a:t>
            </a:r>
          </a:p>
          <a:p>
            <a:r>
              <a:rPr lang="en-US" u="sng" dirty="0" smtClean="0">
                <a:hlinkClick r:id="rId2"/>
              </a:rPr>
              <a:t>Hebrews </a:t>
            </a:r>
            <a:r>
              <a:rPr lang="en-US" u="sng" dirty="0">
                <a:hlinkClick r:id="rId2"/>
              </a:rPr>
              <a:t>11:13-16</a:t>
            </a:r>
            <a:r>
              <a:rPr lang="en-US" dirty="0"/>
              <a:t> spoke of those examples of faith that died “</a:t>
            </a:r>
            <a:r>
              <a:rPr lang="en-US" i="1" dirty="0"/>
              <a:t>not having received the promises, but having seen them afar off were assured of them, embraced them and confessed that they were strangers and pilgrims on the earth</a:t>
            </a:r>
            <a:r>
              <a:rPr lang="en-US" dirty="0"/>
              <a:t>.”  Vs. 16 says, “</a:t>
            </a:r>
            <a:r>
              <a:rPr lang="en-US" i="1" dirty="0"/>
              <a:t>Now they </a:t>
            </a:r>
            <a:r>
              <a:rPr lang="en-US" b="1" i="1" dirty="0"/>
              <a:t>desire</a:t>
            </a:r>
            <a:r>
              <a:rPr lang="en-US" i="1" dirty="0"/>
              <a:t> a better country, that is, a heavenly country.  Therefore God is not ashamed to be called their God, for He has prepared a city for them</a:t>
            </a:r>
            <a:r>
              <a:rPr lang="en-US" dirty="0" smtClean="0"/>
              <a:t>.”</a:t>
            </a:r>
          </a:p>
          <a:p>
            <a:r>
              <a:rPr lang="en-US" u="sng" dirty="0" smtClean="0">
                <a:hlinkClick r:id="rId3"/>
              </a:rPr>
              <a:t>1 </a:t>
            </a:r>
            <a:r>
              <a:rPr lang="en-US" u="sng" dirty="0">
                <a:hlinkClick r:id="rId3"/>
              </a:rPr>
              <a:t>Peter 1:3-5</a:t>
            </a:r>
            <a:r>
              <a:rPr lang="en-US" dirty="0"/>
              <a:t> speaks of our incorruptible inheritance in heaven</a:t>
            </a:r>
            <a:r>
              <a:rPr lang="en-US" dirty="0" smtClean="0"/>
              <a:t>.</a:t>
            </a:r>
            <a:endParaRPr lang="en-US" dirty="0"/>
          </a:p>
        </p:txBody>
      </p:sp>
    </p:spTree>
    <p:extLst>
      <p:ext uri="{BB962C8B-B14F-4D97-AF65-F5344CB8AC3E}">
        <p14:creationId xmlns:p14="http://schemas.microsoft.com/office/powerpoint/2010/main" val="108457468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r>
              <a:rPr lang="en-US" dirty="0" smtClean="0"/>
              <a:t>It has been said that our worship assemblies are (or at least they ought to be) a taste of heaven.  </a:t>
            </a:r>
          </a:p>
          <a:p>
            <a:r>
              <a:rPr lang="en-US" dirty="0" smtClean="0"/>
              <a:t>If you don’t find pleasure in worshipping God (as He has commanded) here on earth, you must know that heaven will be a place where you will be miserable.</a:t>
            </a:r>
          </a:p>
          <a:p>
            <a:r>
              <a:rPr lang="en-US" dirty="0" smtClean="0"/>
              <a:t>But that is not possible because the word of God declares that those who go into heaven will be joyful forever. </a:t>
            </a:r>
          </a:p>
          <a:p>
            <a:r>
              <a:rPr lang="en-US" dirty="0" smtClean="0"/>
              <a:t>It will last throughout eternity.</a:t>
            </a:r>
          </a:p>
          <a:p>
            <a:r>
              <a:rPr lang="en-US" dirty="0" smtClean="0"/>
              <a:t>So if you do not enjoy church here, you will not make it there.</a:t>
            </a:r>
            <a:endParaRPr lang="en-US" dirty="0" smtClean="0"/>
          </a:p>
          <a:p>
            <a:endParaRPr lang="en-US" dirty="0"/>
          </a:p>
        </p:txBody>
      </p:sp>
    </p:spTree>
    <p:extLst>
      <p:ext uri="{BB962C8B-B14F-4D97-AF65-F5344CB8AC3E}">
        <p14:creationId xmlns:p14="http://schemas.microsoft.com/office/powerpoint/2010/main" val="381894770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Introduction</a:t>
            </a:r>
            <a:endParaRPr lang="en-US" dirty="0"/>
          </a:p>
        </p:txBody>
      </p:sp>
      <p:sp>
        <p:nvSpPr>
          <p:cNvPr id="3" name="Content Placeholder 2"/>
          <p:cNvSpPr>
            <a:spLocks noGrp="1"/>
          </p:cNvSpPr>
          <p:nvPr>
            <p:ph idx="1"/>
          </p:nvPr>
        </p:nvSpPr>
        <p:spPr>
          <a:xfrm>
            <a:off x="0" y="838200"/>
            <a:ext cx="9144000" cy="5867400"/>
          </a:xfrm>
        </p:spPr>
        <p:txBody>
          <a:bodyPr>
            <a:normAutofit/>
          </a:bodyPr>
          <a:lstStyle/>
          <a:p>
            <a:r>
              <a:rPr lang="en-US" dirty="0" smtClean="0"/>
              <a:t>As </a:t>
            </a:r>
            <a:r>
              <a:rPr lang="en-US" dirty="0"/>
              <a:t>Christians, we are instructed to live our lives with joy.  </a:t>
            </a:r>
            <a:endParaRPr lang="en-US" dirty="0" smtClean="0"/>
          </a:p>
          <a:p>
            <a:r>
              <a:rPr lang="en-US" u="sng" dirty="0" smtClean="0">
                <a:hlinkClick r:id="rId2"/>
              </a:rPr>
              <a:t>Philippians </a:t>
            </a:r>
            <a:r>
              <a:rPr lang="en-US" u="sng" dirty="0">
                <a:hlinkClick r:id="rId2"/>
              </a:rPr>
              <a:t>4:4</a:t>
            </a:r>
            <a:r>
              <a:rPr lang="en-US" dirty="0"/>
              <a:t> says, “</a:t>
            </a:r>
            <a:r>
              <a:rPr lang="en-US" i="1" dirty="0"/>
              <a:t>Rejoice in the Lord always.  Again I will say, rejoice!</a:t>
            </a:r>
            <a:r>
              <a:rPr lang="en-US" dirty="0"/>
              <a:t>”  </a:t>
            </a:r>
            <a:endParaRPr lang="en-US" dirty="0" smtClean="0"/>
          </a:p>
          <a:p>
            <a:r>
              <a:rPr lang="en-US" dirty="0" smtClean="0"/>
              <a:t>That </a:t>
            </a:r>
            <a:r>
              <a:rPr lang="en-US" dirty="0"/>
              <a:t>joy is to be reflected in everything we do.  </a:t>
            </a:r>
            <a:endParaRPr lang="en-US" dirty="0" smtClean="0"/>
          </a:p>
          <a:p>
            <a:r>
              <a:rPr lang="en-US" dirty="0" smtClean="0"/>
              <a:t>It </a:t>
            </a:r>
            <a:r>
              <a:rPr lang="en-US" dirty="0"/>
              <a:t>doesn’t mean we never face problems or disappointment, but it does mean our perspective causes us to keep moving forward and we try to be as upbeat as possible. </a:t>
            </a:r>
          </a:p>
          <a:p>
            <a:endParaRPr lang="en-US" dirty="0"/>
          </a:p>
        </p:txBody>
      </p:sp>
    </p:spTree>
    <p:extLst>
      <p:ext uri="{BB962C8B-B14F-4D97-AF65-F5344CB8AC3E}">
        <p14:creationId xmlns:p14="http://schemas.microsoft.com/office/powerpoint/2010/main" val="248516440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u="sng" dirty="0" smtClean="0"/>
              <a:t>CONCLUSION</a:t>
            </a:r>
            <a:endParaRPr lang="en-US" b="1" u="sng" dirty="0"/>
          </a:p>
        </p:txBody>
      </p:sp>
      <p:sp>
        <p:nvSpPr>
          <p:cNvPr id="3" name="Content Placeholder 2"/>
          <p:cNvSpPr>
            <a:spLocks noGrp="1"/>
          </p:cNvSpPr>
          <p:nvPr>
            <p:ph idx="1"/>
          </p:nvPr>
        </p:nvSpPr>
        <p:spPr>
          <a:xfrm>
            <a:off x="0" y="838200"/>
            <a:ext cx="9144000" cy="5867400"/>
          </a:xfrm>
        </p:spPr>
        <p:txBody>
          <a:bodyPr/>
          <a:lstStyle/>
          <a:p>
            <a:r>
              <a:rPr lang="en-US" dirty="0"/>
              <a:t>When it comes to our attitude in worshipping God, there are many excuses given for it not being a source of joy.  </a:t>
            </a:r>
            <a:endParaRPr lang="en-US" dirty="0" smtClean="0"/>
          </a:p>
          <a:p>
            <a:r>
              <a:rPr lang="en-US" dirty="0" smtClean="0"/>
              <a:t>But </a:t>
            </a:r>
            <a:r>
              <a:rPr lang="en-US" dirty="0"/>
              <a:t>if truth be known it all boils down to this – </a:t>
            </a:r>
            <a:endParaRPr lang="en-US" dirty="0" smtClean="0"/>
          </a:p>
          <a:p>
            <a:r>
              <a:rPr lang="en-US" dirty="0" smtClean="0"/>
              <a:t>is </a:t>
            </a:r>
            <a:r>
              <a:rPr lang="en-US" dirty="0"/>
              <a:t>YOUR attitude what it ought to be?  </a:t>
            </a:r>
            <a:endParaRPr lang="en-US" dirty="0" smtClean="0"/>
          </a:p>
          <a:p>
            <a:r>
              <a:rPr lang="en-US" dirty="0" smtClean="0"/>
              <a:t>The </a:t>
            </a:r>
            <a:r>
              <a:rPr lang="en-US" dirty="0"/>
              <a:t>attitude of others doesn’t matter, yours is the only one you can control.  </a:t>
            </a:r>
            <a:endParaRPr lang="en-US" dirty="0" smtClean="0"/>
          </a:p>
          <a:p>
            <a:r>
              <a:rPr lang="en-US" dirty="0" smtClean="0"/>
              <a:t>Let </a:t>
            </a:r>
            <a:r>
              <a:rPr lang="en-US" dirty="0"/>
              <a:t>us strive to find real joy in serving </a:t>
            </a:r>
            <a:r>
              <a:rPr lang="en-US" dirty="0" smtClean="0"/>
              <a:t>God </a:t>
            </a:r>
            <a:r>
              <a:rPr lang="en-US" dirty="0"/>
              <a:t>when we assemble and throughout our lives.  </a:t>
            </a:r>
          </a:p>
          <a:p>
            <a:endParaRPr lang="en-US" dirty="0"/>
          </a:p>
        </p:txBody>
      </p:sp>
    </p:spTree>
    <p:extLst>
      <p:ext uri="{BB962C8B-B14F-4D97-AF65-F5344CB8AC3E}">
        <p14:creationId xmlns:p14="http://schemas.microsoft.com/office/powerpoint/2010/main" val="306219558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067800" cy="6400800"/>
          </a:xfrm>
        </p:spPr>
        <p:txBody>
          <a:bodyPr/>
          <a:lstStyle/>
          <a:p>
            <a:r>
              <a:rPr lang="en-US" dirty="0"/>
              <a:t>When it comes to assembling with the saints, one might think that would be one of the more enjoyable times in our lives. </a:t>
            </a:r>
            <a:endParaRPr lang="en-US" dirty="0" smtClean="0"/>
          </a:p>
          <a:p>
            <a:r>
              <a:rPr lang="en-US" dirty="0" smtClean="0"/>
              <a:t>We </a:t>
            </a:r>
            <a:r>
              <a:rPr lang="en-US" dirty="0"/>
              <a:t>are assembled together with others of “like precious faith” who genuinely care about our souls, and we are gathered together before God, our Creator and our Lord Jesus Christ, and the Holy Spirit.  </a:t>
            </a:r>
            <a:endParaRPr lang="en-US" dirty="0" smtClean="0"/>
          </a:p>
          <a:p>
            <a:r>
              <a:rPr lang="en-US" dirty="0" smtClean="0"/>
              <a:t>We </a:t>
            </a:r>
            <a:r>
              <a:rPr lang="en-US" dirty="0"/>
              <a:t>are here to render due worship to them</a:t>
            </a:r>
            <a:r>
              <a:rPr lang="en-US" dirty="0" smtClean="0"/>
              <a:t>.</a:t>
            </a:r>
          </a:p>
          <a:p>
            <a:r>
              <a:rPr lang="en-US" dirty="0" smtClean="0"/>
              <a:t>Some of us actually like coming to church and it truly is the highlight of our week.</a:t>
            </a:r>
            <a:r>
              <a:rPr lang="en-US" dirty="0"/>
              <a:t> </a:t>
            </a:r>
          </a:p>
          <a:p>
            <a:endParaRPr lang="en-US" dirty="0"/>
          </a:p>
        </p:txBody>
      </p:sp>
    </p:spTree>
    <p:extLst>
      <p:ext uri="{BB962C8B-B14F-4D97-AF65-F5344CB8AC3E}">
        <p14:creationId xmlns:p14="http://schemas.microsoft.com/office/powerpoint/2010/main" val="81820249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629400"/>
          </a:xfrm>
        </p:spPr>
        <p:txBody>
          <a:bodyPr>
            <a:normAutofit fontScale="70000" lnSpcReduction="20000"/>
          </a:bodyPr>
          <a:lstStyle/>
          <a:p>
            <a:r>
              <a:rPr lang="en-US" u="sng" dirty="0" smtClean="0">
                <a:hlinkClick r:id="rId2"/>
              </a:rPr>
              <a:t>Psalm 122:1</a:t>
            </a:r>
            <a:r>
              <a:rPr lang="en-US" dirty="0" smtClean="0"/>
              <a:t> </a:t>
            </a:r>
            <a:r>
              <a:rPr lang="en-US" dirty="0"/>
              <a:t>““</a:t>
            </a:r>
            <a:r>
              <a:rPr lang="en-US" i="1" dirty="0"/>
              <a:t>I was glad when they said to me, “Let us go into the house of the Lord.”</a:t>
            </a:r>
            <a:r>
              <a:rPr lang="en-US" dirty="0"/>
              <a:t>” </a:t>
            </a:r>
            <a:endParaRPr lang="en-US" dirty="0" smtClean="0"/>
          </a:p>
          <a:p>
            <a:r>
              <a:rPr lang="en-US" dirty="0" smtClean="0"/>
              <a:t>You </a:t>
            </a:r>
            <a:r>
              <a:rPr lang="en-US" dirty="0"/>
              <a:t>look at the life of David and you see one who looked forward to worshipping God.  </a:t>
            </a:r>
            <a:endParaRPr lang="en-US" dirty="0" smtClean="0"/>
          </a:p>
          <a:p>
            <a:r>
              <a:rPr lang="en-US" dirty="0" smtClean="0"/>
              <a:t>It </a:t>
            </a:r>
            <a:r>
              <a:rPr lang="en-US" dirty="0"/>
              <a:t>is reflected in many of his psalms of worship.  </a:t>
            </a:r>
            <a:endParaRPr lang="en-US" dirty="0" smtClean="0"/>
          </a:p>
          <a:p>
            <a:r>
              <a:rPr lang="en-US" u="sng" dirty="0" smtClean="0">
                <a:hlinkClick r:id="rId3"/>
              </a:rPr>
              <a:t>Psalm </a:t>
            </a:r>
            <a:r>
              <a:rPr lang="en-US" u="sng" dirty="0">
                <a:hlinkClick r:id="rId3"/>
              </a:rPr>
              <a:t>42:1–4</a:t>
            </a:r>
            <a:r>
              <a:rPr lang="en-US" dirty="0"/>
              <a:t> says, “</a:t>
            </a:r>
            <a:r>
              <a:rPr lang="en-US" i="1" dirty="0"/>
              <a:t>As the deer pants for the water brooks, So pants my soul for You, O God. My soul thirsts for God, for the living God. When shall I come and appear before God? My tears have been my food day and night, While they continually say to me, “Where is your God?” When I remember these things, I pour out my soul within me. For I used to go with the multitude; I went with them to the house of God, With the voice of joy and praise, With a multitude that kept a pilgrim feast.</a:t>
            </a:r>
            <a:r>
              <a:rPr lang="en-US" dirty="0"/>
              <a:t>”</a:t>
            </a:r>
          </a:p>
          <a:p>
            <a:r>
              <a:rPr lang="en-US" u="sng" dirty="0">
                <a:hlinkClick r:id="rId4"/>
              </a:rPr>
              <a:t>Psalm </a:t>
            </a:r>
            <a:r>
              <a:rPr lang="en-US" u="sng" dirty="0" smtClean="0">
                <a:hlinkClick r:id="rId4"/>
              </a:rPr>
              <a:t>95:1–3</a:t>
            </a:r>
            <a:r>
              <a:rPr lang="en-US" dirty="0" smtClean="0"/>
              <a:t> </a:t>
            </a:r>
            <a:r>
              <a:rPr lang="en-US" dirty="0"/>
              <a:t>“</a:t>
            </a:r>
            <a:r>
              <a:rPr lang="en-US" i="1" dirty="0"/>
              <a:t>Oh come, let us sing to the Lord! Let us shout joyfully to the Rock of our salvation. Let us come before His presence with thanksgiving; Let us shout joyfully to Him with psalms. For the Lord is the great God, And the great King above all gods.</a:t>
            </a:r>
            <a:r>
              <a:rPr lang="en-US" dirty="0"/>
              <a:t>”</a:t>
            </a:r>
          </a:p>
          <a:p>
            <a:r>
              <a:rPr lang="en-US" u="sng" dirty="0">
                <a:hlinkClick r:id="rId5"/>
              </a:rPr>
              <a:t>Psalm </a:t>
            </a:r>
            <a:r>
              <a:rPr lang="en-US" u="sng" dirty="0" smtClean="0">
                <a:hlinkClick r:id="rId5"/>
              </a:rPr>
              <a:t>84:1–2</a:t>
            </a:r>
            <a:r>
              <a:rPr lang="en-US" dirty="0" smtClean="0"/>
              <a:t> </a:t>
            </a:r>
            <a:r>
              <a:rPr lang="en-US" dirty="0"/>
              <a:t>“</a:t>
            </a:r>
            <a:r>
              <a:rPr lang="en-US" i="1" dirty="0"/>
              <a:t>How lovely is Your tabernacle, O Lord of hosts! My soul longs, yes, even faints For the courts of the Lord; My heart and my flesh cry out for the living God</a:t>
            </a:r>
            <a:r>
              <a:rPr lang="en-US" i="1" dirty="0" smtClean="0"/>
              <a:t>.</a:t>
            </a:r>
            <a:r>
              <a:rPr lang="en-US" dirty="0" smtClean="0"/>
              <a:t>”</a:t>
            </a:r>
          </a:p>
        </p:txBody>
      </p:sp>
    </p:spTree>
    <p:extLst>
      <p:ext uri="{BB962C8B-B14F-4D97-AF65-F5344CB8AC3E}">
        <p14:creationId xmlns:p14="http://schemas.microsoft.com/office/powerpoint/2010/main" val="418535596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fontScale="92500" lnSpcReduction="10000"/>
          </a:bodyPr>
          <a:lstStyle/>
          <a:p>
            <a:r>
              <a:rPr lang="en-US" dirty="0" smtClean="0"/>
              <a:t>One of the first prophecies in Isaiah refers to the establishment of the kingdom in Jerusalem.</a:t>
            </a:r>
          </a:p>
          <a:p>
            <a:r>
              <a:rPr lang="en-US" u="sng" dirty="0" smtClean="0">
                <a:hlinkClick r:id="rId2"/>
              </a:rPr>
              <a:t>Isaiah </a:t>
            </a:r>
            <a:r>
              <a:rPr lang="en-US" u="sng" dirty="0">
                <a:hlinkClick r:id="rId2"/>
              </a:rPr>
              <a:t>2:2-3</a:t>
            </a:r>
            <a:r>
              <a:rPr lang="en-US" dirty="0"/>
              <a:t> says, “</a:t>
            </a:r>
            <a:r>
              <a:rPr lang="en-US" i="1" dirty="0"/>
              <a:t>Now it shall come to pass in the latter days That the mountain of the Lord’s house Shall be established on the top of the mountains, And shall be exalted above the hills; And all nations shall flow to it. Many people shall come and say, “</a:t>
            </a:r>
            <a:r>
              <a:rPr lang="en-US" b="1" i="1" dirty="0"/>
              <a:t>Come, and let us go up to the mountain of the Lord, To the house of the God of Jacob; He will teach us His ways, And we shall walk in His paths.</a:t>
            </a:r>
            <a:r>
              <a:rPr lang="en-US" i="1" dirty="0"/>
              <a:t>” For out of Zion shall go forth the law, And the word of the Lord from Jerusalem.</a:t>
            </a:r>
            <a:r>
              <a:rPr lang="en-US" dirty="0"/>
              <a:t>”  </a:t>
            </a:r>
            <a:endParaRPr lang="en-US" dirty="0" smtClean="0"/>
          </a:p>
          <a:p>
            <a:r>
              <a:rPr lang="en-US" dirty="0" smtClean="0"/>
              <a:t>While </a:t>
            </a:r>
            <a:r>
              <a:rPr lang="en-US" dirty="0"/>
              <a:t>this text doesn’t use the word joy, you can see it reflected in the attitude of those headed that way.  </a:t>
            </a:r>
            <a:endParaRPr lang="en-US" dirty="0" smtClean="0"/>
          </a:p>
          <a:p>
            <a:r>
              <a:rPr lang="en-US" dirty="0" smtClean="0"/>
              <a:t>They </a:t>
            </a:r>
            <a:r>
              <a:rPr lang="en-US" dirty="0"/>
              <a:t>want to be in the house of God and learn His will. </a:t>
            </a:r>
          </a:p>
          <a:p>
            <a:endParaRPr lang="en-US" dirty="0"/>
          </a:p>
        </p:txBody>
      </p:sp>
    </p:spTree>
    <p:extLst>
      <p:ext uri="{BB962C8B-B14F-4D97-AF65-F5344CB8AC3E}">
        <p14:creationId xmlns:p14="http://schemas.microsoft.com/office/powerpoint/2010/main" val="178823113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553200"/>
          </a:xfrm>
        </p:spPr>
        <p:txBody>
          <a:bodyPr>
            <a:normAutofit/>
          </a:bodyPr>
          <a:lstStyle/>
          <a:p>
            <a:r>
              <a:rPr lang="en-US" dirty="0"/>
              <a:t>In the New Testament our singing is to be with melody in our hearts (</a:t>
            </a:r>
            <a:r>
              <a:rPr lang="en-US" u="sng" dirty="0" smtClean="0">
                <a:hlinkClick r:id="rId2"/>
              </a:rPr>
              <a:t>Ephesians </a:t>
            </a:r>
            <a:r>
              <a:rPr lang="en-US" u="sng" dirty="0">
                <a:hlinkClick r:id="rId2"/>
              </a:rPr>
              <a:t>5:19</a:t>
            </a:r>
            <a:r>
              <a:rPr lang="en-US" dirty="0"/>
              <a:t>) and with grace in our hearts (</a:t>
            </a:r>
            <a:r>
              <a:rPr lang="en-US" u="sng" dirty="0">
                <a:hlinkClick r:id="rId3"/>
              </a:rPr>
              <a:t>Colossians 3:16</a:t>
            </a:r>
            <a:r>
              <a:rPr lang="en-US" dirty="0"/>
              <a:t>). </a:t>
            </a:r>
          </a:p>
          <a:p>
            <a:r>
              <a:rPr lang="en-US" dirty="0"/>
              <a:t>But even though our worship ought to be a joy, for many that joy is lost.  </a:t>
            </a:r>
            <a:endParaRPr lang="en-US" dirty="0" smtClean="0"/>
          </a:p>
          <a:p>
            <a:r>
              <a:rPr lang="en-US" dirty="0" smtClean="0"/>
              <a:t>It </a:t>
            </a:r>
            <a:r>
              <a:rPr lang="en-US" dirty="0"/>
              <a:t>is treated as drudgery.  </a:t>
            </a:r>
            <a:endParaRPr lang="en-US" dirty="0" smtClean="0"/>
          </a:p>
          <a:p>
            <a:r>
              <a:rPr lang="en-US" u="sng" dirty="0" smtClean="0">
                <a:hlinkClick r:id="rId4"/>
              </a:rPr>
              <a:t>Malachi </a:t>
            </a:r>
            <a:r>
              <a:rPr lang="en-US" u="sng" dirty="0">
                <a:hlinkClick r:id="rId4"/>
              </a:rPr>
              <a:t>1:13</a:t>
            </a:r>
            <a:r>
              <a:rPr lang="en-US" dirty="0"/>
              <a:t> finds an ungrateful people who saw worshipping God as a weariness.  </a:t>
            </a:r>
            <a:endParaRPr lang="en-US" dirty="0" smtClean="0"/>
          </a:p>
          <a:p>
            <a:r>
              <a:rPr lang="en-US" dirty="0" smtClean="0"/>
              <a:t>Is </a:t>
            </a:r>
            <a:r>
              <a:rPr lang="en-US" dirty="0"/>
              <a:t>that a problem with us?  </a:t>
            </a:r>
            <a:endParaRPr lang="en-US" dirty="0" smtClean="0"/>
          </a:p>
          <a:p>
            <a:r>
              <a:rPr lang="en-US" dirty="0" smtClean="0"/>
              <a:t>Do </a:t>
            </a:r>
            <a:r>
              <a:rPr lang="en-US" dirty="0"/>
              <a:t>we dread worshipping God? </a:t>
            </a:r>
            <a:endParaRPr lang="en-US" dirty="0" smtClean="0"/>
          </a:p>
        </p:txBody>
      </p:sp>
    </p:spTree>
    <p:extLst>
      <p:ext uri="{BB962C8B-B14F-4D97-AF65-F5344CB8AC3E}">
        <p14:creationId xmlns:p14="http://schemas.microsoft.com/office/powerpoint/2010/main" val="23100670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553200"/>
          </a:xfrm>
        </p:spPr>
        <p:txBody>
          <a:bodyPr>
            <a:normAutofit/>
          </a:bodyPr>
          <a:lstStyle/>
          <a:p>
            <a:r>
              <a:rPr lang="en-US" dirty="0" smtClean="0"/>
              <a:t>When we are here do we find ourselves disinterested and bored?  </a:t>
            </a:r>
          </a:p>
          <a:p>
            <a:r>
              <a:rPr lang="en-US" dirty="0" smtClean="0"/>
              <a:t>Do we find ourselves complaining more than worshipping?    </a:t>
            </a:r>
          </a:p>
          <a:p>
            <a:r>
              <a:rPr lang="en-US" dirty="0" smtClean="0"/>
              <a:t>Do we find ourselves making excuses to NOT attend as we ought to?  </a:t>
            </a:r>
          </a:p>
          <a:p>
            <a:r>
              <a:rPr lang="en-US" dirty="0" smtClean="0"/>
              <a:t>If so, we need to do some examination.  </a:t>
            </a:r>
          </a:p>
          <a:p>
            <a:r>
              <a:rPr lang="en-US" dirty="0" smtClean="0"/>
              <a:t>For the rest of our lesson, we want to note some reasons why we might not find our worship a joy.</a:t>
            </a:r>
          </a:p>
          <a:p>
            <a:r>
              <a:rPr lang="en-US" sz="4800" b="1" u="sng" dirty="0" smtClean="0"/>
              <a:t>Some reasons we might not find joy are because:</a:t>
            </a:r>
          </a:p>
          <a:p>
            <a:endParaRPr lang="en-US" dirty="0"/>
          </a:p>
        </p:txBody>
      </p:sp>
    </p:spTree>
    <p:extLst>
      <p:ext uri="{BB962C8B-B14F-4D97-AF65-F5344CB8AC3E}">
        <p14:creationId xmlns:p14="http://schemas.microsoft.com/office/powerpoint/2010/main" val="331885692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43"/>
            <a:ext cx="8229600" cy="890257"/>
          </a:xfrm>
        </p:spPr>
        <p:txBody>
          <a:bodyPr>
            <a:normAutofit/>
          </a:bodyPr>
          <a:lstStyle/>
          <a:p>
            <a:r>
              <a:rPr lang="en-US" dirty="0" smtClean="0"/>
              <a:t> </a:t>
            </a:r>
            <a:r>
              <a:rPr lang="en-US" b="1" dirty="0" smtClean="0"/>
              <a:t>Our Heart Is Not Right With God</a:t>
            </a:r>
            <a:endParaRPr lang="en-US" dirty="0"/>
          </a:p>
        </p:txBody>
      </p:sp>
      <p:sp>
        <p:nvSpPr>
          <p:cNvPr id="3" name="Content Placeholder 2"/>
          <p:cNvSpPr>
            <a:spLocks noGrp="1"/>
          </p:cNvSpPr>
          <p:nvPr>
            <p:ph idx="1"/>
          </p:nvPr>
        </p:nvSpPr>
        <p:spPr>
          <a:xfrm>
            <a:off x="76200" y="838200"/>
            <a:ext cx="9067800" cy="5943600"/>
          </a:xfrm>
        </p:spPr>
        <p:txBody>
          <a:bodyPr>
            <a:normAutofit lnSpcReduction="10000"/>
          </a:bodyPr>
          <a:lstStyle/>
          <a:p>
            <a:r>
              <a:rPr lang="en-US" dirty="0" smtClean="0"/>
              <a:t>We </a:t>
            </a:r>
            <a:r>
              <a:rPr lang="en-US" dirty="0"/>
              <a:t>sometimes hear the expression that our heart is not in the right place.  </a:t>
            </a:r>
            <a:endParaRPr lang="en-US" dirty="0" smtClean="0"/>
          </a:p>
          <a:p>
            <a:r>
              <a:rPr lang="en-US" dirty="0" smtClean="0"/>
              <a:t>When </a:t>
            </a:r>
            <a:r>
              <a:rPr lang="en-US" dirty="0"/>
              <a:t>we find no joy in serving God, it is very likely related to our heart.   </a:t>
            </a:r>
          </a:p>
          <a:p>
            <a:r>
              <a:rPr lang="en-US" dirty="0" smtClean="0"/>
              <a:t>The </a:t>
            </a:r>
            <a:r>
              <a:rPr lang="en-US" dirty="0"/>
              <a:t>need for a pure heart is emphasized in scripture.  </a:t>
            </a:r>
            <a:br>
              <a:rPr lang="en-US" dirty="0"/>
            </a:br>
            <a:r>
              <a:rPr lang="en-US" u="sng" dirty="0">
                <a:hlinkClick r:id="rId2"/>
              </a:rPr>
              <a:t>Matthew 5:8</a:t>
            </a:r>
            <a:r>
              <a:rPr lang="en-US" dirty="0"/>
              <a:t> says, “</a:t>
            </a:r>
            <a:r>
              <a:rPr lang="en-US" i="1" dirty="0"/>
              <a:t>Blessed are the pure in heart, for they shall see God.</a:t>
            </a:r>
            <a:r>
              <a:rPr lang="en-US" dirty="0"/>
              <a:t>”</a:t>
            </a:r>
            <a:br>
              <a:rPr lang="en-US" dirty="0"/>
            </a:br>
            <a:r>
              <a:rPr lang="en-US" u="sng" dirty="0">
                <a:hlinkClick r:id="rId3"/>
              </a:rPr>
              <a:t>Hebrews 10:22</a:t>
            </a:r>
            <a:r>
              <a:rPr lang="en-US" dirty="0"/>
              <a:t> calls upon us to draw near to God with a true heart in full assurance.</a:t>
            </a:r>
          </a:p>
          <a:p>
            <a:r>
              <a:rPr lang="en-US" dirty="0" smtClean="0"/>
              <a:t>We </a:t>
            </a:r>
            <a:r>
              <a:rPr lang="en-US" dirty="0"/>
              <a:t>may be serving God with divided loyalties (</a:t>
            </a:r>
            <a:r>
              <a:rPr lang="en-US" u="sng" dirty="0" smtClean="0">
                <a:hlinkClick r:id="rId4"/>
              </a:rPr>
              <a:t>Matthew </a:t>
            </a:r>
            <a:r>
              <a:rPr lang="en-US" u="sng" dirty="0">
                <a:hlinkClick r:id="rId4"/>
              </a:rPr>
              <a:t>6:24</a:t>
            </a:r>
            <a:r>
              <a:rPr lang="en-US" dirty="0"/>
              <a:t>).  </a:t>
            </a:r>
            <a:endParaRPr lang="en-US" dirty="0" smtClean="0"/>
          </a:p>
        </p:txBody>
      </p:sp>
    </p:spTree>
    <p:extLst>
      <p:ext uri="{BB962C8B-B14F-4D97-AF65-F5344CB8AC3E}">
        <p14:creationId xmlns:p14="http://schemas.microsoft.com/office/powerpoint/2010/main" val="52667054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15400" cy="6477000"/>
          </a:xfrm>
        </p:spPr>
        <p:txBody>
          <a:bodyPr/>
          <a:lstStyle/>
          <a:p>
            <a:r>
              <a:rPr lang="en-US" dirty="0" smtClean="0"/>
              <a:t>Our heart may have become corrupted with weeds that are choking the word of God out. </a:t>
            </a:r>
          </a:p>
          <a:p>
            <a:r>
              <a:rPr lang="en-US" u="sng" dirty="0" smtClean="0">
                <a:hlinkClick r:id="rId2"/>
              </a:rPr>
              <a:t>James 4:8</a:t>
            </a:r>
            <a:r>
              <a:rPr lang="en-US" dirty="0" smtClean="0"/>
              <a:t> calls upon us draw near to God, to cleanse our hands and purify our hearts.</a:t>
            </a:r>
          </a:p>
          <a:p>
            <a:r>
              <a:rPr lang="en-US" u="sng" dirty="0" smtClean="0">
                <a:hlinkClick r:id="rId3"/>
              </a:rPr>
              <a:t>2 Corinthians 13:5</a:t>
            </a:r>
            <a:r>
              <a:rPr lang="en-US" dirty="0" smtClean="0"/>
              <a:t> – perhaps we need a good heart examination. </a:t>
            </a:r>
          </a:p>
          <a:p>
            <a:r>
              <a:rPr lang="en-US" b="1" u="sng" dirty="0" smtClean="0"/>
              <a:t>IF your heart is right with God, you will find joy in worshipping Him.</a:t>
            </a:r>
          </a:p>
          <a:p>
            <a:endParaRPr lang="en-US" dirty="0"/>
          </a:p>
        </p:txBody>
      </p:sp>
    </p:spTree>
    <p:extLst>
      <p:ext uri="{BB962C8B-B14F-4D97-AF65-F5344CB8AC3E}">
        <p14:creationId xmlns:p14="http://schemas.microsoft.com/office/powerpoint/2010/main" val="277925789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400</Words>
  <Application>Microsoft Office PowerPoint</Application>
  <PresentationFormat>On-screen Show (4:3)</PresentationFormat>
  <Paragraphs>113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“I Do Not Enjoy Church”</vt:lpstr>
      <vt:lpstr>Introduction</vt:lpstr>
      <vt:lpstr>PowerPoint Presentation</vt:lpstr>
      <vt:lpstr>PowerPoint Presentation</vt:lpstr>
      <vt:lpstr>PowerPoint Presentation</vt:lpstr>
      <vt:lpstr>PowerPoint Presentation</vt:lpstr>
      <vt:lpstr>PowerPoint Presentation</vt:lpstr>
      <vt:lpstr> Our Heart Is Not Right With God</vt:lpstr>
      <vt:lpstr>PowerPoint Presentation</vt:lpstr>
      <vt:lpstr>We Do Not Fully Understand The Purpose Of Assembling</vt:lpstr>
      <vt:lpstr>PowerPoint Presentation</vt:lpstr>
      <vt:lpstr>We Are Not Spiritually Minded</vt:lpstr>
      <vt:lpstr>PowerPoint Presentation</vt:lpstr>
      <vt:lpstr>We Have Not Made Adequate Preparation</vt:lpstr>
      <vt:lpstr>PowerPoint Presentation</vt:lpstr>
      <vt:lpstr>We Have Improper Attitudes Toward Our Brethren</vt:lpstr>
      <vt:lpstr>PowerPoint Presentation</vt:lpstr>
      <vt:lpstr>Our Desire For Heaven Is Not As Great As It Ought To Be</vt:lpstr>
      <vt:lpstr>PowerPoint Presentation</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Do Not Enjoy Church”</dc:title>
  <dc:creator>Aarons</dc:creator>
  <cp:lastModifiedBy>Aarons</cp:lastModifiedBy>
  <cp:revision>6</cp:revision>
  <dcterms:created xsi:type="dcterms:W3CDTF">2016-05-31T22:30:33Z</dcterms:created>
  <dcterms:modified xsi:type="dcterms:W3CDTF">2016-05-31T23:18:48Z</dcterms:modified>
</cp:coreProperties>
</file>