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5" r:id="rId9"/>
    <p:sldId id="266" r:id="rId10"/>
    <p:sldId id="262" r:id="rId11"/>
    <p:sldId id="267" r:id="rId12"/>
    <p:sldId id="270" r:id="rId13"/>
    <p:sldId id="268" r:id="rId14"/>
    <p:sldId id="271" r:id="rId15"/>
    <p:sldId id="269" r:id="rId16"/>
    <p:sldId id="263"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66" autoAdjust="0"/>
    <p:restoredTop sz="86435" autoAdjust="0"/>
  </p:normalViewPr>
  <p:slideViewPr>
    <p:cSldViewPr>
      <p:cViewPr varScale="1">
        <p:scale>
          <a:sx n="96" d="100"/>
          <a:sy n="96" d="100"/>
        </p:scale>
        <p:origin x="-696" y="-90"/>
      </p:cViewPr>
      <p:guideLst>
        <p:guide orient="horz" pos="2160"/>
        <p:guide pos="2880"/>
      </p:guideLst>
    </p:cSldViewPr>
  </p:slideViewPr>
  <p:outlineViewPr>
    <p:cViewPr>
      <p:scale>
        <a:sx n="33" d="100"/>
        <a:sy n="33" d="100"/>
      </p:scale>
      <p:origin x="48" y="1303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D4E08A-B216-426D-8B9A-449B8B5EAA2D}" type="datetimeFigureOut">
              <a:rPr lang="en-US" smtClean="0"/>
              <a:t>12/14/2016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31755E-AC8D-43A7-AE7E-B00B92681BDE}" type="slidenum">
              <a:rPr lang="en-US" smtClean="0"/>
              <a:t>‹#›</a:t>
            </a:fld>
            <a:endParaRPr lang="en-US"/>
          </a:p>
        </p:txBody>
      </p:sp>
    </p:spTree>
    <p:extLst>
      <p:ext uri="{BB962C8B-B14F-4D97-AF65-F5344CB8AC3E}">
        <p14:creationId xmlns:p14="http://schemas.microsoft.com/office/powerpoint/2010/main" val="3970765236"/>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D4E08A-B216-426D-8B9A-449B8B5EAA2D}" type="datetimeFigureOut">
              <a:rPr lang="en-US" smtClean="0"/>
              <a:t>12/14/2016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31755E-AC8D-43A7-AE7E-B00B92681BDE}" type="slidenum">
              <a:rPr lang="en-US" smtClean="0"/>
              <a:t>‹#›</a:t>
            </a:fld>
            <a:endParaRPr lang="en-US"/>
          </a:p>
        </p:txBody>
      </p:sp>
    </p:spTree>
    <p:extLst>
      <p:ext uri="{BB962C8B-B14F-4D97-AF65-F5344CB8AC3E}">
        <p14:creationId xmlns:p14="http://schemas.microsoft.com/office/powerpoint/2010/main" val="3249822332"/>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D4E08A-B216-426D-8B9A-449B8B5EAA2D}" type="datetimeFigureOut">
              <a:rPr lang="en-US" smtClean="0"/>
              <a:t>12/14/2016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31755E-AC8D-43A7-AE7E-B00B92681BDE}" type="slidenum">
              <a:rPr lang="en-US" smtClean="0"/>
              <a:t>‹#›</a:t>
            </a:fld>
            <a:endParaRPr lang="en-US"/>
          </a:p>
        </p:txBody>
      </p:sp>
    </p:spTree>
    <p:extLst>
      <p:ext uri="{BB962C8B-B14F-4D97-AF65-F5344CB8AC3E}">
        <p14:creationId xmlns:p14="http://schemas.microsoft.com/office/powerpoint/2010/main" val="131120557"/>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D4E08A-B216-426D-8B9A-449B8B5EAA2D}" type="datetimeFigureOut">
              <a:rPr lang="en-US" smtClean="0"/>
              <a:t>12/14/2016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31755E-AC8D-43A7-AE7E-B00B92681BDE}" type="slidenum">
              <a:rPr lang="en-US" smtClean="0"/>
              <a:t>‹#›</a:t>
            </a:fld>
            <a:endParaRPr lang="en-US"/>
          </a:p>
        </p:txBody>
      </p:sp>
    </p:spTree>
    <p:extLst>
      <p:ext uri="{BB962C8B-B14F-4D97-AF65-F5344CB8AC3E}">
        <p14:creationId xmlns:p14="http://schemas.microsoft.com/office/powerpoint/2010/main" val="4090175028"/>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D4E08A-B216-426D-8B9A-449B8B5EAA2D}" type="datetimeFigureOut">
              <a:rPr lang="en-US" smtClean="0"/>
              <a:t>12/14/2016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31755E-AC8D-43A7-AE7E-B00B92681BDE}" type="slidenum">
              <a:rPr lang="en-US" smtClean="0"/>
              <a:t>‹#›</a:t>
            </a:fld>
            <a:endParaRPr lang="en-US"/>
          </a:p>
        </p:txBody>
      </p:sp>
    </p:spTree>
    <p:extLst>
      <p:ext uri="{BB962C8B-B14F-4D97-AF65-F5344CB8AC3E}">
        <p14:creationId xmlns:p14="http://schemas.microsoft.com/office/powerpoint/2010/main" val="3094222156"/>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D4E08A-B216-426D-8B9A-449B8B5EAA2D}" type="datetimeFigureOut">
              <a:rPr lang="en-US" smtClean="0"/>
              <a:t>12/14/2016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31755E-AC8D-43A7-AE7E-B00B92681BDE}" type="slidenum">
              <a:rPr lang="en-US" smtClean="0"/>
              <a:t>‹#›</a:t>
            </a:fld>
            <a:endParaRPr lang="en-US"/>
          </a:p>
        </p:txBody>
      </p:sp>
    </p:spTree>
    <p:extLst>
      <p:ext uri="{BB962C8B-B14F-4D97-AF65-F5344CB8AC3E}">
        <p14:creationId xmlns:p14="http://schemas.microsoft.com/office/powerpoint/2010/main" val="4200163815"/>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D4E08A-B216-426D-8B9A-449B8B5EAA2D}" type="datetimeFigureOut">
              <a:rPr lang="en-US" smtClean="0"/>
              <a:t>12/14/2016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31755E-AC8D-43A7-AE7E-B00B92681BDE}" type="slidenum">
              <a:rPr lang="en-US" smtClean="0"/>
              <a:t>‹#›</a:t>
            </a:fld>
            <a:endParaRPr lang="en-US"/>
          </a:p>
        </p:txBody>
      </p:sp>
    </p:spTree>
    <p:extLst>
      <p:ext uri="{BB962C8B-B14F-4D97-AF65-F5344CB8AC3E}">
        <p14:creationId xmlns:p14="http://schemas.microsoft.com/office/powerpoint/2010/main" val="1243992456"/>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D4E08A-B216-426D-8B9A-449B8B5EAA2D}" type="datetimeFigureOut">
              <a:rPr lang="en-US" smtClean="0"/>
              <a:t>12/14/2016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31755E-AC8D-43A7-AE7E-B00B92681BDE}" type="slidenum">
              <a:rPr lang="en-US" smtClean="0"/>
              <a:t>‹#›</a:t>
            </a:fld>
            <a:endParaRPr lang="en-US"/>
          </a:p>
        </p:txBody>
      </p:sp>
    </p:spTree>
    <p:extLst>
      <p:ext uri="{BB962C8B-B14F-4D97-AF65-F5344CB8AC3E}">
        <p14:creationId xmlns:p14="http://schemas.microsoft.com/office/powerpoint/2010/main" val="1995644514"/>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D4E08A-B216-426D-8B9A-449B8B5EAA2D}" type="datetimeFigureOut">
              <a:rPr lang="en-US" smtClean="0"/>
              <a:t>12/14/2016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31755E-AC8D-43A7-AE7E-B00B92681BDE}" type="slidenum">
              <a:rPr lang="en-US" smtClean="0"/>
              <a:t>‹#›</a:t>
            </a:fld>
            <a:endParaRPr lang="en-US"/>
          </a:p>
        </p:txBody>
      </p:sp>
    </p:spTree>
    <p:extLst>
      <p:ext uri="{BB962C8B-B14F-4D97-AF65-F5344CB8AC3E}">
        <p14:creationId xmlns:p14="http://schemas.microsoft.com/office/powerpoint/2010/main" val="3210426380"/>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D4E08A-B216-426D-8B9A-449B8B5EAA2D}" type="datetimeFigureOut">
              <a:rPr lang="en-US" smtClean="0"/>
              <a:t>12/14/2016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31755E-AC8D-43A7-AE7E-B00B92681BDE}" type="slidenum">
              <a:rPr lang="en-US" smtClean="0"/>
              <a:t>‹#›</a:t>
            </a:fld>
            <a:endParaRPr lang="en-US"/>
          </a:p>
        </p:txBody>
      </p:sp>
    </p:spTree>
    <p:extLst>
      <p:ext uri="{BB962C8B-B14F-4D97-AF65-F5344CB8AC3E}">
        <p14:creationId xmlns:p14="http://schemas.microsoft.com/office/powerpoint/2010/main" val="243607463"/>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D4E08A-B216-426D-8B9A-449B8B5EAA2D}" type="datetimeFigureOut">
              <a:rPr lang="en-US" smtClean="0"/>
              <a:t>12/14/2016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31755E-AC8D-43A7-AE7E-B00B92681BDE}" type="slidenum">
              <a:rPr lang="en-US" smtClean="0"/>
              <a:t>‹#›</a:t>
            </a:fld>
            <a:endParaRPr lang="en-US"/>
          </a:p>
        </p:txBody>
      </p:sp>
    </p:spTree>
    <p:extLst>
      <p:ext uri="{BB962C8B-B14F-4D97-AF65-F5344CB8AC3E}">
        <p14:creationId xmlns:p14="http://schemas.microsoft.com/office/powerpoint/2010/main" val="2529601047"/>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alpha val="37000"/>
              </a:srgbClr>
            </a:gs>
            <a:gs pos="45000">
              <a:srgbClr val="E6D78A"/>
            </a:gs>
            <a:gs pos="77000">
              <a:srgbClr val="C7AC4C">
                <a:alpha val="32000"/>
              </a:srgbClr>
            </a:gs>
            <a:gs pos="100000">
              <a:srgbClr val="E6DCAC"/>
            </a:gs>
          </a:gsLst>
          <a:lin ang="81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D4E08A-B216-426D-8B9A-449B8B5EAA2D}" type="datetimeFigureOut">
              <a:rPr lang="en-US" smtClean="0"/>
              <a:t>12/14/2016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31755E-AC8D-43A7-AE7E-B00B92681BDE}" type="slidenum">
              <a:rPr lang="en-US" smtClean="0"/>
              <a:t>‹#›</a:t>
            </a:fld>
            <a:endParaRPr lang="en-US"/>
          </a:p>
        </p:txBody>
      </p:sp>
    </p:spTree>
    <p:extLst>
      <p:ext uri="{BB962C8B-B14F-4D97-AF65-F5344CB8AC3E}">
        <p14:creationId xmlns:p14="http://schemas.microsoft.com/office/powerpoint/2010/main" val="2807643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biblia.com/bible/nkjv/Galatians%206.10" TargetMode="External"/><Relationship Id="rId2" Type="http://schemas.openxmlformats.org/officeDocument/2006/relationships/hyperlink" Target="http://biblia.com/bible/nkjv/1%20Timothy%203.15" TargetMode="External"/><Relationship Id="rId1" Type="http://schemas.openxmlformats.org/officeDocument/2006/relationships/slideLayout" Target="../slideLayouts/slideLayout2.xml"/><Relationship Id="rId5" Type="http://schemas.openxmlformats.org/officeDocument/2006/relationships/hyperlink" Target="http://biblia.com/bible/nkjv/Matthew%2010.37-38" TargetMode="External"/><Relationship Id="rId4" Type="http://schemas.openxmlformats.org/officeDocument/2006/relationships/hyperlink" Target="http://biblia.com/bible/nkjv/Mark%2010.29-30"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biblia.com/bible/nkjv/Acts%2011.26" TargetMode="External"/><Relationship Id="rId2" Type="http://schemas.openxmlformats.org/officeDocument/2006/relationships/hyperlink" Target="http://biblia.com/bible/nkjv/Ephesians%203.14-15" TargetMode="External"/><Relationship Id="rId1" Type="http://schemas.openxmlformats.org/officeDocument/2006/relationships/slideLayout" Target="../slideLayouts/slideLayout2.xml"/><Relationship Id="rId5" Type="http://schemas.openxmlformats.org/officeDocument/2006/relationships/hyperlink" Target="http://biblia.com/bible/nkjv/Galatians%204.4-7" TargetMode="External"/><Relationship Id="rId4" Type="http://schemas.openxmlformats.org/officeDocument/2006/relationships/hyperlink" Target="http://biblia.com/bible/nkjv/John%201.12"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biblia.com/bible/nkjv/1%20John%203.1"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biblia.com/bible/nkjv/1%20Corinthians%201.10-1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biblia.com/bible/nkjv/James%202.15" TargetMode="External"/><Relationship Id="rId7" Type="http://schemas.openxmlformats.org/officeDocument/2006/relationships/hyperlink" Target="http://biblia.com/bible/nkjv/Hebrews%202.10-12" TargetMode="External"/><Relationship Id="rId2" Type="http://schemas.openxmlformats.org/officeDocument/2006/relationships/hyperlink" Target="http://biblia.com/bible/nkjv/1%20Timothy%205.1-2" TargetMode="External"/><Relationship Id="rId1" Type="http://schemas.openxmlformats.org/officeDocument/2006/relationships/slideLayout" Target="../slideLayouts/slideLayout2.xml"/><Relationship Id="rId6" Type="http://schemas.openxmlformats.org/officeDocument/2006/relationships/hyperlink" Target="http://biblia.com/bible/nkjv/Romans%2016.1" TargetMode="External"/><Relationship Id="rId5" Type="http://schemas.openxmlformats.org/officeDocument/2006/relationships/hyperlink" Target="http://biblia.com/bible/nkjv/1%20John%203.10-17" TargetMode="External"/><Relationship Id="rId4" Type="http://schemas.openxmlformats.org/officeDocument/2006/relationships/hyperlink" Target="http://biblia.com/bible/nkjv/1%20Peter%203.8"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biblia.com/bible/nkjv/John%2013.35"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biblia.com/bible/nkjv/1%20Cor.%2012.12-27"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biblia.com/bible/nkjv/Romans%2012.4-5" TargetMode="External"/><Relationship Id="rId2" Type="http://schemas.openxmlformats.org/officeDocument/2006/relationships/hyperlink" Target="http://biblia.com/bible/nkjv/Eph.%201.22-23" TargetMode="External"/><Relationship Id="rId1" Type="http://schemas.openxmlformats.org/officeDocument/2006/relationships/slideLayout" Target="../slideLayouts/slideLayout2.xml"/><Relationship Id="rId5" Type="http://schemas.openxmlformats.org/officeDocument/2006/relationships/hyperlink" Target="http://biblia.com/bible/nkjv/Ephesians%204.16" TargetMode="External"/><Relationship Id="rId4" Type="http://schemas.openxmlformats.org/officeDocument/2006/relationships/hyperlink" Target="http://biblia.com/bible/nkjv/Ephesians%204.12"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biblia.com/bible/nkjv/Colossians%203.15" TargetMode="External"/><Relationship Id="rId2" Type="http://schemas.openxmlformats.org/officeDocument/2006/relationships/hyperlink" Target="http://biblia.com/bible/nkjv/Ephesians%203.6"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biblia.com/bible/nkjv/Acts%2016.3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biblia.com/bible/nkjv/1%20John%201.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biblia.com/bible/nkjv/1%20Corinthians%2012.13" TargetMode="External"/><Relationship Id="rId3" Type="http://schemas.openxmlformats.org/officeDocument/2006/relationships/hyperlink" Target="http://biblia.com/bible/nkjv/Acts%2019.39" TargetMode="External"/><Relationship Id="rId7" Type="http://schemas.openxmlformats.org/officeDocument/2006/relationships/hyperlink" Target="http://biblia.com/bible/nkjv/Acts%202.47" TargetMode="External"/><Relationship Id="rId2" Type="http://schemas.openxmlformats.org/officeDocument/2006/relationships/hyperlink" Target="http://biblia.com/bible/nkjv/Acts%2019.32" TargetMode="External"/><Relationship Id="rId1" Type="http://schemas.openxmlformats.org/officeDocument/2006/relationships/slideLayout" Target="../slideLayouts/slideLayout2.xml"/><Relationship Id="rId6" Type="http://schemas.openxmlformats.org/officeDocument/2006/relationships/hyperlink" Target="http://biblia.com/bible/nkjv/Matthew%2016.18" TargetMode="External"/><Relationship Id="rId5" Type="http://schemas.openxmlformats.org/officeDocument/2006/relationships/hyperlink" Target="http://biblia.com/bible/nkjv/Ephesians%201.22-23" TargetMode="External"/><Relationship Id="rId4" Type="http://schemas.openxmlformats.org/officeDocument/2006/relationships/hyperlink" Target="http://biblia.com/bible/nkjv/Acts%2019.41"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biblia.com/bible/nkjv/1%20Corinthians%204.17" TargetMode="External"/><Relationship Id="rId3" Type="http://schemas.openxmlformats.org/officeDocument/2006/relationships/hyperlink" Target="http://biblia.com/bible/nkjv/1%20Corinthians%2011.18" TargetMode="External"/><Relationship Id="rId7" Type="http://schemas.openxmlformats.org/officeDocument/2006/relationships/hyperlink" Target="http://biblia.com/bible/nkjv/Acts%209.31" TargetMode="External"/><Relationship Id="rId2" Type="http://schemas.openxmlformats.org/officeDocument/2006/relationships/hyperlink" Target="http://biblia.com/bible/nkjv/1%20Corinthians%201.2" TargetMode="External"/><Relationship Id="rId1" Type="http://schemas.openxmlformats.org/officeDocument/2006/relationships/slideLayout" Target="../slideLayouts/slideLayout2.xml"/><Relationship Id="rId6" Type="http://schemas.openxmlformats.org/officeDocument/2006/relationships/hyperlink" Target="http://biblia.com/bible/nkjv/Acts%2014.23" TargetMode="External"/><Relationship Id="rId5" Type="http://schemas.openxmlformats.org/officeDocument/2006/relationships/hyperlink" Target="http://biblia.com/bible/nkjv/Galatians%201.2" TargetMode="External"/><Relationship Id="rId4" Type="http://schemas.openxmlformats.org/officeDocument/2006/relationships/hyperlink" Target="http://biblia.com/bible/nkjv/1%20Thess.%201.1" TargetMode="External"/><Relationship Id="rId9" Type="http://schemas.openxmlformats.org/officeDocument/2006/relationships/hyperlink" Target="http://biblia.com/bible/nkjv/Romans%2016.16"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biblia.com/bible/nkjv/1%20Corinthians%2011.18" TargetMode="External"/><Relationship Id="rId2" Type="http://schemas.openxmlformats.org/officeDocument/2006/relationships/hyperlink" Target="http://biblia.com/bible/nkjv/Acts%202.47"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biblia.com/bible/nkjv/Ephesians%205.23-27" TargetMode="External"/><Relationship Id="rId2" Type="http://schemas.openxmlformats.org/officeDocument/2006/relationships/hyperlink" Target="http://biblia.com/bible/nkjv/Ephesians%201.22-23" TargetMode="External"/><Relationship Id="rId1" Type="http://schemas.openxmlformats.org/officeDocument/2006/relationships/slideLayout" Target="../slideLayouts/slideLayout2.xml"/><Relationship Id="rId4" Type="http://schemas.openxmlformats.org/officeDocument/2006/relationships/hyperlink" Target="http://biblia.com/bible/nkjv/1%20Corinthians%2012.2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457200"/>
            <a:ext cx="8839200" cy="3352799"/>
          </a:xfrm>
        </p:spPr>
        <p:txBody>
          <a:bodyPr>
            <a:normAutofit/>
          </a:bodyPr>
          <a:lstStyle/>
          <a:p>
            <a:r>
              <a:rPr lang="en-US" sz="6600" dirty="0" smtClean="0"/>
              <a:t>Building, Maintaining, and Nurturing Good Relationships</a:t>
            </a:r>
            <a:endParaRPr lang="en-US" sz="6600" dirty="0"/>
          </a:p>
        </p:txBody>
      </p:sp>
      <p:sp>
        <p:nvSpPr>
          <p:cNvPr id="3" name="Subtitle 2"/>
          <p:cNvSpPr>
            <a:spLocks noGrp="1"/>
          </p:cNvSpPr>
          <p:nvPr>
            <p:ph type="subTitle" idx="1"/>
          </p:nvPr>
        </p:nvSpPr>
        <p:spPr>
          <a:xfrm>
            <a:off x="838200" y="4572000"/>
            <a:ext cx="7924800" cy="1524000"/>
          </a:xfrm>
        </p:spPr>
        <p:txBody>
          <a:bodyPr>
            <a:noAutofit/>
          </a:bodyPr>
          <a:lstStyle/>
          <a:p>
            <a:r>
              <a:rPr lang="en-US" sz="4800" b="1" dirty="0" smtClean="0">
                <a:solidFill>
                  <a:schemeClr val="tx1"/>
                </a:solidFill>
              </a:rPr>
              <a:t>Why We Need Our Brethren</a:t>
            </a:r>
            <a:endParaRPr lang="en-US" sz="4800" b="1" dirty="0">
              <a:solidFill>
                <a:schemeClr val="tx1"/>
              </a:solidFill>
            </a:endParaRPr>
          </a:p>
        </p:txBody>
      </p:sp>
    </p:spTree>
    <p:extLst>
      <p:ext uri="{BB962C8B-B14F-4D97-AF65-F5344CB8AC3E}">
        <p14:creationId xmlns:p14="http://schemas.microsoft.com/office/powerpoint/2010/main" val="118579581"/>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b="1" dirty="0"/>
              <a:t>We are </a:t>
            </a:r>
            <a:r>
              <a:rPr lang="en-US" b="1" dirty="0" smtClean="0"/>
              <a:t>brethren</a:t>
            </a:r>
            <a:endParaRPr lang="en-US" dirty="0"/>
          </a:p>
        </p:txBody>
      </p:sp>
      <p:sp>
        <p:nvSpPr>
          <p:cNvPr id="3" name="Content Placeholder 2"/>
          <p:cNvSpPr>
            <a:spLocks noGrp="1"/>
          </p:cNvSpPr>
          <p:nvPr>
            <p:ph idx="1"/>
          </p:nvPr>
        </p:nvSpPr>
        <p:spPr>
          <a:xfrm>
            <a:off x="76200" y="914400"/>
            <a:ext cx="8991600" cy="5791200"/>
          </a:xfrm>
        </p:spPr>
        <p:txBody>
          <a:bodyPr>
            <a:normAutofit fontScale="85000" lnSpcReduction="20000"/>
          </a:bodyPr>
          <a:lstStyle/>
          <a:p>
            <a:r>
              <a:rPr lang="en-US" dirty="0" smtClean="0"/>
              <a:t>One </a:t>
            </a:r>
            <a:r>
              <a:rPr lang="en-US" dirty="0"/>
              <a:t>of the descriptions of the church is that of the family of God – </a:t>
            </a:r>
            <a:br>
              <a:rPr lang="en-US" dirty="0"/>
            </a:br>
            <a:r>
              <a:rPr lang="en-US" u="sng" dirty="0">
                <a:hlinkClick r:id="rId2"/>
              </a:rPr>
              <a:t>1 Timothy 3:15</a:t>
            </a:r>
            <a:r>
              <a:rPr lang="en-US" dirty="0"/>
              <a:t> Paul writes to Timothy, “</a:t>
            </a:r>
            <a:r>
              <a:rPr lang="en-US" i="1" dirty="0"/>
              <a:t>but if I am delayed, I write so that you may know how you ought to conduct yourself in the house of God, which is the church of the living God, the pillar and ground of the truth.</a:t>
            </a:r>
            <a:r>
              <a:rPr lang="en-US" dirty="0"/>
              <a:t>”</a:t>
            </a:r>
          </a:p>
          <a:p>
            <a:r>
              <a:rPr lang="en-US" u="sng" dirty="0">
                <a:hlinkClick r:id="rId3"/>
              </a:rPr>
              <a:t>Galatians 6:10</a:t>
            </a:r>
            <a:r>
              <a:rPr lang="en-US" dirty="0"/>
              <a:t> – do good…especially to those of “the household of faith</a:t>
            </a:r>
            <a:r>
              <a:rPr lang="en-US" dirty="0" smtClean="0"/>
              <a:t>.”</a:t>
            </a:r>
          </a:p>
          <a:p>
            <a:r>
              <a:rPr lang="en-US" u="sng" dirty="0" smtClean="0">
                <a:hlinkClick r:id="rId4"/>
              </a:rPr>
              <a:t>Mark </a:t>
            </a:r>
            <a:r>
              <a:rPr lang="en-US" u="sng" dirty="0">
                <a:hlinkClick r:id="rId4"/>
              </a:rPr>
              <a:t>10:29-30</a:t>
            </a:r>
            <a:r>
              <a:rPr lang="en-US" dirty="0"/>
              <a:t> – Jesus promised those who would follow him, even at the cost of losing family (cf. </a:t>
            </a:r>
            <a:r>
              <a:rPr lang="en-US" u="sng" dirty="0">
                <a:hlinkClick r:id="rId5"/>
              </a:rPr>
              <a:t>Matthew 10:37-38</a:t>
            </a:r>
            <a:r>
              <a:rPr lang="en-US" dirty="0"/>
              <a:t>) would receive “</a:t>
            </a:r>
            <a:r>
              <a:rPr lang="en-US" i="1" dirty="0"/>
              <a:t>a hundredfold now in this time – houses and brothers and sisters and mothers and children and lands, with persecutions – and in the age to come, eternal life.</a:t>
            </a:r>
            <a:r>
              <a:rPr lang="en-US" dirty="0"/>
              <a:t>”  </a:t>
            </a:r>
            <a:endParaRPr lang="en-US" dirty="0" smtClean="0"/>
          </a:p>
          <a:p>
            <a:r>
              <a:rPr lang="en-US" dirty="0" smtClean="0"/>
              <a:t>We should be </a:t>
            </a:r>
            <a:r>
              <a:rPr lang="en-US" dirty="0" smtClean="0"/>
              <a:t>convinced </a:t>
            </a:r>
            <a:r>
              <a:rPr lang="en-US" dirty="0"/>
              <a:t>here </a:t>
            </a:r>
            <a:r>
              <a:rPr lang="en-US" dirty="0" smtClean="0"/>
              <a:t>that Jesus </a:t>
            </a:r>
            <a:r>
              <a:rPr lang="en-US" dirty="0"/>
              <a:t>is speaking of our family relationship. </a:t>
            </a:r>
          </a:p>
          <a:p>
            <a:endParaRPr lang="en-US" dirty="0"/>
          </a:p>
        </p:txBody>
      </p:sp>
    </p:spTree>
    <p:extLst>
      <p:ext uri="{BB962C8B-B14F-4D97-AF65-F5344CB8AC3E}">
        <p14:creationId xmlns:p14="http://schemas.microsoft.com/office/powerpoint/2010/main" val="3164934296"/>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00800"/>
          </a:xfrm>
        </p:spPr>
        <p:txBody>
          <a:bodyPr>
            <a:normAutofit lnSpcReduction="10000"/>
          </a:bodyPr>
          <a:lstStyle/>
          <a:p>
            <a:r>
              <a:rPr lang="en-US" dirty="0" smtClean="0"/>
              <a:t>God </a:t>
            </a:r>
            <a:r>
              <a:rPr lang="en-US" dirty="0"/>
              <a:t>is our Father and we are His children – </a:t>
            </a:r>
            <a:endParaRPr lang="en-US" dirty="0" smtClean="0"/>
          </a:p>
          <a:p>
            <a:r>
              <a:rPr lang="en-US" u="sng" dirty="0" smtClean="0">
                <a:hlinkClick r:id="rId2"/>
              </a:rPr>
              <a:t>Ephesians </a:t>
            </a:r>
            <a:r>
              <a:rPr lang="en-US" u="sng" dirty="0">
                <a:hlinkClick r:id="rId2"/>
              </a:rPr>
              <a:t>3:14-15</a:t>
            </a:r>
            <a:r>
              <a:rPr lang="en-US" dirty="0"/>
              <a:t>, Paul bowed his knee “to the Father of our Lord Jesus Christ, from whom the whole family in heaven and earth is named…”  </a:t>
            </a:r>
            <a:endParaRPr lang="en-US" dirty="0" smtClean="0"/>
          </a:p>
          <a:p>
            <a:r>
              <a:rPr lang="en-US" dirty="0" smtClean="0"/>
              <a:t>That </a:t>
            </a:r>
            <a:r>
              <a:rPr lang="en-US" dirty="0"/>
              <a:t>“family” is called by the name “Christian” </a:t>
            </a:r>
            <a:r>
              <a:rPr lang="en-US" dirty="0" smtClean="0"/>
              <a:t/>
            </a:r>
            <a:br>
              <a:rPr lang="en-US" dirty="0" smtClean="0"/>
            </a:br>
            <a:r>
              <a:rPr lang="en-US" dirty="0" smtClean="0"/>
              <a:t>(</a:t>
            </a:r>
            <a:r>
              <a:rPr lang="en-US" u="sng" dirty="0">
                <a:hlinkClick r:id="rId3"/>
              </a:rPr>
              <a:t>Acts 11:26</a:t>
            </a:r>
            <a:r>
              <a:rPr lang="en-US" dirty="0" smtClean="0"/>
              <a:t>).</a:t>
            </a:r>
          </a:p>
          <a:p>
            <a:r>
              <a:rPr lang="en-US" u="sng" dirty="0" smtClean="0">
                <a:hlinkClick r:id="rId4"/>
              </a:rPr>
              <a:t>John </a:t>
            </a:r>
            <a:r>
              <a:rPr lang="en-US" u="sng" dirty="0">
                <a:hlinkClick r:id="rId4"/>
              </a:rPr>
              <a:t>1:12</a:t>
            </a:r>
            <a:r>
              <a:rPr lang="en-US" dirty="0"/>
              <a:t> we read, “</a:t>
            </a:r>
            <a:r>
              <a:rPr lang="en-US" i="1" dirty="0"/>
              <a:t>But as many as received Him, to them He gave the right to become children of God, to those who believe in His name</a:t>
            </a:r>
            <a:r>
              <a:rPr lang="en-US" i="1" dirty="0" smtClean="0"/>
              <a:t>:</a:t>
            </a:r>
            <a:r>
              <a:rPr lang="en-US" dirty="0" smtClean="0"/>
              <a:t>”</a:t>
            </a:r>
          </a:p>
          <a:p>
            <a:r>
              <a:rPr lang="en-US" u="sng" dirty="0" smtClean="0">
                <a:hlinkClick r:id="rId5"/>
              </a:rPr>
              <a:t>Galatians </a:t>
            </a:r>
            <a:r>
              <a:rPr lang="en-US" u="sng" dirty="0">
                <a:hlinkClick r:id="rId5"/>
              </a:rPr>
              <a:t>4:4-7</a:t>
            </a:r>
            <a:r>
              <a:rPr lang="en-US" dirty="0"/>
              <a:t> describes how God sent His Son to redeems those under the law, “</a:t>
            </a:r>
            <a:r>
              <a:rPr lang="en-US" i="1" dirty="0"/>
              <a:t>that we might receive the </a:t>
            </a:r>
            <a:r>
              <a:rPr lang="en-US" b="1" i="1" dirty="0"/>
              <a:t>adoption</a:t>
            </a:r>
            <a:r>
              <a:rPr lang="en-US" i="1" dirty="0"/>
              <a:t> as sons</a:t>
            </a:r>
            <a:r>
              <a:rPr lang="en-US" dirty="0"/>
              <a:t>,”…therefore we are </a:t>
            </a:r>
            <a:r>
              <a:rPr lang="en-US" b="1" dirty="0"/>
              <a:t>sons</a:t>
            </a:r>
            <a:r>
              <a:rPr lang="en-US" dirty="0"/>
              <a:t> and </a:t>
            </a:r>
            <a:r>
              <a:rPr lang="en-US" b="1" dirty="0"/>
              <a:t>heirs</a:t>
            </a:r>
            <a:r>
              <a:rPr lang="en-US" dirty="0"/>
              <a:t> through Christ.  </a:t>
            </a:r>
          </a:p>
          <a:p>
            <a:endParaRPr lang="en-US" dirty="0"/>
          </a:p>
        </p:txBody>
      </p:sp>
    </p:spTree>
    <p:extLst>
      <p:ext uri="{BB962C8B-B14F-4D97-AF65-F5344CB8AC3E}">
        <p14:creationId xmlns:p14="http://schemas.microsoft.com/office/powerpoint/2010/main" val="1430282473"/>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839200" cy="6096000"/>
          </a:xfrm>
        </p:spPr>
        <p:txBody>
          <a:bodyPr/>
          <a:lstStyle/>
          <a:p>
            <a:r>
              <a:rPr lang="en-US" u="sng" dirty="0">
                <a:hlinkClick r:id="rId2"/>
              </a:rPr>
              <a:t>1 John 3:1</a:t>
            </a:r>
            <a:r>
              <a:rPr lang="en-US" dirty="0"/>
              <a:t>, “</a:t>
            </a:r>
            <a:r>
              <a:rPr lang="en-US" i="1" dirty="0"/>
              <a:t>Behold what manner of love the Father has bestowed on us, that we should be called children of God! Therefore the world does not know us, because it did not know Him</a:t>
            </a:r>
            <a:r>
              <a:rPr lang="en-US" dirty="0"/>
              <a:t>.”</a:t>
            </a:r>
          </a:p>
          <a:p>
            <a:r>
              <a:rPr lang="en-US" dirty="0"/>
              <a:t>The FAMILY relationship ought to bring us together as His people. </a:t>
            </a:r>
          </a:p>
          <a:p>
            <a:endParaRPr lang="en-US" dirty="0"/>
          </a:p>
        </p:txBody>
      </p:sp>
    </p:spTree>
    <p:extLst>
      <p:ext uri="{BB962C8B-B14F-4D97-AF65-F5344CB8AC3E}">
        <p14:creationId xmlns:p14="http://schemas.microsoft.com/office/powerpoint/2010/main" val="2658567374"/>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77000"/>
          </a:xfrm>
        </p:spPr>
        <p:txBody>
          <a:bodyPr>
            <a:normAutofit fontScale="92500" lnSpcReduction="20000"/>
          </a:bodyPr>
          <a:lstStyle/>
          <a:p>
            <a:r>
              <a:rPr lang="en-US" dirty="0" smtClean="0"/>
              <a:t>As </a:t>
            </a:r>
            <a:r>
              <a:rPr lang="en-US" dirty="0"/>
              <a:t>to our relationship to one another, we are referred to as brethren</a:t>
            </a:r>
            <a:r>
              <a:rPr lang="en-US" dirty="0" smtClean="0"/>
              <a:t>.</a:t>
            </a:r>
          </a:p>
          <a:p>
            <a:r>
              <a:rPr lang="en-US" dirty="0" smtClean="0"/>
              <a:t>More </a:t>
            </a:r>
            <a:r>
              <a:rPr lang="en-US" dirty="0"/>
              <a:t>than 200 times, the word brethren (and brother) are found in the New Testament in reference to our fellow Christians.  </a:t>
            </a:r>
            <a:endParaRPr lang="en-US" dirty="0" smtClean="0"/>
          </a:p>
          <a:p>
            <a:r>
              <a:rPr lang="en-US" dirty="0" smtClean="0"/>
              <a:t>Most </a:t>
            </a:r>
            <a:r>
              <a:rPr lang="en-US" dirty="0"/>
              <a:t>New Testament writers made reference to our relationship as brethren (Paul, James, John and even Luke</a:t>
            </a:r>
            <a:r>
              <a:rPr lang="en-US" dirty="0" smtClean="0"/>
              <a:t>).</a:t>
            </a:r>
          </a:p>
          <a:p>
            <a:r>
              <a:rPr lang="en-US" dirty="0" smtClean="0"/>
              <a:t>Typically</a:t>
            </a:r>
            <a:r>
              <a:rPr lang="en-US" dirty="0"/>
              <a:t>, when reference is made to brethren it includes all our fellow Christians, whether within the local context or universal.  </a:t>
            </a:r>
            <a:endParaRPr lang="en-US" dirty="0" smtClean="0"/>
          </a:p>
          <a:p>
            <a:r>
              <a:rPr lang="en-US" dirty="0" smtClean="0"/>
              <a:t>This </a:t>
            </a:r>
            <a:r>
              <a:rPr lang="en-US" dirty="0"/>
              <a:t>would include our sisters in Christ as a few passages indicate. </a:t>
            </a:r>
            <a:endParaRPr lang="en-US" dirty="0" smtClean="0"/>
          </a:p>
          <a:p>
            <a:r>
              <a:rPr lang="en-US" u="sng" dirty="0" smtClean="0">
                <a:hlinkClick r:id="rId2"/>
              </a:rPr>
              <a:t>1 </a:t>
            </a:r>
            <a:r>
              <a:rPr lang="en-US" u="sng" dirty="0">
                <a:hlinkClick r:id="rId2"/>
              </a:rPr>
              <a:t>Corinthians 1:10-11</a:t>
            </a:r>
            <a:r>
              <a:rPr lang="en-US" dirty="0"/>
              <a:t>, Paul pleaded with them as brethren for </a:t>
            </a:r>
            <a:r>
              <a:rPr lang="en-US" dirty="0" smtClean="0"/>
              <a:t>unity</a:t>
            </a:r>
          </a:p>
        </p:txBody>
      </p:sp>
    </p:spTree>
    <p:extLst>
      <p:ext uri="{BB962C8B-B14F-4D97-AF65-F5344CB8AC3E}">
        <p14:creationId xmlns:p14="http://schemas.microsoft.com/office/powerpoint/2010/main" val="1071853719"/>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067800" cy="6477000"/>
          </a:xfrm>
        </p:spPr>
        <p:txBody>
          <a:bodyPr>
            <a:normAutofit fontScale="92500" lnSpcReduction="10000"/>
          </a:bodyPr>
          <a:lstStyle/>
          <a:p>
            <a:r>
              <a:rPr lang="en-US" u="sng" dirty="0">
                <a:hlinkClick r:id="rId2"/>
              </a:rPr>
              <a:t>1 Timothy 5:1-2</a:t>
            </a:r>
            <a:r>
              <a:rPr lang="en-US" dirty="0"/>
              <a:t> – treat each other like you would your own family – brother, sister, father and mother</a:t>
            </a:r>
          </a:p>
          <a:p>
            <a:r>
              <a:rPr lang="en-US" u="sng" dirty="0">
                <a:hlinkClick r:id="rId3"/>
              </a:rPr>
              <a:t>James 2:15</a:t>
            </a:r>
            <a:r>
              <a:rPr lang="en-US" dirty="0"/>
              <a:t>, if a brother or sister is naked and destitute of daily food… - notice the inclusion of our sisters in this text.</a:t>
            </a:r>
          </a:p>
          <a:p>
            <a:r>
              <a:rPr lang="en-US" u="sng" dirty="0">
                <a:hlinkClick r:id="rId4"/>
              </a:rPr>
              <a:t>1 Peter 3:8</a:t>
            </a:r>
            <a:r>
              <a:rPr lang="en-US" dirty="0"/>
              <a:t>, we are called upon to love as brothers</a:t>
            </a:r>
          </a:p>
          <a:p>
            <a:r>
              <a:rPr lang="en-US" u="sng" dirty="0">
                <a:hlinkClick r:id="rId5"/>
              </a:rPr>
              <a:t>1 John 3:10-17</a:t>
            </a:r>
            <a:r>
              <a:rPr lang="en-US" dirty="0"/>
              <a:t>, esp. 16-17 – as Christ laid down His life for us, we ought to lay down our lives for the brethren; to see a brother in need and shut up your heart, how does the love of God abide in you?</a:t>
            </a:r>
          </a:p>
          <a:p>
            <a:r>
              <a:rPr lang="en-US" u="sng" dirty="0">
                <a:hlinkClick r:id="rId6"/>
              </a:rPr>
              <a:t>Romans 16:1</a:t>
            </a:r>
            <a:r>
              <a:rPr lang="en-US" dirty="0"/>
              <a:t>, Phoebe is described as “our sister”</a:t>
            </a:r>
          </a:p>
          <a:p>
            <a:r>
              <a:rPr lang="en-US" u="sng" dirty="0">
                <a:hlinkClick r:id="rId7"/>
              </a:rPr>
              <a:t>Hebrews 2:10-12</a:t>
            </a:r>
            <a:r>
              <a:rPr lang="en-US" dirty="0"/>
              <a:t> Our Lord is not ashamed to call us brethren because we are all of one.</a:t>
            </a:r>
            <a:endParaRPr lang="en-US" dirty="0"/>
          </a:p>
        </p:txBody>
      </p:sp>
    </p:spTree>
    <p:extLst>
      <p:ext uri="{BB962C8B-B14F-4D97-AF65-F5344CB8AC3E}">
        <p14:creationId xmlns:p14="http://schemas.microsoft.com/office/powerpoint/2010/main" val="1504624468"/>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77000"/>
          </a:xfrm>
        </p:spPr>
        <p:txBody>
          <a:bodyPr/>
          <a:lstStyle/>
          <a:p>
            <a:r>
              <a:rPr lang="en-US" dirty="0" smtClean="0"/>
              <a:t>We </a:t>
            </a:r>
            <a:r>
              <a:rPr lang="en-US" dirty="0"/>
              <a:t>need to cherish our relationship as brethren?  </a:t>
            </a:r>
            <a:endParaRPr lang="en-US" dirty="0" smtClean="0"/>
          </a:p>
          <a:p>
            <a:r>
              <a:rPr lang="en-US" dirty="0" smtClean="0"/>
              <a:t>It </a:t>
            </a:r>
            <a:r>
              <a:rPr lang="en-US" dirty="0"/>
              <a:t>ought to be fundamental in our lives.   </a:t>
            </a:r>
            <a:endParaRPr lang="en-US" dirty="0" smtClean="0"/>
          </a:p>
          <a:p>
            <a:r>
              <a:rPr lang="en-US" dirty="0" smtClean="0"/>
              <a:t>Jesus </a:t>
            </a:r>
            <a:r>
              <a:rPr lang="en-US" dirty="0"/>
              <a:t>Himself taught us that the world will know that we belong to Him by the way we behave toward each other – </a:t>
            </a:r>
            <a:r>
              <a:rPr lang="en-US" u="sng" dirty="0">
                <a:hlinkClick r:id="rId2"/>
              </a:rPr>
              <a:t>John 13:35</a:t>
            </a:r>
            <a:r>
              <a:rPr lang="en-US" dirty="0"/>
              <a:t>.  </a:t>
            </a:r>
            <a:endParaRPr lang="en-US" dirty="0" smtClean="0"/>
          </a:p>
          <a:p>
            <a:r>
              <a:rPr lang="en-US" dirty="0" smtClean="0"/>
              <a:t>We </a:t>
            </a:r>
            <a:r>
              <a:rPr lang="en-US" dirty="0"/>
              <a:t>will see this as we study various passages that address how we are to treat each other. </a:t>
            </a:r>
          </a:p>
          <a:p>
            <a:endParaRPr lang="en-US" dirty="0"/>
          </a:p>
          <a:p>
            <a:endParaRPr lang="en-US" dirty="0"/>
          </a:p>
        </p:txBody>
      </p:sp>
    </p:spTree>
    <p:extLst>
      <p:ext uri="{BB962C8B-B14F-4D97-AF65-F5344CB8AC3E}">
        <p14:creationId xmlns:p14="http://schemas.microsoft.com/office/powerpoint/2010/main" val="3136703331"/>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b="1" dirty="0"/>
              <a:t>We are to function as a </a:t>
            </a:r>
            <a:r>
              <a:rPr lang="en-US" b="1" dirty="0" smtClean="0"/>
              <a:t>body</a:t>
            </a:r>
            <a:endParaRPr lang="en-US" dirty="0"/>
          </a:p>
        </p:txBody>
      </p:sp>
      <p:sp>
        <p:nvSpPr>
          <p:cNvPr id="3" name="Content Placeholder 2"/>
          <p:cNvSpPr>
            <a:spLocks noGrp="1"/>
          </p:cNvSpPr>
          <p:nvPr>
            <p:ph idx="1"/>
          </p:nvPr>
        </p:nvSpPr>
        <p:spPr>
          <a:xfrm>
            <a:off x="76200" y="838200"/>
            <a:ext cx="8991600" cy="5867400"/>
          </a:xfrm>
        </p:spPr>
        <p:txBody>
          <a:bodyPr>
            <a:normAutofit/>
          </a:bodyPr>
          <a:lstStyle/>
          <a:p>
            <a:r>
              <a:rPr lang="en-US" dirty="0" smtClean="0"/>
              <a:t>The </a:t>
            </a:r>
            <a:r>
              <a:rPr lang="en-US" dirty="0"/>
              <a:t>term </a:t>
            </a:r>
            <a:r>
              <a:rPr lang="en-US" dirty="0" smtClean="0"/>
              <a:t>“body” </a:t>
            </a:r>
            <a:r>
              <a:rPr lang="en-US" dirty="0"/>
              <a:t>is a collective noun, meaning it is a noun that describes a collection of something.  </a:t>
            </a:r>
            <a:endParaRPr lang="en-US" dirty="0" smtClean="0"/>
          </a:p>
          <a:p>
            <a:r>
              <a:rPr lang="en-US" dirty="0" smtClean="0"/>
              <a:t>In </a:t>
            </a:r>
            <a:r>
              <a:rPr lang="en-US" dirty="0"/>
              <a:t>this case, a body is a collection of parts.</a:t>
            </a:r>
          </a:p>
          <a:p>
            <a:r>
              <a:rPr lang="en-US" dirty="0" smtClean="0"/>
              <a:t>Paul </a:t>
            </a:r>
            <a:r>
              <a:rPr lang="en-US" dirty="0"/>
              <a:t>used this analogy to describe how we as brethren are to be working together.  </a:t>
            </a:r>
            <a:endParaRPr lang="en-US" dirty="0" smtClean="0"/>
          </a:p>
          <a:p>
            <a:r>
              <a:rPr lang="en-US" dirty="0" smtClean="0"/>
              <a:t>In</a:t>
            </a:r>
            <a:r>
              <a:rPr lang="en-US" dirty="0"/>
              <a:t> </a:t>
            </a:r>
            <a:r>
              <a:rPr lang="en-US" u="sng" dirty="0">
                <a:hlinkClick r:id="rId2"/>
              </a:rPr>
              <a:t>1 </a:t>
            </a:r>
            <a:r>
              <a:rPr lang="en-US" u="sng" dirty="0" smtClean="0">
                <a:hlinkClick r:id="rId2"/>
              </a:rPr>
              <a:t>Corinthians </a:t>
            </a:r>
            <a:r>
              <a:rPr lang="en-US" u="sng" dirty="0">
                <a:hlinkClick r:id="rId2"/>
              </a:rPr>
              <a:t>12:12-27</a:t>
            </a:r>
            <a:r>
              <a:rPr lang="en-US" dirty="0"/>
              <a:t>, Paul clearly describes how as the body of Christ we function as a human body with each part being important.  </a:t>
            </a:r>
            <a:endParaRPr lang="en-US" dirty="0" smtClean="0"/>
          </a:p>
          <a:p>
            <a:r>
              <a:rPr lang="en-US" dirty="0" smtClean="0"/>
              <a:t>His </a:t>
            </a:r>
            <a:r>
              <a:rPr lang="en-US" dirty="0"/>
              <a:t>emphasis is how we need to act like a properly functioning body.  </a:t>
            </a:r>
            <a:endParaRPr lang="en-US" dirty="0" smtClean="0"/>
          </a:p>
        </p:txBody>
      </p:sp>
    </p:spTree>
    <p:extLst>
      <p:ext uri="{BB962C8B-B14F-4D97-AF65-F5344CB8AC3E}">
        <p14:creationId xmlns:p14="http://schemas.microsoft.com/office/powerpoint/2010/main" val="790782158"/>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9067800" cy="6477000"/>
          </a:xfrm>
        </p:spPr>
        <p:txBody>
          <a:bodyPr>
            <a:normAutofit fontScale="92500" lnSpcReduction="20000"/>
          </a:bodyPr>
          <a:lstStyle/>
          <a:p>
            <a:r>
              <a:rPr lang="en-US" dirty="0"/>
              <a:t>When we are properly functioning as a body, “there is no schism in the body.”  </a:t>
            </a:r>
          </a:p>
          <a:p>
            <a:r>
              <a:rPr lang="en-US" dirty="0"/>
              <a:t>That is our goal.</a:t>
            </a:r>
          </a:p>
          <a:p>
            <a:r>
              <a:rPr lang="en-US" dirty="0"/>
              <a:t>Christ is the head and we are to the body </a:t>
            </a:r>
            <a:r>
              <a:rPr lang="en-US" dirty="0" smtClean="0"/>
              <a:t/>
            </a:r>
            <a:br>
              <a:rPr lang="en-US" dirty="0" smtClean="0"/>
            </a:br>
            <a:r>
              <a:rPr lang="en-US" dirty="0" smtClean="0"/>
              <a:t>(</a:t>
            </a:r>
            <a:r>
              <a:rPr lang="en-US" u="sng" dirty="0">
                <a:hlinkClick r:id="rId2"/>
              </a:rPr>
              <a:t>Ephesians 1:22-23</a:t>
            </a:r>
            <a:r>
              <a:rPr lang="en-US" dirty="0"/>
              <a:t>).</a:t>
            </a:r>
          </a:p>
          <a:p>
            <a:r>
              <a:rPr lang="en-US" u="sng" dirty="0">
                <a:hlinkClick r:id="rId3"/>
              </a:rPr>
              <a:t>Romans 12:4-5</a:t>
            </a:r>
            <a:r>
              <a:rPr lang="en-US" dirty="0"/>
              <a:t>, in a more brief description, Paul summarizes what he said in 1 Corinthians 12 here. “</a:t>
            </a:r>
            <a:r>
              <a:rPr lang="en-US" i="1" dirty="0"/>
              <a:t>For as we have many members in one body, but all the members do not have the same function, so we, being many, are one body in Christ, and individually members of one another.</a:t>
            </a:r>
            <a:r>
              <a:rPr lang="en-US" dirty="0"/>
              <a:t>”</a:t>
            </a:r>
          </a:p>
          <a:p>
            <a:r>
              <a:rPr lang="en-US" u="sng" dirty="0">
                <a:hlinkClick r:id="rId4"/>
              </a:rPr>
              <a:t>Ephesians 4:12</a:t>
            </a:r>
            <a:r>
              <a:rPr lang="en-US" dirty="0"/>
              <a:t>, </a:t>
            </a:r>
            <a:r>
              <a:rPr lang="en-US" u="sng" dirty="0">
                <a:hlinkClick r:id="rId5"/>
              </a:rPr>
              <a:t>16</a:t>
            </a:r>
            <a:r>
              <a:rPr lang="en-US" dirty="0"/>
              <a:t> – leaders are given so that we can function as the body of Christ in unity.  When every part does its share it causes growth of the body for the edifying of itself in love.</a:t>
            </a:r>
          </a:p>
          <a:p>
            <a:endParaRPr lang="en-US" dirty="0"/>
          </a:p>
        </p:txBody>
      </p:sp>
    </p:spTree>
    <p:extLst>
      <p:ext uri="{BB962C8B-B14F-4D97-AF65-F5344CB8AC3E}">
        <p14:creationId xmlns:p14="http://schemas.microsoft.com/office/powerpoint/2010/main" val="2070096086"/>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77000"/>
          </a:xfrm>
        </p:spPr>
        <p:txBody>
          <a:bodyPr>
            <a:normAutofit lnSpcReduction="10000"/>
          </a:bodyPr>
          <a:lstStyle/>
          <a:p>
            <a:r>
              <a:rPr lang="en-US" u="sng" dirty="0">
                <a:hlinkClick r:id="rId2"/>
              </a:rPr>
              <a:t>Ephesians 3:6</a:t>
            </a:r>
            <a:r>
              <a:rPr lang="en-US" dirty="0"/>
              <a:t> notes that Gentiles should be fellow heirs (with the Jews) of the same body and partakers of His promise in Christ.</a:t>
            </a:r>
          </a:p>
          <a:p>
            <a:r>
              <a:rPr lang="en-US" u="sng" dirty="0">
                <a:hlinkClick r:id="rId3"/>
              </a:rPr>
              <a:t>Colossians 3:15</a:t>
            </a:r>
            <a:r>
              <a:rPr lang="en-US" dirty="0"/>
              <a:t>, “</a:t>
            </a:r>
            <a:r>
              <a:rPr lang="en-US" i="1" dirty="0"/>
              <a:t>And let the peace of God rule in your hearts, to which also you were called in one body; and be thankful.</a:t>
            </a:r>
            <a:r>
              <a:rPr lang="en-US" dirty="0"/>
              <a:t>”</a:t>
            </a:r>
          </a:p>
          <a:p>
            <a:r>
              <a:rPr lang="en-US" dirty="0"/>
              <a:t>We will not function as a body if we do not understand what it means to be brethren and how to treat each other. </a:t>
            </a:r>
            <a:endParaRPr lang="en-US" dirty="0" smtClean="0"/>
          </a:p>
          <a:p>
            <a:r>
              <a:rPr lang="en-US" dirty="0" smtClean="0"/>
              <a:t>Also we must include each other in our social as well as our spiritual lives.</a:t>
            </a:r>
          </a:p>
          <a:p>
            <a:r>
              <a:rPr lang="en-US" dirty="0" smtClean="0"/>
              <a:t>They do not cease to be brethren when they walk out the door.</a:t>
            </a:r>
            <a:endParaRPr lang="en-US" dirty="0"/>
          </a:p>
          <a:p>
            <a:endParaRPr lang="en-US" dirty="0"/>
          </a:p>
        </p:txBody>
      </p:sp>
    </p:spTree>
    <p:extLst>
      <p:ext uri="{BB962C8B-B14F-4D97-AF65-F5344CB8AC3E}">
        <p14:creationId xmlns:p14="http://schemas.microsoft.com/office/powerpoint/2010/main" val="3056786671"/>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b="1" dirty="0" smtClean="0"/>
              <a:t>Conclusion</a:t>
            </a:r>
            <a:endParaRPr lang="en-US" b="1" dirty="0"/>
          </a:p>
        </p:txBody>
      </p:sp>
      <p:sp>
        <p:nvSpPr>
          <p:cNvPr id="3" name="Content Placeholder 2"/>
          <p:cNvSpPr>
            <a:spLocks noGrp="1"/>
          </p:cNvSpPr>
          <p:nvPr>
            <p:ph idx="1"/>
          </p:nvPr>
        </p:nvSpPr>
        <p:spPr>
          <a:xfrm>
            <a:off x="76200" y="838200"/>
            <a:ext cx="9067800" cy="5791200"/>
          </a:xfrm>
        </p:spPr>
        <p:txBody>
          <a:bodyPr>
            <a:normAutofit/>
          </a:bodyPr>
          <a:lstStyle/>
          <a:p>
            <a:r>
              <a:rPr lang="en-US" dirty="0" smtClean="0"/>
              <a:t>The church is the body of Christ.</a:t>
            </a:r>
          </a:p>
          <a:p>
            <a:r>
              <a:rPr lang="en-US" dirty="0" smtClean="0"/>
              <a:t>Each member makes up this body.</a:t>
            </a:r>
          </a:p>
          <a:p>
            <a:r>
              <a:rPr lang="en-US" dirty="0" smtClean="0"/>
              <a:t>We are spiritually related as a family is physically related.</a:t>
            </a:r>
          </a:p>
          <a:p>
            <a:r>
              <a:rPr lang="en-US" dirty="0" smtClean="0"/>
              <a:t>We must function as a family in order to accomplish what God wants us to be and do.</a:t>
            </a:r>
          </a:p>
          <a:p>
            <a:r>
              <a:rPr lang="en-US" dirty="0" smtClean="0"/>
              <a:t>We must learn to work with each other for the group to grow stronger spiritually.</a:t>
            </a:r>
          </a:p>
          <a:p>
            <a:r>
              <a:rPr lang="en-US" dirty="0" smtClean="0"/>
              <a:t>What part do you play, and how can you improve your relationship with your brethren.</a:t>
            </a:r>
            <a:endParaRPr lang="en-US" dirty="0"/>
          </a:p>
        </p:txBody>
      </p:sp>
    </p:spTree>
    <p:extLst>
      <p:ext uri="{BB962C8B-B14F-4D97-AF65-F5344CB8AC3E}">
        <p14:creationId xmlns:p14="http://schemas.microsoft.com/office/powerpoint/2010/main" val="1835103900"/>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96"/>
            <a:ext cx="8229600" cy="805004"/>
          </a:xfrm>
        </p:spPr>
        <p:txBody>
          <a:bodyPr/>
          <a:lstStyle/>
          <a:p>
            <a:r>
              <a:rPr lang="en-US" b="1" dirty="0" smtClean="0"/>
              <a:t>Introduction</a:t>
            </a:r>
            <a:endParaRPr lang="en-US" b="1" dirty="0"/>
          </a:p>
        </p:txBody>
      </p:sp>
      <p:sp>
        <p:nvSpPr>
          <p:cNvPr id="3" name="Content Placeholder 2"/>
          <p:cNvSpPr>
            <a:spLocks noGrp="1"/>
          </p:cNvSpPr>
          <p:nvPr>
            <p:ph idx="1"/>
          </p:nvPr>
        </p:nvSpPr>
        <p:spPr>
          <a:xfrm>
            <a:off x="76200" y="1295400"/>
            <a:ext cx="8991600" cy="5410200"/>
          </a:xfrm>
        </p:spPr>
        <p:txBody>
          <a:bodyPr>
            <a:normAutofit/>
          </a:bodyPr>
          <a:lstStyle/>
          <a:p>
            <a:r>
              <a:rPr lang="en-US" dirty="0"/>
              <a:t>As we continue our study of the Christian and others we now want to turn our focus to the church.  </a:t>
            </a:r>
            <a:endParaRPr lang="en-US" dirty="0" smtClean="0"/>
          </a:p>
          <a:p>
            <a:r>
              <a:rPr lang="en-US" dirty="0" smtClean="0"/>
              <a:t>We </a:t>
            </a:r>
            <a:r>
              <a:rPr lang="en-US" dirty="0"/>
              <a:t>have addressed the importance of our example in every aspect of our lives.  </a:t>
            </a:r>
            <a:endParaRPr lang="en-US" dirty="0" smtClean="0"/>
          </a:p>
          <a:p>
            <a:r>
              <a:rPr lang="en-US" dirty="0" smtClean="0"/>
              <a:t>We </a:t>
            </a:r>
            <a:r>
              <a:rPr lang="en-US" dirty="0"/>
              <a:t>live in a world where many do not care about God and His word.  </a:t>
            </a:r>
            <a:endParaRPr lang="en-US" dirty="0" smtClean="0"/>
          </a:p>
          <a:p>
            <a:r>
              <a:rPr lang="en-US" dirty="0" smtClean="0"/>
              <a:t>Our </a:t>
            </a:r>
            <a:r>
              <a:rPr lang="en-US" dirty="0"/>
              <a:t>goal in being a godly example is to win some and to bring glory to God in our lives.  </a:t>
            </a:r>
            <a:endParaRPr lang="en-US" dirty="0" smtClean="0"/>
          </a:p>
          <a:p>
            <a:pPr marL="0" indent="0">
              <a:buNone/>
            </a:pPr>
            <a:endParaRPr lang="en-US" dirty="0"/>
          </a:p>
        </p:txBody>
      </p:sp>
    </p:spTree>
    <p:extLst>
      <p:ext uri="{BB962C8B-B14F-4D97-AF65-F5344CB8AC3E}">
        <p14:creationId xmlns:p14="http://schemas.microsoft.com/office/powerpoint/2010/main" val="1316992329"/>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067800" cy="6096000"/>
          </a:xfrm>
        </p:spPr>
        <p:txBody>
          <a:bodyPr/>
          <a:lstStyle/>
          <a:p>
            <a:r>
              <a:rPr lang="en-US" dirty="0" smtClean="0"/>
              <a:t>BUT, if truth be known, we need each other as brethren.  </a:t>
            </a:r>
          </a:p>
          <a:p>
            <a:r>
              <a:rPr lang="en-US" dirty="0" smtClean="0"/>
              <a:t>Our brethren are God’s support system as we seek to let our light shine in this crooked and perverse generation.  </a:t>
            </a:r>
          </a:p>
          <a:p>
            <a:r>
              <a:rPr lang="en-US" dirty="0" smtClean="0"/>
              <a:t>So with this in mind we enter the next portion of our study about others – our relationship to one another as brethren.  </a:t>
            </a:r>
          </a:p>
          <a:p>
            <a:endParaRPr lang="en-US" dirty="0"/>
          </a:p>
        </p:txBody>
      </p:sp>
    </p:spTree>
    <p:extLst>
      <p:ext uri="{BB962C8B-B14F-4D97-AF65-F5344CB8AC3E}">
        <p14:creationId xmlns:p14="http://schemas.microsoft.com/office/powerpoint/2010/main" val="246125043"/>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686800" cy="5897563"/>
          </a:xfrm>
        </p:spPr>
        <p:txBody>
          <a:bodyPr>
            <a:normAutofit/>
          </a:bodyPr>
          <a:lstStyle/>
          <a:p>
            <a:r>
              <a:rPr lang="en-US" dirty="0"/>
              <a:t>When we want to convert someone to Christ we seek to turn them to the Bible.  </a:t>
            </a:r>
            <a:endParaRPr lang="en-US" dirty="0" smtClean="0"/>
          </a:p>
          <a:p>
            <a:r>
              <a:rPr lang="en-US" dirty="0" smtClean="0"/>
              <a:t>Within </a:t>
            </a:r>
            <a:r>
              <a:rPr lang="en-US" dirty="0"/>
              <a:t>its pages we find the answer to the question, “What must I do to be saved?” (cf. </a:t>
            </a:r>
            <a:r>
              <a:rPr lang="en-US" u="sng" dirty="0">
                <a:hlinkClick r:id="rId2"/>
              </a:rPr>
              <a:t>Acts 16:30</a:t>
            </a:r>
            <a:r>
              <a:rPr lang="en-US" dirty="0"/>
              <a:t>, etc.)  </a:t>
            </a:r>
            <a:endParaRPr lang="en-US" dirty="0" smtClean="0"/>
          </a:p>
          <a:p>
            <a:r>
              <a:rPr lang="en-US" dirty="0" smtClean="0"/>
              <a:t>There </a:t>
            </a:r>
            <a:r>
              <a:rPr lang="en-US" dirty="0"/>
              <a:t>is much to describe what is necessary to be saved. </a:t>
            </a:r>
          </a:p>
          <a:p>
            <a:r>
              <a:rPr lang="en-US" dirty="0"/>
              <a:t>But there is even more addressing the question of what one needs to do to STAY saved.   </a:t>
            </a:r>
          </a:p>
          <a:p>
            <a:endParaRPr lang="en-US" dirty="0"/>
          </a:p>
        </p:txBody>
      </p:sp>
    </p:spTree>
    <p:extLst>
      <p:ext uri="{BB962C8B-B14F-4D97-AF65-F5344CB8AC3E}">
        <p14:creationId xmlns:p14="http://schemas.microsoft.com/office/powerpoint/2010/main" val="706566221"/>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8763000" cy="4525963"/>
          </a:xfrm>
        </p:spPr>
        <p:txBody>
          <a:bodyPr/>
          <a:lstStyle/>
          <a:p>
            <a:r>
              <a:rPr lang="en-US" dirty="0" smtClean="0"/>
              <a:t>The majority of the New Testament is addressed to brethren instructing us to how to maintain fellowship with God (</a:t>
            </a:r>
            <a:r>
              <a:rPr lang="en-US" u="sng" dirty="0" smtClean="0">
                <a:hlinkClick r:id="rId2"/>
              </a:rPr>
              <a:t>1 John 1:3</a:t>
            </a:r>
            <a:r>
              <a:rPr lang="en-US" dirty="0" smtClean="0"/>
              <a:t>) and how to act like brethren.   </a:t>
            </a:r>
          </a:p>
          <a:p>
            <a:r>
              <a:rPr lang="en-US" dirty="0" smtClean="0"/>
              <a:t>We want to devote some time to remind ourselves of what God expects of us as we realize that “we are brethren”. </a:t>
            </a:r>
            <a:endParaRPr lang="en-US" dirty="0"/>
          </a:p>
        </p:txBody>
      </p:sp>
    </p:spTree>
    <p:extLst>
      <p:ext uri="{BB962C8B-B14F-4D97-AF65-F5344CB8AC3E}">
        <p14:creationId xmlns:p14="http://schemas.microsoft.com/office/powerpoint/2010/main" val="1125997146"/>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b="1" dirty="0"/>
              <a:t>What is the church</a:t>
            </a:r>
            <a:r>
              <a:rPr lang="en-US" b="1" dirty="0" smtClean="0"/>
              <a:t>?</a:t>
            </a:r>
            <a:endParaRPr lang="en-US" dirty="0"/>
          </a:p>
        </p:txBody>
      </p:sp>
      <p:sp>
        <p:nvSpPr>
          <p:cNvPr id="3" name="Content Placeholder 2"/>
          <p:cNvSpPr>
            <a:spLocks noGrp="1"/>
          </p:cNvSpPr>
          <p:nvPr>
            <p:ph idx="1"/>
          </p:nvPr>
        </p:nvSpPr>
        <p:spPr>
          <a:xfrm>
            <a:off x="76200" y="914400"/>
            <a:ext cx="9067800" cy="5791200"/>
          </a:xfrm>
        </p:spPr>
        <p:txBody>
          <a:bodyPr>
            <a:normAutofit fontScale="85000" lnSpcReduction="20000"/>
          </a:bodyPr>
          <a:lstStyle/>
          <a:p>
            <a:r>
              <a:rPr lang="en-US" dirty="0" smtClean="0"/>
              <a:t>Church </a:t>
            </a:r>
            <a:r>
              <a:rPr lang="en-US" dirty="0"/>
              <a:t>- The term translated “church” in many of our English Bibles is the Greek, </a:t>
            </a:r>
            <a:r>
              <a:rPr lang="en-US" dirty="0" err="1"/>
              <a:t>ἐκκλησί</a:t>
            </a:r>
            <a:r>
              <a:rPr lang="en-US" dirty="0"/>
              <a:t>α, (ekklēsia) and is a word commonly associated with an assembly or gathering. </a:t>
            </a:r>
            <a:endParaRPr lang="en-US" dirty="0" smtClean="0"/>
          </a:p>
          <a:p>
            <a:r>
              <a:rPr lang="en-US" dirty="0" smtClean="0"/>
              <a:t>In </a:t>
            </a:r>
            <a:r>
              <a:rPr lang="en-US" dirty="0"/>
              <a:t>scripture, the term is used to designate its use in a sacred way as opposed to its common meaning (see </a:t>
            </a:r>
            <a:r>
              <a:rPr lang="en-US" u="sng" dirty="0">
                <a:hlinkClick r:id="rId2"/>
              </a:rPr>
              <a:t>Acts 19:32</a:t>
            </a:r>
            <a:r>
              <a:rPr lang="en-US" dirty="0"/>
              <a:t>, </a:t>
            </a:r>
            <a:r>
              <a:rPr lang="en-US" u="sng" dirty="0">
                <a:hlinkClick r:id="rId3"/>
              </a:rPr>
              <a:t>39</a:t>
            </a:r>
            <a:r>
              <a:rPr lang="en-US" dirty="0"/>
              <a:t> &amp; </a:t>
            </a:r>
            <a:r>
              <a:rPr lang="en-US" u="sng" dirty="0">
                <a:hlinkClick r:id="rId4"/>
              </a:rPr>
              <a:t>41</a:t>
            </a:r>
            <a:r>
              <a:rPr lang="en-US" dirty="0" smtClean="0"/>
              <a:t>).</a:t>
            </a:r>
          </a:p>
          <a:p>
            <a:r>
              <a:rPr lang="en-US" dirty="0" smtClean="0"/>
              <a:t>As </a:t>
            </a:r>
            <a:r>
              <a:rPr lang="en-US" dirty="0"/>
              <a:t>we use the term “church” we mean the body or assembly of the saved.</a:t>
            </a:r>
          </a:p>
          <a:p>
            <a:r>
              <a:rPr lang="en-US" dirty="0" smtClean="0"/>
              <a:t>The </a:t>
            </a:r>
            <a:r>
              <a:rPr lang="en-US" dirty="0"/>
              <a:t>term in scripture can refer to the </a:t>
            </a:r>
            <a:r>
              <a:rPr lang="en-US" u="sng" dirty="0"/>
              <a:t>universal body</a:t>
            </a:r>
            <a:r>
              <a:rPr lang="en-US" dirty="0"/>
              <a:t> of all who are saved (a spiritual relationship determined by God Himself in heaven) (See </a:t>
            </a:r>
            <a:r>
              <a:rPr lang="en-US" u="sng" dirty="0">
                <a:hlinkClick r:id="rId5"/>
              </a:rPr>
              <a:t>Ephesians 1:22-23</a:t>
            </a:r>
            <a:r>
              <a:rPr lang="en-US" dirty="0"/>
              <a:t>, </a:t>
            </a:r>
            <a:r>
              <a:rPr lang="en-US" u="sng" dirty="0">
                <a:hlinkClick r:id="rId6"/>
              </a:rPr>
              <a:t>Matthew 16:18</a:t>
            </a:r>
            <a:r>
              <a:rPr lang="en-US" dirty="0" smtClean="0"/>
              <a:t>).</a:t>
            </a:r>
          </a:p>
          <a:p>
            <a:r>
              <a:rPr lang="en-US" dirty="0" smtClean="0"/>
              <a:t>When </a:t>
            </a:r>
            <a:r>
              <a:rPr lang="en-US" dirty="0"/>
              <a:t>one obeys the gospel he is added to the body of the saved - </a:t>
            </a:r>
            <a:r>
              <a:rPr lang="en-US" u="sng" dirty="0">
                <a:hlinkClick r:id="rId7"/>
              </a:rPr>
              <a:t>Acts 2:47</a:t>
            </a:r>
            <a:r>
              <a:rPr lang="en-US" dirty="0"/>
              <a:t> (KJV, NKJV</a:t>
            </a:r>
            <a:r>
              <a:rPr lang="en-US" dirty="0" smtClean="0"/>
              <a:t>))</a:t>
            </a:r>
          </a:p>
          <a:p>
            <a:r>
              <a:rPr lang="en-US" u="sng" dirty="0" smtClean="0">
                <a:hlinkClick r:id="rId8"/>
              </a:rPr>
              <a:t>1 </a:t>
            </a:r>
            <a:r>
              <a:rPr lang="en-US" u="sng" dirty="0">
                <a:hlinkClick r:id="rId8"/>
              </a:rPr>
              <a:t>Corinthians 12:13</a:t>
            </a:r>
            <a:r>
              <a:rPr lang="en-US" dirty="0"/>
              <a:t> tells us that “by one Spirit we were all baptized into one body.”</a:t>
            </a:r>
          </a:p>
          <a:p>
            <a:endParaRPr lang="en-US" dirty="0" smtClean="0"/>
          </a:p>
          <a:p>
            <a:endParaRPr lang="en-US" dirty="0"/>
          </a:p>
        </p:txBody>
      </p:sp>
    </p:spTree>
    <p:extLst>
      <p:ext uri="{BB962C8B-B14F-4D97-AF65-F5344CB8AC3E}">
        <p14:creationId xmlns:p14="http://schemas.microsoft.com/office/powerpoint/2010/main" val="3727241946"/>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77000"/>
          </a:xfrm>
        </p:spPr>
        <p:txBody>
          <a:bodyPr>
            <a:normAutofit fontScale="85000" lnSpcReduction="10000"/>
          </a:bodyPr>
          <a:lstStyle/>
          <a:p>
            <a:r>
              <a:rPr lang="en-US" dirty="0"/>
              <a:t>The term can also refer to a </a:t>
            </a:r>
            <a:r>
              <a:rPr lang="en-US" u="sng" dirty="0"/>
              <a:t>local church</a:t>
            </a:r>
            <a:r>
              <a:rPr lang="en-US" dirty="0"/>
              <a:t> which is a community of believers in a given location who join together to do the work God has given us to do collectively – namely worship, evangelize, edifying the saints and limited benevolence</a:t>
            </a:r>
            <a:r>
              <a:rPr lang="en-US" dirty="0" smtClean="0"/>
              <a:t>.</a:t>
            </a:r>
          </a:p>
          <a:p>
            <a:r>
              <a:rPr lang="en-US" dirty="0" smtClean="0"/>
              <a:t>The </a:t>
            </a:r>
            <a:r>
              <a:rPr lang="en-US" dirty="0"/>
              <a:t>term is found in passages such as </a:t>
            </a:r>
            <a:r>
              <a:rPr lang="en-US" u="sng" dirty="0">
                <a:hlinkClick r:id="rId2"/>
              </a:rPr>
              <a:t>1 Corinthians 1:2</a:t>
            </a:r>
            <a:r>
              <a:rPr lang="en-US" dirty="0"/>
              <a:t>, </a:t>
            </a:r>
            <a:r>
              <a:rPr lang="en-US" u="sng" dirty="0">
                <a:hlinkClick r:id="rId3"/>
              </a:rPr>
              <a:t>11:18</a:t>
            </a:r>
            <a:r>
              <a:rPr lang="en-US" dirty="0"/>
              <a:t>, </a:t>
            </a:r>
            <a:r>
              <a:rPr lang="en-US" u="sng" dirty="0">
                <a:hlinkClick r:id="rId4"/>
              </a:rPr>
              <a:t>1 Thess. 1:1</a:t>
            </a:r>
            <a:r>
              <a:rPr lang="en-US" dirty="0"/>
              <a:t>, etc. </a:t>
            </a:r>
            <a:endParaRPr lang="en-US" dirty="0" smtClean="0"/>
          </a:p>
          <a:p>
            <a:r>
              <a:rPr lang="en-US" dirty="0" smtClean="0"/>
              <a:t>It </a:t>
            </a:r>
            <a:r>
              <a:rPr lang="en-US" dirty="0"/>
              <a:t>is also used to describe more than one local church (without removing the autonomous distinction of each one) </a:t>
            </a:r>
            <a:endParaRPr lang="en-US" dirty="0" smtClean="0"/>
          </a:p>
          <a:p>
            <a:r>
              <a:rPr lang="en-US" u="sng" dirty="0" smtClean="0">
                <a:hlinkClick r:id="rId5"/>
              </a:rPr>
              <a:t>Galatians </a:t>
            </a:r>
            <a:r>
              <a:rPr lang="en-US" u="sng" dirty="0">
                <a:hlinkClick r:id="rId5"/>
              </a:rPr>
              <a:t>1:2</a:t>
            </a:r>
            <a:r>
              <a:rPr lang="en-US" dirty="0"/>
              <a:t>, </a:t>
            </a:r>
            <a:r>
              <a:rPr lang="en-US" u="sng" dirty="0">
                <a:hlinkClick r:id="rId6"/>
              </a:rPr>
              <a:t>Acts 14:23</a:t>
            </a:r>
            <a:r>
              <a:rPr lang="en-US" dirty="0"/>
              <a:t> – elders appointed in every church, </a:t>
            </a:r>
            <a:endParaRPr lang="en-US" dirty="0" smtClean="0"/>
          </a:p>
          <a:p>
            <a:r>
              <a:rPr lang="en-US" u="sng" dirty="0" smtClean="0">
                <a:hlinkClick r:id="rId7"/>
              </a:rPr>
              <a:t>Acts </a:t>
            </a:r>
            <a:r>
              <a:rPr lang="en-US" u="sng" dirty="0">
                <a:hlinkClick r:id="rId7"/>
              </a:rPr>
              <a:t>9:31</a:t>
            </a:r>
            <a:r>
              <a:rPr lang="en-US" dirty="0"/>
              <a:t> churches throughout Judea, Galilee and Samaria; </a:t>
            </a:r>
            <a:endParaRPr lang="en-US" dirty="0" smtClean="0"/>
          </a:p>
          <a:p>
            <a:r>
              <a:rPr lang="en-US" u="sng" dirty="0" smtClean="0">
                <a:hlinkClick r:id="rId8"/>
              </a:rPr>
              <a:t>1 </a:t>
            </a:r>
            <a:r>
              <a:rPr lang="en-US" u="sng" dirty="0">
                <a:hlinkClick r:id="rId8"/>
              </a:rPr>
              <a:t>Corinthians 4:17</a:t>
            </a:r>
            <a:r>
              <a:rPr lang="en-US" dirty="0"/>
              <a:t> – “as I teach in every church”, </a:t>
            </a:r>
            <a:endParaRPr lang="en-US" dirty="0" smtClean="0"/>
          </a:p>
          <a:p>
            <a:r>
              <a:rPr lang="en-US" u="sng" dirty="0" smtClean="0">
                <a:hlinkClick r:id="rId9"/>
              </a:rPr>
              <a:t>Romans </a:t>
            </a:r>
            <a:r>
              <a:rPr lang="en-US" u="sng" dirty="0">
                <a:hlinkClick r:id="rId9"/>
              </a:rPr>
              <a:t>16:16</a:t>
            </a:r>
            <a:r>
              <a:rPr lang="en-US" dirty="0"/>
              <a:t>, “the churches of Christ salute you”, etc.</a:t>
            </a:r>
          </a:p>
          <a:p>
            <a:endParaRPr lang="en-US" dirty="0"/>
          </a:p>
        </p:txBody>
      </p:sp>
    </p:spTree>
    <p:extLst>
      <p:ext uri="{BB962C8B-B14F-4D97-AF65-F5344CB8AC3E}">
        <p14:creationId xmlns:p14="http://schemas.microsoft.com/office/powerpoint/2010/main" val="345672459"/>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477000"/>
          </a:xfrm>
        </p:spPr>
        <p:txBody>
          <a:bodyPr>
            <a:normAutofit/>
          </a:bodyPr>
          <a:lstStyle/>
          <a:p>
            <a:r>
              <a:rPr lang="en-US" dirty="0" smtClean="0"/>
              <a:t>The </a:t>
            </a:r>
            <a:r>
              <a:rPr lang="en-US" dirty="0"/>
              <a:t>church is NOT the building or even the location where we meet.  </a:t>
            </a:r>
            <a:endParaRPr lang="en-US" dirty="0" smtClean="0"/>
          </a:p>
          <a:p>
            <a:r>
              <a:rPr lang="en-US" u="sng" dirty="0" smtClean="0"/>
              <a:t>The </a:t>
            </a:r>
            <a:r>
              <a:rPr lang="en-US" u="sng" dirty="0"/>
              <a:t>church is the people who are part of it </a:t>
            </a:r>
            <a:r>
              <a:rPr lang="en-US" dirty="0"/>
              <a:t>(whether universal or locally).  </a:t>
            </a:r>
            <a:endParaRPr lang="en-US" dirty="0" smtClean="0"/>
          </a:p>
          <a:p>
            <a:r>
              <a:rPr lang="en-US" dirty="0" smtClean="0"/>
              <a:t>That </a:t>
            </a:r>
            <a:r>
              <a:rPr lang="en-US" dirty="0"/>
              <a:t>is implied in the definition of the word - an assembly or gathering</a:t>
            </a:r>
            <a:r>
              <a:rPr lang="en-US" dirty="0" smtClean="0"/>
              <a:t>.</a:t>
            </a:r>
          </a:p>
          <a:p>
            <a:r>
              <a:rPr lang="en-US" u="sng" dirty="0" smtClean="0">
                <a:hlinkClick r:id="rId2"/>
              </a:rPr>
              <a:t>Acts </a:t>
            </a:r>
            <a:r>
              <a:rPr lang="en-US" u="sng" dirty="0">
                <a:hlinkClick r:id="rId2"/>
              </a:rPr>
              <a:t>2:47</a:t>
            </a:r>
            <a:r>
              <a:rPr lang="en-US" dirty="0"/>
              <a:t> – the Lord added to the church (their number – NASB) daily the </a:t>
            </a:r>
            <a:r>
              <a:rPr lang="en-US" dirty="0" smtClean="0"/>
              <a:t>saved.</a:t>
            </a:r>
          </a:p>
          <a:p>
            <a:r>
              <a:rPr lang="en-US" u="sng" dirty="0" smtClean="0">
                <a:hlinkClick r:id="rId3"/>
              </a:rPr>
              <a:t>1 </a:t>
            </a:r>
            <a:r>
              <a:rPr lang="en-US" u="sng" dirty="0">
                <a:hlinkClick r:id="rId3"/>
              </a:rPr>
              <a:t>Corinthians 11:18</a:t>
            </a:r>
            <a:r>
              <a:rPr lang="en-US" dirty="0"/>
              <a:t>, when you come together as a </a:t>
            </a:r>
            <a:r>
              <a:rPr lang="en-US" dirty="0" smtClean="0"/>
              <a:t>church.</a:t>
            </a:r>
          </a:p>
          <a:p>
            <a:endParaRPr lang="en-US" dirty="0"/>
          </a:p>
        </p:txBody>
      </p:sp>
    </p:spTree>
    <p:extLst>
      <p:ext uri="{BB962C8B-B14F-4D97-AF65-F5344CB8AC3E}">
        <p14:creationId xmlns:p14="http://schemas.microsoft.com/office/powerpoint/2010/main" val="3316247781"/>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15400" cy="6477000"/>
          </a:xfrm>
        </p:spPr>
        <p:txBody>
          <a:bodyPr/>
          <a:lstStyle/>
          <a:p>
            <a:r>
              <a:rPr lang="en-US" u="sng" dirty="0">
                <a:hlinkClick r:id="rId2"/>
              </a:rPr>
              <a:t>Ephesians 1:22-23</a:t>
            </a:r>
            <a:r>
              <a:rPr lang="en-US" dirty="0"/>
              <a:t> describes Christ as the head of the church, which is His body.  </a:t>
            </a:r>
          </a:p>
          <a:p>
            <a:r>
              <a:rPr lang="en-US" u="sng" dirty="0">
                <a:hlinkClick r:id="rId3"/>
              </a:rPr>
              <a:t>Ephesians 5:23-27</a:t>
            </a:r>
            <a:r>
              <a:rPr lang="en-US" dirty="0"/>
              <a:t> describes Christ as head of the church and Savior of the body.  </a:t>
            </a:r>
          </a:p>
          <a:p>
            <a:r>
              <a:rPr lang="en-US" dirty="0"/>
              <a:t>The church is subject to Him as a wife is subject to her husband.  </a:t>
            </a:r>
          </a:p>
          <a:p>
            <a:r>
              <a:rPr lang="en-US" dirty="0"/>
              <a:t>In </a:t>
            </a:r>
            <a:r>
              <a:rPr lang="en-US" u="sng" dirty="0">
                <a:hlinkClick r:id="rId4"/>
              </a:rPr>
              <a:t>1 Corinthians 12:27</a:t>
            </a:r>
            <a:r>
              <a:rPr lang="en-US" dirty="0"/>
              <a:t> he notes, “</a:t>
            </a:r>
            <a:r>
              <a:rPr lang="en-US" i="1" dirty="0"/>
              <a:t>Now you are the body of Christ, and members individually.</a:t>
            </a:r>
            <a:r>
              <a:rPr lang="en-US" dirty="0"/>
              <a:t>”</a:t>
            </a:r>
          </a:p>
          <a:p>
            <a:endParaRPr lang="en-US" dirty="0"/>
          </a:p>
        </p:txBody>
      </p:sp>
    </p:spTree>
    <p:extLst>
      <p:ext uri="{BB962C8B-B14F-4D97-AF65-F5344CB8AC3E}">
        <p14:creationId xmlns:p14="http://schemas.microsoft.com/office/powerpoint/2010/main" val="425226076"/>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421</Words>
  <Application>Microsoft Office PowerPoint</Application>
  <PresentationFormat>On-screen Show (4:3)</PresentationFormat>
  <Paragraphs>90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Building, Maintaining, and Nurturing Good Relationships</vt:lpstr>
      <vt:lpstr>Introduction</vt:lpstr>
      <vt:lpstr>PowerPoint Presentation</vt:lpstr>
      <vt:lpstr>PowerPoint Presentation</vt:lpstr>
      <vt:lpstr>PowerPoint Presentation</vt:lpstr>
      <vt:lpstr>What is the church?</vt:lpstr>
      <vt:lpstr>PowerPoint Presentation</vt:lpstr>
      <vt:lpstr>PowerPoint Presentation</vt:lpstr>
      <vt:lpstr>PowerPoint Presentation</vt:lpstr>
      <vt:lpstr>We are brethren</vt:lpstr>
      <vt:lpstr>PowerPoint Presentation</vt:lpstr>
      <vt:lpstr>PowerPoint Presentation</vt:lpstr>
      <vt:lpstr>PowerPoint Presentation</vt:lpstr>
      <vt:lpstr>PowerPoint Presentation</vt:lpstr>
      <vt:lpstr>PowerPoint Presentation</vt:lpstr>
      <vt:lpstr>We are to function as a body</vt:lpstr>
      <vt:lpstr>PowerPoint Presentation</vt:lpstr>
      <vt:lpstr>PowerPoint Presentation</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Maintaining, and Nurturing Good Relationships</dc:title>
  <dc:creator>Aarons</dc:creator>
  <cp:lastModifiedBy>Aarons</cp:lastModifiedBy>
  <cp:revision>7</cp:revision>
  <dcterms:created xsi:type="dcterms:W3CDTF">2016-12-13T22:11:26Z</dcterms:created>
  <dcterms:modified xsi:type="dcterms:W3CDTF">2016-12-15T05:19:02Z</dcterms:modified>
</cp:coreProperties>
</file>