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5" r:id="rId8"/>
    <p:sldId id="262" r:id="rId9"/>
    <p:sldId id="263"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6" autoAdjust="0"/>
    <p:restoredTop sz="86435" autoAdjust="0"/>
  </p:normalViewPr>
  <p:slideViewPr>
    <p:cSldViewPr>
      <p:cViewPr varScale="1">
        <p:scale>
          <a:sx n="96" d="100"/>
          <a:sy n="96" d="100"/>
        </p:scale>
        <p:origin x="-696" y="-90"/>
      </p:cViewPr>
      <p:guideLst>
        <p:guide orient="horz" pos="2160"/>
        <p:guide pos="2880"/>
      </p:guideLst>
    </p:cSldViewPr>
  </p:slideViewPr>
  <p:outlineViewPr>
    <p:cViewPr>
      <p:scale>
        <a:sx n="33" d="100"/>
        <a:sy n="33" d="100"/>
      </p:scale>
      <p:origin x="0" y="58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78D567-4722-4336-9F32-B2348CED98D9}"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16330554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8D567-4722-4336-9F32-B2348CED98D9}"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19830826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8D567-4722-4336-9F32-B2348CED98D9}"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40367562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8D567-4722-4336-9F32-B2348CED98D9}"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41308465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78D567-4722-4336-9F32-B2348CED98D9}"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196553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78D567-4722-4336-9F32-B2348CED98D9}"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29924128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78D567-4722-4336-9F32-B2348CED98D9}" type="datetimeFigureOut">
              <a:rPr lang="en-US" smtClean="0"/>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13713837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78D567-4722-4336-9F32-B2348CED98D9}" type="datetimeFigureOut">
              <a:rPr lang="en-US" smtClean="0"/>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29310248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8D567-4722-4336-9F32-B2348CED98D9}" type="datetimeFigureOut">
              <a:rPr lang="en-US" smtClean="0"/>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20734197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78D567-4722-4336-9F32-B2348CED98D9}"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41650871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78D567-4722-4336-9F32-B2348CED98D9}"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CDF1F-7B1A-414F-A86A-2DB6D0DDC52C}" type="slidenum">
              <a:rPr lang="en-US" smtClean="0"/>
              <a:t>‹#›</a:t>
            </a:fld>
            <a:endParaRPr lang="en-US"/>
          </a:p>
        </p:txBody>
      </p:sp>
    </p:spTree>
    <p:extLst>
      <p:ext uri="{BB962C8B-B14F-4D97-AF65-F5344CB8AC3E}">
        <p14:creationId xmlns:p14="http://schemas.microsoft.com/office/powerpoint/2010/main" val="16595052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
              <a:srgbClr val="CBCBCB">
                <a:alpha val="32000"/>
              </a:srgbClr>
            </a:gs>
            <a:gs pos="2000">
              <a:srgbClr val="5F5F5F"/>
            </a:gs>
            <a:gs pos="53000">
              <a:srgbClr val="FFFFFF"/>
            </a:gs>
            <a:gs pos="4000">
              <a:schemeClr val="bg2">
                <a:lumMod val="75000"/>
              </a:schemeClr>
            </a:gs>
            <a:gs pos="100000">
              <a:srgbClr val="663300"/>
            </a:gs>
            <a:gs pos="96000">
              <a:srgbClr val="EAEAEA"/>
            </a:gs>
          </a:gsLst>
          <a:lin ang="10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8D567-4722-4336-9F32-B2348CED98D9}" type="datetimeFigureOut">
              <a:rPr lang="en-US" smtClean="0"/>
              <a:t>12/16/2016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CDF1F-7B1A-414F-A86A-2DB6D0DDC52C}" type="slidenum">
              <a:rPr lang="en-US" smtClean="0"/>
              <a:t>‹#›</a:t>
            </a:fld>
            <a:endParaRPr lang="en-US"/>
          </a:p>
        </p:txBody>
      </p:sp>
    </p:spTree>
    <p:extLst>
      <p:ext uri="{BB962C8B-B14F-4D97-AF65-F5344CB8AC3E}">
        <p14:creationId xmlns:p14="http://schemas.microsoft.com/office/powerpoint/2010/main" val="354203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blia.com/bible/nkjv/1%20John%201.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ible/nkjv/Ephesians%203.6" TargetMode="External"/><Relationship Id="rId2" Type="http://schemas.openxmlformats.org/officeDocument/2006/relationships/hyperlink" Target="http://biblia.com/bible/nkjv/1%20Corinthians%203.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Philippians%202.25" TargetMode="External"/><Relationship Id="rId2" Type="http://schemas.openxmlformats.org/officeDocument/2006/relationships/hyperlink" Target="http://biblia.com/bible/nkjv/Ephesians%202.19" TargetMode="External"/><Relationship Id="rId1" Type="http://schemas.openxmlformats.org/officeDocument/2006/relationships/slideLayout" Target="../slideLayouts/slideLayout2.xml"/><Relationship Id="rId6" Type="http://schemas.openxmlformats.org/officeDocument/2006/relationships/hyperlink" Target="http://biblia.com/bible/nkjv/1%20Peter%205.1" TargetMode="External"/><Relationship Id="rId5" Type="http://schemas.openxmlformats.org/officeDocument/2006/relationships/hyperlink" Target="http://biblia.com/bible/nkjv/Philemon%2024" TargetMode="External"/><Relationship Id="rId4" Type="http://schemas.openxmlformats.org/officeDocument/2006/relationships/hyperlink" Target="http://biblia.com/bible/nkjv/Col.%204.1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blia.com/bible/nkjv/Luke%205.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Heb.%2013.16" TargetMode="External"/><Relationship Id="rId2" Type="http://schemas.openxmlformats.org/officeDocument/2006/relationships/hyperlink" Target="http://biblia.com/bible/nkjv/Acts%202.4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Galatians%203.27" TargetMode="External"/><Relationship Id="rId2" Type="http://schemas.openxmlformats.org/officeDocument/2006/relationships/hyperlink" Target="http://biblia.com/bible/nkjv/1%20Corinthians%201.9" TargetMode="External"/><Relationship Id="rId1" Type="http://schemas.openxmlformats.org/officeDocument/2006/relationships/slideLayout" Target="../slideLayouts/slideLayout2.xml"/><Relationship Id="rId4" Type="http://schemas.openxmlformats.org/officeDocument/2006/relationships/hyperlink" Target="http://biblia.com/bible/nkjv/Acts%202.4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1%20John%201.3" TargetMode="External"/><Relationship Id="rId7" Type="http://schemas.openxmlformats.org/officeDocument/2006/relationships/hyperlink" Target="http://biblia.com/bible/nkjv/John%2014.23" TargetMode="External"/><Relationship Id="rId2" Type="http://schemas.openxmlformats.org/officeDocument/2006/relationships/hyperlink" Target="http://biblia.com/bible/nkjv/2%20Peter%201.4" TargetMode="External"/><Relationship Id="rId1" Type="http://schemas.openxmlformats.org/officeDocument/2006/relationships/slideLayout" Target="../slideLayouts/slideLayout2.xml"/><Relationship Id="rId6" Type="http://schemas.openxmlformats.org/officeDocument/2006/relationships/hyperlink" Target="http://biblia.com/bible/nkjv/John%2014.21" TargetMode="External"/><Relationship Id="rId5" Type="http://schemas.openxmlformats.org/officeDocument/2006/relationships/hyperlink" Target="http://biblia.com/bible/nkjv/1%20John%202.3-5" TargetMode="External"/><Relationship Id="rId4" Type="http://schemas.openxmlformats.org/officeDocument/2006/relationships/hyperlink" Target="http://biblia.com/bible/nkjv/1%20John%201.6-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Hebrews%203.1" TargetMode="External"/><Relationship Id="rId2" Type="http://schemas.openxmlformats.org/officeDocument/2006/relationships/hyperlink" Target="http://biblia.com/bible/nkjv/1%20John%201.6-7" TargetMode="External"/><Relationship Id="rId1" Type="http://schemas.openxmlformats.org/officeDocument/2006/relationships/slideLayout" Target="../slideLayouts/slideLayout2.xml"/><Relationship Id="rId5" Type="http://schemas.openxmlformats.org/officeDocument/2006/relationships/hyperlink" Target="http://biblia.com/bible/nkjv/Ephesians%203.8-9" TargetMode="External"/><Relationship Id="rId4" Type="http://schemas.openxmlformats.org/officeDocument/2006/relationships/hyperlink" Target="http://biblia.com/bible/nkjv/Ephesians%202.19-2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Jude%203" TargetMode="External"/><Relationship Id="rId2" Type="http://schemas.openxmlformats.org/officeDocument/2006/relationships/hyperlink" Target="http://biblia.com/bible/nkjv/Titus%201.4" TargetMode="External"/><Relationship Id="rId1" Type="http://schemas.openxmlformats.org/officeDocument/2006/relationships/slideLayout" Target="../slideLayouts/slideLayout2.xml"/><Relationship Id="rId4" Type="http://schemas.openxmlformats.org/officeDocument/2006/relationships/hyperlink" Target="http://biblia.com/bible/nkjv/Acts%202.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52400"/>
            <a:ext cx="9067800" cy="3429000"/>
          </a:xfrm>
        </p:spPr>
        <p:txBody>
          <a:bodyPr>
            <a:normAutofit/>
          </a:bodyPr>
          <a:lstStyle/>
          <a:p>
            <a:r>
              <a:rPr lang="en-US" sz="6600" dirty="0" smtClean="0"/>
              <a:t>Building, Maintaining, And Nurturing Good Relationships</a:t>
            </a:r>
            <a:endParaRPr lang="en-US" sz="6600" dirty="0"/>
          </a:p>
        </p:txBody>
      </p:sp>
      <p:sp>
        <p:nvSpPr>
          <p:cNvPr id="3" name="Subtitle 2"/>
          <p:cNvSpPr>
            <a:spLocks noGrp="1"/>
          </p:cNvSpPr>
          <p:nvPr>
            <p:ph type="subTitle" idx="1"/>
          </p:nvPr>
        </p:nvSpPr>
        <p:spPr>
          <a:xfrm>
            <a:off x="381000" y="3886200"/>
            <a:ext cx="8305800" cy="2514600"/>
          </a:xfrm>
        </p:spPr>
        <p:txBody>
          <a:bodyPr>
            <a:normAutofit lnSpcReduction="10000"/>
          </a:bodyPr>
          <a:lstStyle/>
          <a:p>
            <a:r>
              <a:rPr lang="en-US" b="1" dirty="0" smtClean="0">
                <a:solidFill>
                  <a:schemeClr val="tx1"/>
                </a:solidFill>
              </a:rPr>
              <a:t>Fellowship With One Another</a:t>
            </a:r>
          </a:p>
          <a:p>
            <a:r>
              <a:rPr lang="en-US" u="sng" dirty="0">
                <a:hlinkClick r:id="rId2"/>
              </a:rPr>
              <a:t>1 John 1:7</a:t>
            </a:r>
            <a:r>
              <a:rPr lang="en-US" dirty="0"/>
              <a:t>, </a:t>
            </a:r>
            <a:r>
              <a:rPr lang="en-US" dirty="0">
                <a:solidFill>
                  <a:schemeClr val="tx1"/>
                </a:solidFill>
              </a:rPr>
              <a:t>“</a:t>
            </a:r>
            <a:r>
              <a:rPr lang="en-US" i="1" dirty="0">
                <a:solidFill>
                  <a:schemeClr val="tx1"/>
                </a:solidFill>
              </a:rPr>
              <a:t>But if we walk in the light as He is in the light, we have fellowship with one another, and the blood of Jesus Christ His Son cleanses us from all sin.</a:t>
            </a:r>
            <a:r>
              <a:rPr lang="en-US" dirty="0">
                <a:solidFill>
                  <a:schemeClr val="tx1"/>
                </a:solidFill>
              </a:rPr>
              <a:t>“  </a:t>
            </a:r>
          </a:p>
        </p:txBody>
      </p:sp>
    </p:spTree>
    <p:extLst>
      <p:ext uri="{BB962C8B-B14F-4D97-AF65-F5344CB8AC3E}">
        <p14:creationId xmlns:p14="http://schemas.microsoft.com/office/powerpoint/2010/main" val="14200567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dirty="0" smtClean="0"/>
              <a:t>As brethren, we are “fellows”</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Another interesting word.  </a:t>
            </a:r>
          </a:p>
          <a:p>
            <a:r>
              <a:rPr lang="en-US" dirty="0" smtClean="0"/>
              <a:t>The Greek word, “fellow” is not akin to “fellowship”, rather its is </a:t>
            </a:r>
            <a:r>
              <a:rPr lang="en-US" dirty="0" err="1" smtClean="0"/>
              <a:t>συνεργός</a:t>
            </a:r>
            <a:r>
              <a:rPr lang="en-US" dirty="0" smtClean="0"/>
              <a:t>, (</a:t>
            </a:r>
            <a:r>
              <a:rPr lang="en-US" dirty="0" err="1" smtClean="0"/>
              <a:t>synergos</a:t>
            </a:r>
            <a:r>
              <a:rPr lang="en-US" dirty="0" smtClean="0"/>
              <a:t>), from which we get our word synergy, which means a combination of entities that working together create greater effectiveness.    </a:t>
            </a:r>
          </a:p>
          <a:p>
            <a:r>
              <a:rPr lang="en-US" dirty="0" smtClean="0"/>
              <a:t>In the New Testament it was often a prefix describing relationships of brethren. </a:t>
            </a:r>
          </a:p>
          <a:p>
            <a:r>
              <a:rPr lang="en-US" dirty="0" smtClean="0"/>
              <a:t>We are fellow workers – </a:t>
            </a:r>
            <a:r>
              <a:rPr lang="en-US" u="sng" dirty="0" smtClean="0">
                <a:hlinkClick r:id="rId2"/>
              </a:rPr>
              <a:t>1 Corinthians 3:9</a:t>
            </a:r>
            <a:endParaRPr lang="en-US" dirty="0" smtClean="0"/>
          </a:p>
          <a:p>
            <a:r>
              <a:rPr lang="en-US" dirty="0" smtClean="0"/>
              <a:t>We are fellow heirs - </a:t>
            </a:r>
            <a:r>
              <a:rPr lang="en-US" u="sng" dirty="0" smtClean="0">
                <a:hlinkClick r:id="rId3"/>
              </a:rPr>
              <a:t>Ephesians 3:6</a:t>
            </a:r>
            <a:endParaRPr lang="en-US" dirty="0" smtClean="0"/>
          </a:p>
          <a:p>
            <a:endParaRPr lang="en-US" dirty="0" smtClean="0"/>
          </a:p>
          <a:p>
            <a:endParaRPr lang="en-US" dirty="0"/>
          </a:p>
        </p:txBody>
      </p:sp>
    </p:spTree>
    <p:extLst>
      <p:ext uri="{BB962C8B-B14F-4D97-AF65-F5344CB8AC3E}">
        <p14:creationId xmlns:p14="http://schemas.microsoft.com/office/powerpoint/2010/main" val="2138972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067800" cy="6324600"/>
          </a:xfrm>
        </p:spPr>
        <p:txBody>
          <a:bodyPr>
            <a:normAutofit lnSpcReduction="10000"/>
          </a:bodyPr>
          <a:lstStyle/>
          <a:p>
            <a:r>
              <a:rPr lang="en-US" dirty="0" smtClean="0"/>
              <a:t>We are fellow citizens – </a:t>
            </a:r>
            <a:r>
              <a:rPr lang="en-US" u="sng" dirty="0" smtClean="0">
                <a:hlinkClick r:id="rId2"/>
              </a:rPr>
              <a:t>Ephesians 2:19</a:t>
            </a:r>
            <a:endParaRPr lang="en-US" dirty="0" smtClean="0"/>
          </a:p>
          <a:p>
            <a:r>
              <a:rPr lang="en-US" dirty="0" smtClean="0"/>
              <a:t>We are fellow soldiers – </a:t>
            </a:r>
            <a:r>
              <a:rPr lang="en-US" u="sng" dirty="0" smtClean="0">
                <a:hlinkClick r:id="rId3"/>
              </a:rPr>
              <a:t>Philippians 2:25</a:t>
            </a:r>
            <a:r>
              <a:rPr lang="en-US" dirty="0" smtClean="0"/>
              <a:t> (Paul used this to describe </a:t>
            </a:r>
            <a:r>
              <a:rPr lang="en-US" dirty="0" err="1" smtClean="0"/>
              <a:t>Ephaproditus</a:t>
            </a:r>
            <a:r>
              <a:rPr lang="en-US" dirty="0" smtClean="0"/>
              <a:t>, his brother.</a:t>
            </a:r>
          </a:p>
          <a:p>
            <a:r>
              <a:rPr lang="en-US" dirty="0" smtClean="0"/>
              <a:t>Paul referred to Aristarchus as his fellow prisoner (</a:t>
            </a:r>
            <a:r>
              <a:rPr lang="en-US" u="sng" dirty="0" smtClean="0">
                <a:hlinkClick r:id="rId4"/>
              </a:rPr>
              <a:t>Col. 4:10</a:t>
            </a:r>
            <a:r>
              <a:rPr lang="en-US" dirty="0" smtClean="0"/>
              <a:t>), and several as fellow laborers (</a:t>
            </a:r>
            <a:r>
              <a:rPr lang="en-US" u="sng" dirty="0" smtClean="0">
                <a:hlinkClick r:id="rId5"/>
              </a:rPr>
              <a:t>Philemon 24</a:t>
            </a:r>
            <a:r>
              <a:rPr lang="en-US" dirty="0" smtClean="0"/>
              <a:t>)</a:t>
            </a:r>
          </a:p>
          <a:p>
            <a:r>
              <a:rPr lang="en-US" dirty="0" smtClean="0"/>
              <a:t>Finally, Peter spoke of himself as a fellow elder – </a:t>
            </a:r>
            <a:r>
              <a:rPr lang="en-US" u="sng" dirty="0" smtClean="0">
                <a:hlinkClick r:id="rId6"/>
              </a:rPr>
              <a:t>1 Peter 5:1</a:t>
            </a:r>
            <a:r>
              <a:rPr lang="en-US" dirty="0" smtClean="0"/>
              <a:t>.  He is also a partaker (</a:t>
            </a:r>
            <a:r>
              <a:rPr lang="en-US" dirty="0" err="1" smtClean="0"/>
              <a:t>koinonos</a:t>
            </a:r>
            <a:r>
              <a:rPr lang="en-US" dirty="0" smtClean="0"/>
              <a:t>) of the glory to be revealed</a:t>
            </a:r>
          </a:p>
          <a:p>
            <a:r>
              <a:rPr lang="en-US" dirty="0" smtClean="0"/>
              <a:t>Together, this is yet another word that describes how we work together because we have something in common – </a:t>
            </a:r>
            <a:r>
              <a:rPr lang="en-US" u="sng" dirty="0" smtClean="0"/>
              <a:t>our salvation and hence fellowship in Christ</a:t>
            </a:r>
            <a:r>
              <a:rPr lang="en-US" dirty="0" smtClean="0"/>
              <a:t>. </a:t>
            </a:r>
          </a:p>
          <a:p>
            <a:endParaRPr lang="en-US" dirty="0"/>
          </a:p>
        </p:txBody>
      </p:sp>
    </p:spTree>
    <p:extLst>
      <p:ext uri="{BB962C8B-B14F-4D97-AF65-F5344CB8AC3E}">
        <p14:creationId xmlns:p14="http://schemas.microsoft.com/office/powerpoint/2010/main" val="4848615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Conclusion </a:t>
            </a:r>
            <a:r>
              <a:rPr lang="en-US" sz="2800" dirty="0" smtClean="0"/>
              <a:t>(Part One)</a:t>
            </a:r>
            <a:endParaRPr lang="en-US" sz="2800" dirty="0"/>
          </a:p>
        </p:txBody>
      </p:sp>
      <p:sp>
        <p:nvSpPr>
          <p:cNvPr id="3" name="Content Placeholder 2"/>
          <p:cNvSpPr>
            <a:spLocks noGrp="1"/>
          </p:cNvSpPr>
          <p:nvPr>
            <p:ph idx="1"/>
          </p:nvPr>
        </p:nvSpPr>
        <p:spPr>
          <a:xfrm>
            <a:off x="76200" y="1371600"/>
            <a:ext cx="8991600" cy="5257800"/>
          </a:xfrm>
        </p:spPr>
        <p:txBody>
          <a:bodyPr/>
          <a:lstStyle/>
          <a:p>
            <a:r>
              <a:rPr lang="en-US" dirty="0" smtClean="0"/>
              <a:t>Making sure we use words and meanings that follow the meanings from the Bible is important.</a:t>
            </a:r>
          </a:p>
          <a:p>
            <a:r>
              <a:rPr lang="en-US" dirty="0" smtClean="0"/>
              <a:t>There are several meanings associated with the word fellowship, and those meanings are determined by the context.</a:t>
            </a:r>
          </a:p>
          <a:p>
            <a:r>
              <a:rPr lang="en-US" dirty="0" smtClean="0"/>
              <a:t>Next week, we will look at scripture describing </a:t>
            </a:r>
            <a:r>
              <a:rPr lang="en-US" b="1" i="1" dirty="0" smtClean="0"/>
              <a:t>“our fellowship with one another”</a:t>
            </a:r>
            <a:endParaRPr lang="en-US" b="1" i="1" dirty="0"/>
          </a:p>
        </p:txBody>
      </p:sp>
    </p:spTree>
    <p:extLst>
      <p:ext uri="{BB962C8B-B14F-4D97-AF65-F5344CB8AC3E}">
        <p14:creationId xmlns:p14="http://schemas.microsoft.com/office/powerpoint/2010/main" val="485353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Introduction </a:t>
            </a:r>
            <a:r>
              <a:rPr lang="en-US" sz="2800" dirty="0" smtClean="0"/>
              <a:t>(Part One)</a:t>
            </a:r>
            <a:endParaRPr lang="en-US" sz="2800" dirty="0"/>
          </a:p>
        </p:txBody>
      </p:sp>
      <p:sp>
        <p:nvSpPr>
          <p:cNvPr id="3" name="Content Placeholder 2"/>
          <p:cNvSpPr>
            <a:spLocks noGrp="1"/>
          </p:cNvSpPr>
          <p:nvPr>
            <p:ph idx="1"/>
          </p:nvPr>
        </p:nvSpPr>
        <p:spPr>
          <a:xfrm>
            <a:off x="0" y="914400"/>
            <a:ext cx="9144000" cy="5791200"/>
          </a:xfrm>
        </p:spPr>
        <p:txBody>
          <a:bodyPr/>
          <a:lstStyle/>
          <a:p>
            <a:r>
              <a:rPr lang="en-US" dirty="0"/>
              <a:t>We have begun a study of the interaction of Christians to one another.   </a:t>
            </a:r>
            <a:endParaRPr lang="en-US" dirty="0" smtClean="0"/>
          </a:p>
          <a:p>
            <a:r>
              <a:rPr lang="en-US" dirty="0" smtClean="0"/>
              <a:t>In </a:t>
            </a:r>
            <a:r>
              <a:rPr lang="en-US" dirty="0"/>
              <a:t>the past </a:t>
            </a:r>
            <a:r>
              <a:rPr lang="en-US" dirty="0" smtClean="0"/>
              <a:t>several </a:t>
            </a:r>
            <a:r>
              <a:rPr lang="en-US" dirty="0"/>
              <a:t>lessons we have addressed how we are the family of God (brethren), and some of the blessings associated with that brotherhood.  </a:t>
            </a:r>
            <a:endParaRPr lang="en-US" dirty="0" smtClean="0"/>
          </a:p>
          <a:p>
            <a:r>
              <a:rPr lang="en-US" dirty="0" smtClean="0"/>
              <a:t>Today </a:t>
            </a:r>
            <a:r>
              <a:rPr lang="en-US" dirty="0"/>
              <a:t>we want to begin the bulk of this portion of our theme by addressing many of the “one another” passages as learn how we are to treat each other as brethren</a:t>
            </a:r>
            <a:r>
              <a:rPr lang="en-US" dirty="0" smtClean="0"/>
              <a:t>.</a:t>
            </a:r>
          </a:p>
          <a:p>
            <a:r>
              <a:rPr lang="en-US" dirty="0" smtClean="0"/>
              <a:t>If we cannot treat our brethren right, how can we possibly treat outsiders right?</a:t>
            </a:r>
            <a:r>
              <a:rPr lang="en-US" dirty="0"/>
              <a:t> </a:t>
            </a:r>
          </a:p>
        </p:txBody>
      </p:sp>
    </p:spTree>
    <p:extLst>
      <p:ext uri="{BB962C8B-B14F-4D97-AF65-F5344CB8AC3E}">
        <p14:creationId xmlns:p14="http://schemas.microsoft.com/office/powerpoint/2010/main" val="42948270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fontScale="92500" lnSpcReduction="10000"/>
          </a:bodyPr>
          <a:lstStyle/>
          <a:p>
            <a:r>
              <a:rPr lang="en-US" dirty="0" smtClean="0"/>
              <a:t>This </a:t>
            </a:r>
            <a:r>
              <a:rPr lang="en-US" dirty="0"/>
              <a:t>“one another” passage </a:t>
            </a:r>
            <a:r>
              <a:rPr lang="en-US" dirty="0" smtClean="0"/>
              <a:t>is a good starting place.</a:t>
            </a:r>
          </a:p>
          <a:p>
            <a:r>
              <a:rPr lang="en-US" dirty="0" smtClean="0"/>
              <a:t>It is because </a:t>
            </a:r>
            <a:r>
              <a:rPr lang="en-US" dirty="0"/>
              <a:t>we need to understand exactly what fellowship is and see how it is used in scripture.  </a:t>
            </a:r>
            <a:endParaRPr lang="en-US" dirty="0" smtClean="0"/>
          </a:p>
          <a:p>
            <a:r>
              <a:rPr lang="en-US" dirty="0" smtClean="0"/>
              <a:t>It </a:t>
            </a:r>
            <a:r>
              <a:rPr lang="en-US" dirty="0"/>
              <a:t>is imperative that we understand fellowship as it is used in scripture if we are to understand how we are to apply this in our relation to one </a:t>
            </a:r>
            <a:r>
              <a:rPr lang="en-US" dirty="0" smtClean="0"/>
              <a:t>another.</a:t>
            </a:r>
          </a:p>
          <a:p>
            <a:r>
              <a:rPr lang="en-US" dirty="0" smtClean="0"/>
              <a:t>Not only when </a:t>
            </a:r>
            <a:r>
              <a:rPr lang="en-US" dirty="0"/>
              <a:t>we are assembled together </a:t>
            </a:r>
            <a:r>
              <a:rPr lang="en-US" dirty="0" smtClean="0"/>
              <a:t>but when we are separated from each other.</a:t>
            </a:r>
          </a:p>
          <a:p>
            <a:r>
              <a:rPr lang="en-US" dirty="0" smtClean="0"/>
              <a:t>This also leads us to learn and have fellowship with  </a:t>
            </a:r>
            <a:r>
              <a:rPr lang="en-US" dirty="0"/>
              <a:t>God</a:t>
            </a:r>
            <a:r>
              <a:rPr lang="en-US" dirty="0" smtClean="0"/>
              <a:t>.</a:t>
            </a:r>
          </a:p>
          <a:p>
            <a:r>
              <a:rPr lang="en-US" b="1" dirty="0" smtClean="0">
                <a:solidFill>
                  <a:srgbClr val="0000FF"/>
                </a:solidFill>
              </a:rPr>
              <a:t>1 John 4:20 </a:t>
            </a:r>
            <a:r>
              <a:rPr lang="en-US" dirty="0" smtClean="0"/>
              <a:t>“If someone says: ‘I love God’, and hates his brother, he is a liar; for the one who does not love his brother whom he has seen, cannot love God whom he has not seen”.</a:t>
            </a:r>
            <a:endParaRPr lang="en-US" dirty="0"/>
          </a:p>
        </p:txBody>
      </p:sp>
    </p:spTree>
    <p:extLst>
      <p:ext uri="{BB962C8B-B14F-4D97-AF65-F5344CB8AC3E}">
        <p14:creationId xmlns:p14="http://schemas.microsoft.com/office/powerpoint/2010/main" val="13533290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a:bodyPr>
          <a:lstStyle/>
          <a:p>
            <a:r>
              <a:rPr lang="en-US" b="1" dirty="0" smtClean="0"/>
              <a:t>What is fellowship?</a:t>
            </a:r>
            <a:endParaRPr lang="en-US" dirty="0"/>
          </a:p>
        </p:txBody>
      </p:sp>
      <p:sp>
        <p:nvSpPr>
          <p:cNvPr id="3" name="Content Placeholder 2"/>
          <p:cNvSpPr>
            <a:spLocks noGrp="1"/>
          </p:cNvSpPr>
          <p:nvPr>
            <p:ph idx="1"/>
          </p:nvPr>
        </p:nvSpPr>
        <p:spPr>
          <a:xfrm>
            <a:off x="76200" y="914400"/>
            <a:ext cx="8991600" cy="5791200"/>
          </a:xfrm>
        </p:spPr>
        <p:txBody>
          <a:bodyPr>
            <a:normAutofit/>
          </a:bodyPr>
          <a:lstStyle/>
          <a:p>
            <a:r>
              <a:rPr lang="en-US" dirty="0" smtClean="0"/>
              <a:t>The </a:t>
            </a:r>
            <a:r>
              <a:rPr lang="en-US" dirty="0"/>
              <a:t>Greek word for fellowship is, (</a:t>
            </a:r>
            <a:r>
              <a:rPr lang="en-US" dirty="0" err="1"/>
              <a:t>κοινωνί</a:t>
            </a:r>
            <a:r>
              <a:rPr lang="en-US" dirty="0"/>
              <a:t>α, koinōnia), and deals with having things in common or sharing.  </a:t>
            </a:r>
            <a:endParaRPr lang="en-US" dirty="0" smtClean="0"/>
          </a:p>
          <a:p>
            <a:r>
              <a:rPr lang="en-US" dirty="0" smtClean="0"/>
              <a:t>We </a:t>
            </a:r>
            <a:r>
              <a:rPr lang="en-US" dirty="0"/>
              <a:t>sometimes define this as “joint participation.”   </a:t>
            </a:r>
            <a:endParaRPr lang="en-US" dirty="0" smtClean="0"/>
          </a:p>
          <a:p>
            <a:r>
              <a:rPr lang="en-US" dirty="0" smtClean="0"/>
              <a:t>It </a:t>
            </a:r>
            <a:r>
              <a:rPr lang="en-US" dirty="0"/>
              <a:t>is derived from the Greek word </a:t>
            </a:r>
            <a:r>
              <a:rPr lang="en-US" dirty="0" err="1"/>
              <a:t>Koinos</a:t>
            </a:r>
            <a:r>
              <a:rPr lang="en-US" dirty="0"/>
              <a:t> which means common or ordinary – hence the idea of sharing something, such as a partnership (cf. </a:t>
            </a:r>
            <a:r>
              <a:rPr lang="en-US" u="sng" dirty="0">
                <a:hlinkClick r:id="rId2"/>
              </a:rPr>
              <a:t>Luke 5:10</a:t>
            </a:r>
            <a:r>
              <a:rPr lang="en-US" dirty="0"/>
              <a:t> where James and John were partners</a:t>
            </a:r>
            <a:r>
              <a:rPr lang="en-US" dirty="0" smtClean="0"/>
              <a:t>).</a:t>
            </a:r>
          </a:p>
          <a:p>
            <a:r>
              <a:rPr lang="en-US" dirty="0" smtClean="0"/>
              <a:t>It is a </a:t>
            </a:r>
            <a:r>
              <a:rPr lang="en-US" dirty="0"/>
              <a:t>close association involving mutual interests and sharing.  </a:t>
            </a:r>
            <a:endParaRPr lang="en-US" dirty="0" smtClean="0"/>
          </a:p>
        </p:txBody>
      </p:sp>
    </p:spTree>
    <p:extLst>
      <p:ext uri="{BB962C8B-B14F-4D97-AF65-F5344CB8AC3E}">
        <p14:creationId xmlns:p14="http://schemas.microsoft.com/office/powerpoint/2010/main" val="1208416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fontScale="92500"/>
          </a:bodyPr>
          <a:lstStyle/>
          <a:p>
            <a:r>
              <a:rPr lang="en-US" dirty="0" smtClean="0"/>
              <a:t>Sometimes the word sharing or communion is used and helps us understand the word.</a:t>
            </a:r>
          </a:p>
          <a:p>
            <a:r>
              <a:rPr lang="en-US" dirty="0" smtClean="0"/>
              <a:t>If I understand correctly the word was used commonly to deal with associations of various sorts, including social interaction.</a:t>
            </a:r>
          </a:p>
          <a:p>
            <a:r>
              <a:rPr lang="en-US" dirty="0" smtClean="0"/>
              <a:t>However, in scripture, the various contexts in which it is found give a more limited definition.  </a:t>
            </a:r>
          </a:p>
          <a:p>
            <a:r>
              <a:rPr lang="en-US" dirty="0" smtClean="0"/>
              <a:t>it is used a number of times and its usage is related to our faith and association with God and one another.    </a:t>
            </a:r>
          </a:p>
          <a:p>
            <a:r>
              <a:rPr lang="en-US" dirty="0" smtClean="0"/>
              <a:t>It is not used to describe church social gatherings, even though as Christians we are to share with others and have social gatherings (</a:t>
            </a:r>
            <a:r>
              <a:rPr lang="en-US" u="sng" dirty="0" smtClean="0">
                <a:hlinkClick r:id="rId2"/>
              </a:rPr>
              <a:t>Acts 2:46</a:t>
            </a:r>
            <a:r>
              <a:rPr lang="en-US" dirty="0" smtClean="0"/>
              <a:t>, </a:t>
            </a:r>
            <a:r>
              <a:rPr lang="en-US" u="sng" dirty="0" smtClean="0">
                <a:hlinkClick r:id="rId3"/>
              </a:rPr>
              <a:t>Heb. 13:16</a:t>
            </a:r>
            <a:r>
              <a:rPr lang="en-US" dirty="0" smtClean="0"/>
              <a:t>).</a:t>
            </a:r>
          </a:p>
          <a:p>
            <a:endParaRPr lang="en-US" dirty="0"/>
          </a:p>
        </p:txBody>
      </p:sp>
    </p:spTree>
    <p:extLst>
      <p:ext uri="{BB962C8B-B14F-4D97-AF65-F5344CB8AC3E}">
        <p14:creationId xmlns:p14="http://schemas.microsoft.com/office/powerpoint/2010/main" val="40717186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762000"/>
          </a:xfrm>
        </p:spPr>
        <p:txBody>
          <a:bodyPr/>
          <a:lstStyle/>
          <a:p>
            <a:r>
              <a:rPr lang="en-US" b="1" i="1" dirty="0" smtClean="0"/>
              <a:t>Fellowship begins with God</a:t>
            </a:r>
            <a:endParaRPr lang="en-US" dirty="0"/>
          </a:p>
        </p:txBody>
      </p:sp>
      <p:sp>
        <p:nvSpPr>
          <p:cNvPr id="3" name="Content Placeholder 2"/>
          <p:cNvSpPr>
            <a:spLocks noGrp="1"/>
          </p:cNvSpPr>
          <p:nvPr>
            <p:ph idx="1"/>
          </p:nvPr>
        </p:nvSpPr>
        <p:spPr>
          <a:xfrm>
            <a:off x="0" y="838200"/>
            <a:ext cx="8991600" cy="5791200"/>
          </a:xfrm>
        </p:spPr>
        <p:txBody>
          <a:bodyPr>
            <a:normAutofit/>
          </a:bodyPr>
          <a:lstStyle/>
          <a:p>
            <a:r>
              <a:rPr lang="en-US" dirty="0" smtClean="0"/>
              <a:t> – when we obey the gospel.  </a:t>
            </a:r>
          </a:p>
          <a:p>
            <a:r>
              <a:rPr lang="en-US" u="sng" dirty="0" smtClean="0">
                <a:hlinkClick r:id="rId2"/>
              </a:rPr>
              <a:t>1 Corinthians 1:9</a:t>
            </a:r>
            <a:r>
              <a:rPr lang="en-US" dirty="0" smtClean="0"/>
              <a:t> speaks of how we are called into fellowship with His Son.   </a:t>
            </a:r>
          </a:p>
          <a:p>
            <a:r>
              <a:rPr lang="en-US" u="sng" dirty="0" smtClean="0">
                <a:hlinkClick r:id="rId3"/>
              </a:rPr>
              <a:t>Galatians 3:27</a:t>
            </a:r>
            <a:r>
              <a:rPr lang="en-US" dirty="0" smtClean="0"/>
              <a:t> – we are baptized into Christ and put Him on.</a:t>
            </a:r>
          </a:p>
          <a:p>
            <a:r>
              <a:rPr lang="en-US" dirty="0" smtClean="0"/>
              <a:t>When we obey the gospel, we are added to His church (</a:t>
            </a:r>
            <a:r>
              <a:rPr lang="en-US" u="sng" dirty="0" smtClean="0">
                <a:hlinkClick r:id="rId4"/>
              </a:rPr>
              <a:t>Acts 2:47</a:t>
            </a:r>
            <a:r>
              <a:rPr lang="en-US" dirty="0" smtClean="0"/>
              <a:t>).  </a:t>
            </a:r>
          </a:p>
          <a:p>
            <a:endParaRPr lang="en-US" dirty="0"/>
          </a:p>
        </p:txBody>
      </p:sp>
    </p:spTree>
    <p:extLst>
      <p:ext uri="{BB962C8B-B14F-4D97-AF65-F5344CB8AC3E}">
        <p14:creationId xmlns:p14="http://schemas.microsoft.com/office/powerpoint/2010/main" val="21814937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400800"/>
          </a:xfrm>
        </p:spPr>
        <p:txBody>
          <a:bodyPr>
            <a:normAutofit/>
          </a:bodyPr>
          <a:lstStyle/>
          <a:p>
            <a:r>
              <a:rPr lang="en-US" u="sng" dirty="0" smtClean="0">
                <a:hlinkClick r:id="rId2"/>
              </a:rPr>
              <a:t>2 Peter 1:4</a:t>
            </a:r>
            <a:r>
              <a:rPr lang="en-US" dirty="0" smtClean="0"/>
              <a:t> speaks of our being partakers of His divine nature, having escaped the corruption in the world.</a:t>
            </a:r>
          </a:p>
          <a:p>
            <a:r>
              <a:rPr lang="en-US" dirty="0" smtClean="0"/>
              <a:t>Our fellowship with God continues as we are obedient to Him – </a:t>
            </a:r>
            <a:r>
              <a:rPr lang="en-US" u="sng" dirty="0" smtClean="0">
                <a:hlinkClick r:id="rId3"/>
              </a:rPr>
              <a:t>1 John 1:3</a:t>
            </a:r>
            <a:r>
              <a:rPr lang="en-US" dirty="0" smtClean="0"/>
              <a:t>, </a:t>
            </a:r>
            <a:r>
              <a:rPr lang="en-US" u="sng" dirty="0" smtClean="0">
                <a:hlinkClick r:id="rId4"/>
              </a:rPr>
              <a:t>6-7</a:t>
            </a:r>
            <a:r>
              <a:rPr lang="en-US" dirty="0" smtClean="0"/>
              <a:t>.  </a:t>
            </a:r>
          </a:p>
          <a:p>
            <a:r>
              <a:rPr lang="en-US" dirty="0" smtClean="0"/>
              <a:t>We keep walking in the light as He is in the light.</a:t>
            </a:r>
          </a:p>
          <a:p>
            <a:r>
              <a:rPr lang="en-US" u="sng" dirty="0" smtClean="0">
                <a:hlinkClick r:id="rId5"/>
              </a:rPr>
              <a:t>1 John 2:3-5</a:t>
            </a:r>
            <a:r>
              <a:rPr lang="en-US" dirty="0" smtClean="0"/>
              <a:t> – we know that we are in Him by keeping His commandments (see also </a:t>
            </a:r>
            <a:r>
              <a:rPr lang="en-US" u="sng" dirty="0" smtClean="0">
                <a:hlinkClick r:id="rId6"/>
              </a:rPr>
              <a:t>John 14:21</a:t>
            </a:r>
            <a:r>
              <a:rPr lang="en-US" dirty="0" smtClean="0"/>
              <a:t>, </a:t>
            </a:r>
            <a:r>
              <a:rPr lang="en-US" u="sng" dirty="0" smtClean="0">
                <a:hlinkClick r:id="rId7"/>
              </a:rPr>
              <a:t>23</a:t>
            </a:r>
            <a:r>
              <a:rPr lang="en-US" dirty="0" smtClean="0"/>
              <a:t>).</a:t>
            </a:r>
          </a:p>
          <a:p>
            <a:r>
              <a:rPr lang="en-US" dirty="0" smtClean="0"/>
              <a:t>That fellowship must remain – Hebrew 3:14 – we are partakers with Christ if we hold the beginning of our confidence steadfast to the end.</a:t>
            </a:r>
          </a:p>
          <a:p>
            <a:endParaRPr lang="en-US" dirty="0"/>
          </a:p>
        </p:txBody>
      </p:sp>
    </p:spTree>
    <p:extLst>
      <p:ext uri="{BB962C8B-B14F-4D97-AF65-F5344CB8AC3E}">
        <p14:creationId xmlns:p14="http://schemas.microsoft.com/office/powerpoint/2010/main" val="21476106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676400"/>
          </a:xfrm>
        </p:spPr>
        <p:txBody>
          <a:bodyPr>
            <a:normAutofit fontScale="90000"/>
          </a:bodyPr>
          <a:lstStyle/>
          <a:p>
            <a:r>
              <a:rPr lang="en-US" b="1" i="1" dirty="0" smtClean="0"/>
              <a:t>That fellowship ought to be the foundation of OUR fellowship as brethren</a:t>
            </a:r>
            <a:r>
              <a:rPr lang="en-US" dirty="0" smtClean="0"/>
              <a:t>.</a:t>
            </a:r>
            <a:endParaRPr lang="en-US" dirty="0"/>
          </a:p>
        </p:txBody>
      </p:sp>
      <p:sp>
        <p:nvSpPr>
          <p:cNvPr id="3" name="Content Placeholder 2"/>
          <p:cNvSpPr>
            <a:spLocks noGrp="1"/>
          </p:cNvSpPr>
          <p:nvPr>
            <p:ph idx="1"/>
          </p:nvPr>
        </p:nvSpPr>
        <p:spPr>
          <a:xfrm>
            <a:off x="76200" y="1828800"/>
            <a:ext cx="8915400" cy="4876800"/>
          </a:xfrm>
        </p:spPr>
        <p:txBody>
          <a:bodyPr>
            <a:normAutofit fontScale="92500" lnSpcReduction="20000"/>
          </a:bodyPr>
          <a:lstStyle/>
          <a:p>
            <a:r>
              <a:rPr lang="en-US" u="sng" dirty="0" smtClean="0">
                <a:hlinkClick r:id="rId2"/>
              </a:rPr>
              <a:t>1 John 1:6-7</a:t>
            </a:r>
            <a:r>
              <a:rPr lang="en-US" dirty="0" smtClean="0"/>
              <a:t>.  Fellowship with him will lead to fellowship with one another as well. </a:t>
            </a:r>
          </a:p>
          <a:p>
            <a:r>
              <a:rPr lang="en-US" u="sng" dirty="0" smtClean="0">
                <a:hlinkClick r:id="rId3"/>
              </a:rPr>
              <a:t>Hebrews 3:1</a:t>
            </a:r>
            <a:r>
              <a:rPr lang="en-US" dirty="0" smtClean="0"/>
              <a:t> says, “</a:t>
            </a:r>
            <a:r>
              <a:rPr lang="en-US" i="1" dirty="0" smtClean="0"/>
              <a:t>Therefore, holy brethren, partakers of the heavenly calling, consider the Apostle and High Priest of our confession, Christ Jesus,</a:t>
            </a:r>
            <a:r>
              <a:rPr lang="en-US" dirty="0" smtClean="0"/>
              <a:t>”</a:t>
            </a:r>
          </a:p>
          <a:p>
            <a:r>
              <a:rPr lang="en-US" u="sng" dirty="0" smtClean="0">
                <a:hlinkClick r:id="rId4"/>
              </a:rPr>
              <a:t>Ephesians 2:19-22</a:t>
            </a:r>
            <a:r>
              <a:rPr lang="en-US" dirty="0" smtClean="0"/>
              <a:t> – we are fellow citizens and members of the household of God.</a:t>
            </a:r>
          </a:p>
          <a:p>
            <a:r>
              <a:rPr lang="en-US" u="sng" dirty="0" smtClean="0">
                <a:hlinkClick r:id="rId5"/>
              </a:rPr>
              <a:t>Ephesians 3:8-9</a:t>
            </a:r>
            <a:r>
              <a:rPr lang="en-US" dirty="0" smtClean="0"/>
              <a:t>, Paul was commissioned to preach among the Gentiles the unsearchable riches of Christ and to “make all see what is the fellowship of the mystery” which he has identified that Gentiles are fellow heirs of the same body</a:t>
            </a:r>
          </a:p>
          <a:p>
            <a:endParaRPr lang="en-US" dirty="0"/>
          </a:p>
        </p:txBody>
      </p:sp>
    </p:spTree>
    <p:extLst>
      <p:ext uri="{BB962C8B-B14F-4D97-AF65-F5344CB8AC3E}">
        <p14:creationId xmlns:p14="http://schemas.microsoft.com/office/powerpoint/2010/main" val="39158159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3196"/>
            <a:ext cx="9067800" cy="957404"/>
          </a:xfrm>
        </p:spPr>
        <p:txBody>
          <a:bodyPr>
            <a:normAutofit fontScale="90000"/>
          </a:bodyPr>
          <a:lstStyle/>
          <a:p>
            <a:r>
              <a:rPr lang="en-US" b="1" i="1" dirty="0" smtClean="0"/>
              <a:t>As brethren we have things in common</a:t>
            </a:r>
            <a:endParaRPr lang="en-US" dirty="0"/>
          </a:p>
        </p:txBody>
      </p:sp>
      <p:sp>
        <p:nvSpPr>
          <p:cNvPr id="3" name="Content Placeholder 2"/>
          <p:cNvSpPr>
            <a:spLocks noGrp="1"/>
          </p:cNvSpPr>
          <p:nvPr>
            <p:ph idx="1"/>
          </p:nvPr>
        </p:nvSpPr>
        <p:spPr>
          <a:xfrm>
            <a:off x="76200" y="1219200"/>
            <a:ext cx="8991600" cy="5257800"/>
          </a:xfrm>
        </p:spPr>
        <p:txBody>
          <a:bodyPr>
            <a:normAutofit/>
          </a:bodyPr>
          <a:lstStyle/>
          <a:p>
            <a:r>
              <a:rPr lang="en-US" dirty="0" smtClean="0"/>
              <a:t>(</a:t>
            </a:r>
            <a:r>
              <a:rPr lang="en-US" dirty="0" err="1" smtClean="0"/>
              <a:t>koinos</a:t>
            </a:r>
            <a:r>
              <a:rPr lang="en-US" dirty="0" smtClean="0"/>
              <a:t>) – common</a:t>
            </a:r>
          </a:p>
          <a:p>
            <a:r>
              <a:rPr lang="en-US" u="sng" dirty="0" smtClean="0">
                <a:hlinkClick r:id="rId2"/>
              </a:rPr>
              <a:t>Titus 1:4</a:t>
            </a:r>
            <a:r>
              <a:rPr lang="en-US" dirty="0" smtClean="0"/>
              <a:t> – a common faith</a:t>
            </a:r>
          </a:p>
          <a:p>
            <a:r>
              <a:rPr lang="en-US" u="sng" dirty="0" smtClean="0">
                <a:hlinkClick r:id="rId3"/>
              </a:rPr>
              <a:t>Jude 3</a:t>
            </a:r>
            <a:r>
              <a:rPr lang="en-US" dirty="0" smtClean="0"/>
              <a:t> – a common salvation</a:t>
            </a:r>
          </a:p>
          <a:p>
            <a:r>
              <a:rPr lang="en-US" u="sng" dirty="0" smtClean="0">
                <a:hlinkClick r:id="rId4"/>
              </a:rPr>
              <a:t>Acts 2:44</a:t>
            </a:r>
            <a:r>
              <a:rPr lang="en-US" dirty="0" smtClean="0"/>
              <a:t> – they had all things in common (they shared with one another)    </a:t>
            </a:r>
            <a:endParaRPr lang="en-US" dirty="0"/>
          </a:p>
        </p:txBody>
      </p:sp>
    </p:spTree>
    <p:extLst>
      <p:ext uri="{BB962C8B-B14F-4D97-AF65-F5344CB8AC3E}">
        <p14:creationId xmlns:p14="http://schemas.microsoft.com/office/powerpoint/2010/main" val="28472901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296</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Building, Maintaining, And Nurturing Good Relationships</vt:lpstr>
      <vt:lpstr>Introduction (Part One)</vt:lpstr>
      <vt:lpstr>PowerPoint Presentation</vt:lpstr>
      <vt:lpstr>What is fellowship?</vt:lpstr>
      <vt:lpstr>PowerPoint Presentation</vt:lpstr>
      <vt:lpstr>Fellowship begins with God</vt:lpstr>
      <vt:lpstr>PowerPoint Presentation</vt:lpstr>
      <vt:lpstr>That fellowship ought to be the foundation of OUR fellowship as brethren.</vt:lpstr>
      <vt:lpstr>As brethren we have things in common</vt:lpstr>
      <vt:lpstr>As brethren, we are “fellows”</vt:lpstr>
      <vt:lpstr>PowerPoint Presentation</vt:lpstr>
      <vt:lpstr>Conclusion (Part One)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8</cp:revision>
  <dcterms:created xsi:type="dcterms:W3CDTF">2016-12-15T23:00:28Z</dcterms:created>
  <dcterms:modified xsi:type="dcterms:W3CDTF">2016-12-17T02:51:52Z</dcterms:modified>
</cp:coreProperties>
</file>