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4" r:id="rId5"/>
    <p:sldId id="259" r:id="rId6"/>
    <p:sldId id="265" r:id="rId7"/>
    <p:sldId id="260" r:id="rId8"/>
    <p:sldId id="266" r:id="rId9"/>
    <p:sldId id="267" r:id="rId10"/>
    <p:sldId id="261" r:id="rId11"/>
    <p:sldId id="268" r:id="rId12"/>
    <p:sldId id="262" r:id="rId13"/>
    <p:sldId id="269"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6" autoAdjust="0"/>
    <p:restoredTop sz="86435" autoAdjust="0"/>
  </p:normalViewPr>
  <p:slideViewPr>
    <p:cSldViewPr>
      <p:cViewPr varScale="1">
        <p:scale>
          <a:sx n="96" d="100"/>
          <a:sy n="96" d="100"/>
        </p:scale>
        <p:origin x="-696" y="-90"/>
      </p:cViewPr>
      <p:guideLst>
        <p:guide orient="horz" pos="2160"/>
        <p:guide pos="2880"/>
      </p:guideLst>
    </p:cSldViewPr>
  </p:slideViewPr>
  <p:outlineViewPr>
    <p:cViewPr>
      <p:scale>
        <a:sx n="33" d="100"/>
        <a:sy n="33" d="100"/>
      </p:scale>
      <p:origin x="24" y="75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C60AFB-F577-4C56-97E7-84DB3DD5BE4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1538359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60AFB-F577-4C56-97E7-84DB3DD5BE4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275795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60AFB-F577-4C56-97E7-84DB3DD5BE4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127715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C60AFB-F577-4C56-97E7-84DB3DD5BE4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2119541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C60AFB-F577-4C56-97E7-84DB3DD5BE41}" type="datetimeFigureOut">
              <a:rPr lang="en-US" smtClean="0"/>
              <a:t>12/16/2016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1681284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C60AFB-F577-4C56-97E7-84DB3DD5BE41}"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2645298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C60AFB-F577-4C56-97E7-84DB3DD5BE41}" type="datetimeFigureOut">
              <a:rPr lang="en-US" smtClean="0"/>
              <a:t>12/16/2016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3460852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C60AFB-F577-4C56-97E7-84DB3DD5BE41}" type="datetimeFigureOut">
              <a:rPr lang="en-US" smtClean="0"/>
              <a:t>12/16/2016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2914444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C60AFB-F577-4C56-97E7-84DB3DD5BE41}" type="datetimeFigureOut">
              <a:rPr lang="en-US" smtClean="0"/>
              <a:t>12/16/2016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410367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60AFB-F577-4C56-97E7-84DB3DD5BE41}"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188974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C60AFB-F577-4C56-97E7-84DB3DD5BE41}" type="datetimeFigureOut">
              <a:rPr lang="en-US" smtClean="0"/>
              <a:t>12/16/2016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ACBF0-3E6B-4343-AD76-6C4780D17CE8}" type="slidenum">
              <a:rPr lang="en-US" smtClean="0"/>
              <a:t>‹#›</a:t>
            </a:fld>
            <a:endParaRPr lang="en-US"/>
          </a:p>
        </p:txBody>
      </p:sp>
    </p:spTree>
    <p:extLst>
      <p:ext uri="{BB962C8B-B14F-4D97-AF65-F5344CB8AC3E}">
        <p14:creationId xmlns:p14="http://schemas.microsoft.com/office/powerpoint/2010/main" val="20839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rgbClr val="FFFFFF">
                <a:alpha val="9000"/>
              </a:srgbClr>
            </a:gs>
            <a:gs pos="26000">
              <a:srgbClr val="E6E6E6"/>
            </a:gs>
            <a:gs pos="2000">
              <a:srgbClr val="7D8496"/>
            </a:gs>
            <a:gs pos="95000">
              <a:srgbClr val="E6E6E6"/>
            </a:gs>
            <a:gs pos="100000">
              <a:srgbClr val="7D8496"/>
            </a:gs>
            <a:gs pos="100000">
              <a:srgbClr val="E6E6E6">
                <a:alpha val="11000"/>
              </a:srgbClr>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60AFB-F577-4C56-97E7-84DB3DD5BE41}" type="datetimeFigureOut">
              <a:rPr lang="en-US" smtClean="0"/>
              <a:t>12/16/2016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ACBF0-3E6B-4343-AD76-6C4780D17CE8}" type="slidenum">
              <a:rPr lang="en-US" smtClean="0"/>
              <a:t>‹#›</a:t>
            </a:fld>
            <a:endParaRPr lang="en-US"/>
          </a:p>
        </p:txBody>
      </p:sp>
    </p:spTree>
    <p:extLst>
      <p:ext uri="{BB962C8B-B14F-4D97-AF65-F5344CB8AC3E}">
        <p14:creationId xmlns:p14="http://schemas.microsoft.com/office/powerpoint/2010/main" val="231986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ia.com/bible/nkjv/1%20John%201.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1%20Corinthians%205.3-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1%20Timothy%206.3-5" TargetMode="External"/><Relationship Id="rId2" Type="http://schemas.openxmlformats.org/officeDocument/2006/relationships/hyperlink" Target="http://biblia.com/bible/nkjv/Matthew%2018.15-17"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biblia.com/bible/nkjv/Romans%2012.10"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biblia.com/bible/nkjv/Philippians%204.14-15" TargetMode="External"/><Relationship Id="rId3" Type="http://schemas.openxmlformats.org/officeDocument/2006/relationships/hyperlink" Target="http://biblia.com/bible/nkjv/Heb.%2013.16" TargetMode="External"/><Relationship Id="rId7" Type="http://schemas.openxmlformats.org/officeDocument/2006/relationships/hyperlink" Target="http://biblia.com/bible/nkjv/Philippians%201.5" TargetMode="External"/><Relationship Id="rId2" Type="http://schemas.openxmlformats.org/officeDocument/2006/relationships/hyperlink" Target="http://biblia.com/bible/nkjv/Romans%2012.13" TargetMode="External"/><Relationship Id="rId1" Type="http://schemas.openxmlformats.org/officeDocument/2006/relationships/slideLayout" Target="../slideLayouts/slideLayout2.xml"/><Relationship Id="rId6" Type="http://schemas.openxmlformats.org/officeDocument/2006/relationships/hyperlink" Target="http://biblia.com/bible/nkjv/Romans%2015.26-27" TargetMode="External"/><Relationship Id="rId5" Type="http://schemas.openxmlformats.org/officeDocument/2006/relationships/hyperlink" Target="http://biblia.com/bible/nkjv/Acts%204.32" TargetMode="External"/><Relationship Id="rId4" Type="http://schemas.openxmlformats.org/officeDocument/2006/relationships/hyperlink" Target="http://biblia.com/bible/nkjv/1%20Timothy%206.1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nkjv/Philippians%202.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2%20John%209-11" TargetMode="External"/><Relationship Id="rId2" Type="http://schemas.openxmlformats.org/officeDocument/2006/relationships/hyperlink" Target="http://biblia.com/bible/nkjv/Galatians%202.9" TargetMode="External"/><Relationship Id="rId1" Type="http://schemas.openxmlformats.org/officeDocument/2006/relationships/slideLayout" Target="../slideLayouts/slideLayout2.xml"/><Relationship Id="rId6" Type="http://schemas.openxmlformats.org/officeDocument/2006/relationships/hyperlink" Target="http://biblia.com/bible/nkjv/Rev.%202.18-20" TargetMode="External"/><Relationship Id="rId5" Type="http://schemas.openxmlformats.org/officeDocument/2006/relationships/hyperlink" Target="http://biblia.com/bible/nkjv/Rev.%202.12-16" TargetMode="External"/><Relationship Id="rId4" Type="http://schemas.openxmlformats.org/officeDocument/2006/relationships/hyperlink" Target="http://biblia.com/bible/nkjv/Galatians%202.4-5"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nkjv/Acts%202.4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1%20Cor.%2014.16" TargetMode="External"/><Relationship Id="rId2" Type="http://schemas.openxmlformats.org/officeDocument/2006/relationships/hyperlink" Target="http://biblia.com/bible/nkjv/1%20Cor.%2014.15" TargetMode="External"/><Relationship Id="rId1" Type="http://schemas.openxmlformats.org/officeDocument/2006/relationships/slideLayout" Target="../slideLayouts/slideLayout2.xml"/><Relationship Id="rId6" Type="http://schemas.openxmlformats.org/officeDocument/2006/relationships/hyperlink" Target="http://biblia.com/bible/nkjv/1%20Corinthians%2010.16" TargetMode="External"/><Relationship Id="rId5" Type="http://schemas.openxmlformats.org/officeDocument/2006/relationships/hyperlink" Target="http://biblia.com/bible/nkjv/Ephesians%205.19" TargetMode="External"/><Relationship Id="rId4" Type="http://schemas.openxmlformats.org/officeDocument/2006/relationships/hyperlink" Target="http://biblia.com/bible/nkjv/1%20Cor.%2016.1-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Ephesians%205.25-27" TargetMode="External"/><Relationship Id="rId2" Type="http://schemas.openxmlformats.org/officeDocument/2006/relationships/hyperlink" Target="http://biblia.com/bible/nkjv/Acts%2020.2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1%20Cor%205.6" TargetMode="External"/><Relationship Id="rId2" Type="http://schemas.openxmlformats.org/officeDocument/2006/relationships/hyperlink" Target="http://biblia.com/bible/nkjv/1%20Cor.%205.1-2" TargetMode="External"/><Relationship Id="rId1" Type="http://schemas.openxmlformats.org/officeDocument/2006/relationships/slideLayout" Target="../slideLayouts/slideLayout2.xml"/><Relationship Id="rId4" Type="http://schemas.openxmlformats.org/officeDocument/2006/relationships/hyperlink" Target="http://biblia.com/bible/nkjv/1%20Corinthians%203.16-1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2%20Cor.%206.14-17" TargetMode="External"/><Relationship Id="rId2" Type="http://schemas.openxmlformats.org/officeDocument/2006/relationships/hyperlink" Target="http://biblia.com/bible/nkjv/1%20Corinthians%206.18-20" TargetMode="External"/><Relationship Id="rId1" Type="http://schemas.openxmlformats.org/officeDocument/2006/relationships/slideLayout" Target="../slideLayouts/slideLayout2.xml"/><Relationship Id="rId4" Type="http://schemas.openxmlformats.org/officeDocument/2006/relationships/hyperlink" Target="http://biblia.com/bible/nkjv/Ephesians%205.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839200" cy="3962399"/>
          </a:xfrm>
        </p:spPr>
        <p:txBody>
          <a:bodyPr>
            <a:normAutofit/>
          </a:bodyPr>
          <a:lstStyle/>
          <a:p>
            <a:r>
              <a:rPr lang="en-US" sz="7200" dirty="0" smtClean="0"/>
              <a:t>Building, Maintaining, And Nurturing Good Relationships</a:t>
            </a:r>
            <a:endParaRPr lang="en-US" sz="7200" dirty="0"/>
          </a:p>
        </p:txBody>
      </p:sp>
      <p:sp>
        <p:nvSpPr>
          <p:cNvPr id="3" name="Subtitle 2"/>
          <p:cNvSpPr>
            <a:spLocks noGrp="1"/>
          </p:cNvSpPr>
          <p:nvPr>
            <p:ph type="subTitle" idx="1"/>
          </p:nvPr>
        </p:nvSpPr>
        <p:spPr>
          <a:xfrm>
            <a:off x="304800" y="4419600"/>
            <a:ext cx="8686800" cy="1981200"/>
          </a:xfrm>
        </p:spPr>
        <p:txBody>
          <a:bodyPr>
            <a:normAutofit fontScale="92500" lnSpcReduction="10000"/>
          </a:bodyPr>
          <a:lstStyle/>
          <a:p>
            <a:r>
              <a:rPr lang="en-US" b="1" dirty="0" smtClean="0">
                <a:solidFill>
                  <a:schemeClr val="tx1"/>
                </a:solidFill>
              </a:rPr>
              <a:t>Fellowship With One Another</a:t>
            </a:r>
          </a:p>
          <a:p>
            <a:r>
              <a:rPr lang="en-US" u="sng" dirty="0" smtClean="0">
                <a:hlinkClick r:id="rId2"/>
              </a:rPr>
              <a:t>1 John 1:7</a:t>
            </a:r>
            <a:r>
              <a:rPr lang="en-US" dirty="0" smtClean="0"/>
              <a:t>, </a:t>
            </a:r>
            <a:r>
              <a:rPr lang="en-US" dirty="0" smtClean="0">
                <a:solidFill>
                  <a:schemeClr val="tx1"/>
                </a:solidFill>
              </a:rPr>
              <a:t>“</a:t>
            </a:r>
            <a:r>
              <a:rPr lang="en-US" i="1" dirty="0" smtClean="0">
                <a:solidFill>
                  <a:schemeClr val="tx1"/>
                </a:solidFill>
              </a:rPr>
              <a:t>But if we walk in the light as He is in the light, we have fellowship with one another, and the blood of Jesus Christ His Son cleanses us from all sin.</a:t>
            </a:r>
            <a:r>
              <a:rPr lang="en-US" dirty="0" smtClean="0">
                <a:solidFill>
                  <a:schemeClr val="tx1"/>
                </a:solidFill>
              </a:rPr>
              <a:t>“</a:t>
            </a:r>
            <a:endParaRPr lang="en-US" dirty="0"/>
          </a:p>
        </p:txBody>
      </p:sp>
    </p:spTree>
    <p:extLst>
      <p:ext uri="{BB962C8B-B14F-4D97-AF65-F5344CB8AC3E}">
        <p14:creationId xmlns:p14="http://schemas.microsoft.com/office/powerpoint/2010/main" val="161183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normAutofit/>
          </a:bodyPr>
          <a:lstStyle/>
          <a:p>
            <a:r>
              <a:rPr lang="en-US" b="1" i="1" dirty="0" smtClean="0"/>
              <a:t>Practicing discipline for the purity of the church –</a:t>
            </a:r>
          </a:p>
          <a:p>
            <a:r>
              <a:rPr lang="en-US" dirty="0" smtClean="0"/>
              <a:t>When impurity is found in the church, it must be purged out.  </a:t>
            </a:r>
          </a:p>
          <a:p>
            <a:r>
              <a:rPr lang="en-US" dirty="0" smtClean="0"/>
              <a:t>We sometimes call this an act of discipline.  </a:t>
            </a:r>
          </a:p>
          <a:p>
            <a:r>
              <a:rPr lang="en-US" u="sng" dirty="0" smtClean="0">
                <a:hlinkClick r:id="rId2"/>
              </a:rPr>
              <a:t>1 Corinthians 5:3-7</a:t>
            </a:r>
            <a:r>
              <a:rPr lang="en-US" dirty="0" smtClean="0"/>
              <a:t> – the church at Corinth was told to deal with its immorality. </a:t>
            </a:r>
          </a:p>
          <a:p>
            <a:r>
              <a:rPr lang="en-US" dirty="0" smtClean="0"/>
              <a:t>Paul noted this was not good and it had to be addressed.  </a:t>
            </a:r>
          </a:p>
          <a:p>
            <a:r>
              <a:rPr lang="en-US" dirty="0" smtClean="0"/>
              <a:t>To fail to do so was to corrupt the whole church (as leaven, leavens the whole lump). </a:t>
            </a:r>
          </a:p>
          <a:p>
            <a:endParaRPr lang="en-US" dirty="0"/>
          </a:p>
        </p:txBody>
      </p:sp>
    </p:spTree>
    <p:extLst>
      <p:ext uri="{BB962C8B-B14F-4D97-AF65-F5344CB8AC3E}">
        <p14:creationId xmlns:p14="http://schemas.microsoft.com/office/powerpoint/2010/main" val="253139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991600" cy="6477000"/>
          </a:xfrm>
        </p:spPr>
        <p:txBody>
          <a:bodyPr>
            <a:normAutofit/>
          </a:bodyPr>
          <a:lstStyle/>
          <a:p>
            <a:r>
              <a:rPr lang="en-US" dirty="0" smtClean="0"/>
              <a:t>In </a:t>
            </a:r>
            <a:r>
              <a:rPr lang="en-US" u="sng" dirty="0" smtClean="0">
                <a:hlinkClick r:id="rId2"/>
              </a:rPr>
              <a:t>Matthew 18:15-17</a:t>
            </a:r>
            <a:r>
              <a:rPr lang="en-US" dirty="0" smtClean="0"/>
              <a:t> we find the procedure for discipline.  </a:t>
            </a:r>
          </a:p>
          <a:p>
            <a:r>
              <a:rPr lang="en-US" dirty="0" smtClean="0"/>
              <a:t>It eventually involves the church.</a:t>
            </a:r>
          </a:p>
          <a:p>
            <a:r>
              <a:rPr lang="en-US" dirty="0" smtClean="0"/>
              <a:t>For discipline to work, the congregation has to work together with the hopes that the unfaithful brother will repent and return.</a:t>
            </a:r>
          </a:p>
          <a:p>
            <a:r>
              <a:rPr lang="en-US" dirty="0" smtClean="0"/>
              <a:t>We need to withdraw ourselves from those who are teaching error and failing to consent to wholesome words (</a:t>
            </a:r>
            <a:r>
              <a:rPr lang="en-US" u="sng" dirty="0" smtClean="0">
                <a:hlinkClick r:id="rId3"/>
              </a:rPr>
              <a:t>1 Timothy 6:3-5</a:t>
            </a:r>
            <a:r>
              <a:rPr lang="en-US" dirty="0" smtClean="0"/>
              <a:t>).</a:t>
            </a:r>
          </a:p>
          <a:p>
            <a:endParaRPr lang="en-US" dirty="0"/>
          </a:p>
        </p:txBody>
      </p:sp>
    </p:spTree>
    <p:extLst>
      <p:ext uri="{BB962C8B-B14F-4D97-AF65-F5344CB8AC3E}">
        <p14:creationId xmlns:p14="http://schemas.microsoft.com/office/powerpoint/2010/main" val="159116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8915400" cy="6019800"/>
          </a:xfrm>
        </p:spPr>
        <p:txBody>
          <a:bodyPr>
            <a:normAutofit/>
          </a:bodyPr>
          <a:lstStyle/>
          <a:p>
            <a:r>
              <a:rPr lang="en-US" b="1" i="1" dirty="0" smtClean="0"/>
              <a:t>We share with each other</a:t>
            </a:r>
            <a:r>
              <a:rPr lang="en-US" dirty="0" smtClean="0"/>
              <a:t> – </a:t>
            </a:r>
          </a:p>
          <a:p>
            <a:r>
              <a:rPr lang="en-US" dirty="0" smtClean="0"/>
              <a:t>Our final observation is to know that we need to prefer one another (</a:t>
            </a:r>
            <a:r>
              <a:rPr lang="en-US" u="sng" dirty="0" smtClean="0">
                <a:hlinkClick r:id="rId2"/>
              </a:rPr>
              <a:t>Romans 12:10</a:t>
            </a:r>
            <a:r>
              <a:rPr lang="en-US" dirty="0" smtClean="0"/>
              <a:t>).</a:t>
            </a:r>
          </a:p>
          <a:p>
            <a:r>
              <a:rPr lang="en-US" dirty="0" smtClean="0"/>
              <a:t>A word that actually means we out-do one another in honor and love.  </a:t>
            </a:r>
          </a:p>
          <a:p>
            <a:r>
              <a:rPr lang="en-US" dirty="0" smtClean="0"/>
              <a:t>Because of our brotherhood and fellowship, we should choose to be with one another over the world.</a:t>
            </a:r>
          </a:p>
          <a:p>
            <a:endParaRPr lang="en-US" dirty="0"/>
          </a:p>
        </p:txBody>
      </p:sp>
    </p:spTree>
    <p:extLst>
      <p:ext uri="{BB962C8B-B14F-4D97-AF65-F5344CB8AC3E}">
        <p14:creationId xmlns:p14="http://schemas.microsoft.com/office/powerpoint/2010/main" val="515306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10000"/>
          </a:bodyPr>
          <a:lstStyle/>
          <a:p>
            <a:r>
              <a:rPr lang="en-US" u="sng" dirty="0" smtClean="0">
                <a:hlinkClick r:id="rId2"/>
              </a:rPr>
              <a:t>Romans 12:13</a:t>
            </a:r>
            <a:r>
              <a:rPr lang="en-US" dirty="0" smtClean="0"/>
              <a:t> calls for us to distribute (</a:t>
            </a:r>
            <a:r>
              <a:rPr lang="en-US" dirty="0" err="1" smtClean="0"/>
              <a:t>koinōneō</a:t>
            </a:r>
            <a:r>
              <a:rPr lang="en-US" dirty="0" smtClean="0"/>
              <a:t>) to the needs of the saints. </a:t>
            </a:r>
          </a:p>
          <a:p>
            <a:r>
              <a:rPr lang="en-US" u="sng" dirty="0" smtClean="0">
                <a:hlinkClick r:id="rId3"/>
              </a:rPr>
              <a:t>Hebrews 13:16</a:t>
            </a:r>
            <a:r>
              <a:rPr lang="en-US" dirty="0" smtClean="0"/>
              <a:t> – we must not forget to do good and to </a:t>
            </a:r>
            <a:r>
              <a:rPr lang="en-US" b="1" i="1" dirty="0" smtClean="0"/>
              <a:t>share</a:t>
            </a:r>
            <a:r>
              <a:rPr lang="en-US" dirty="0" smtClean="0"/>
              <a:t> (this would certainly include our brethren) </a:t>
            </a:r>
          </a:p>
          <a:p>
            <a:r>
              <a:rPr lang="en-US" u="sng" dirty="0" smtClean="0">
                <a:hlinkClick r:id="rId4"/>
              </a:rPr>
              <a:t>1 Timothy 6:18</a:t>
            </a:r>
            <a:r>
              <a:rPr lang="en-US" dirty="0" smtClean="0"/>
              <a:t> – the rich are to be willing to share (</a:t>
            </a:r>
            <a:r>
              <a:rPr lang="en-US" dirty="0" err="1" smtClean="0"/>
              <a:t>koinonikous</a:t>
            </a:r>
            <a:r>
              <a:rPr lang="en-US" dirty="0" smtClean="0"/>
              <a:t>)</a:t>
            </a:r>
          </a:p>
          <a:p>
            <a:r>
              <a:rPr lang="en-US" u="sng" dirty="0" smtClean="0">
                <a:hlinkClick r:id="rId5"/>
              </a:rPr>
              <a:t>Acts 4:32</a:t>
            </a:r>
            <a:r>
              <a:rPr lang="en-US" dirty="0" smtClean="0"/>
              <a:t>, Barnabas and others sold land to share with the needy.  </a:t>
            </a:r>
          </a:p>
          <a:p>
            <a:r>
              <a:rPr lang="en-US" dirty="0" smtClean="0"/>
              <a:t>Vs. 32 says they had all things in common (</a:t>
            </a:r>
            <a:r>
              <a:rPr lang="en-US" dirty="0" err="1" smtClean="0"/>
              <a:t>koina</a:t>
            </a:r>
            <a:r>
              <a:rPr lang="en-US" dirty="0" smtClean="0"/>
              <a:t>).</a:t>
            </a:r>
          </a:p>
          <a:p>
            <a:r>
              <a:rPr lang="en-US" dirty="0" smtClean="0"/>
              <a:t>Other passages use the term fellowship to apply to helping brethren with needs in other places (</a:t>
            </a:r>
            <a:r>
              <a:rPr lang="en-US" u="sng" dirty="0" smtClean="0">
                <a:hlinkClick r:id="rId6"/>
              </a:rPr>
              <a:t>Romans 15:26-27</a:t>
            </a:r>
            <a:r>
              <a:rPr lang="en-US" dirty="0" smtClean="0"/>
              <a:t>) AND for the support of preaching the gospel (</a:t>
            </a:r>
            <a:r>
              <a:rPr lang="en-US" u="sng" dirty="0" smtClean="0">
                <a:hlinkClick r:id="rId7"/>
              </a:rPr>
              <a:t>Philippians 1:5</a:t>
            </a:r>
            <a:r>
              <a:rPr lang="en-US" dirty="0" smtClean="0"/>
              <a:t>, </a:t>
            </a:r>
            <a:r>
              <a:rPr lang="en-US" u="sng" dirty="0" smtClean="0">
                <a:hlinkClick r:id="rId8"/>
              </a:rPr>
              <a:t>4:14-15</a:t>
            </a:r>
            <a:r>
              <a:rPr lang="en-US" dirty="0" smtClean="0"/>
              <a:t>, etc.).   </a:t>
            </a:r>
          </a:p>
          <a:p>
            <a:endParaRPr lang="en-US" dirty="0"/>
          </a:p>
        </p:txBody>
      </p:sp>
    </p:spTree>
    <p:extLst>
      <p:ext uri="{BB962C8B-B14F-4D97-AF65-F5344CB8AC3E}">
        <p14:creationId xmlns:p14="http://schemas.microsoft.com/office/powerpoint/2010/main" val="23621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dirty="0" smtClean="0"/>
              <a:t>Conclusion </a:t>
            </a:r>
            <a:r>
              <a:rPr lang="en-US" sz="2800" dirty="0" smtClean="0"/>
              <a:t>(Part Two)</a:t>
            </a:r>
            <a:endParaRPr lang="en-US" sz="2800" dirty="0"/>
          </a:p>
        </p:txBody>
      </p:sp>
      <p:sp>
        <p:nvSpPr>
          <p:cNvPr id="3" name="Content Placeholder 2"/>
          <p:cNvSpPr>
            <a:spLocks noGrp="1"/>
          </p:cNvSpPr>
          <p:nvPr>
            <p:ph idx="1"/>
          </p:nvPr>
        </p:nvSpPr>
        <p:spPr>
          <a:xfrm>
            <a:off x="76200" y="1143000"/>
            <a:ext cx="9067800" cy="5562600"/>
          </a:xfrm>
        </p:spPr>
        <p:txBody>
          <a:bodyPr/>
          <a:lstStyle/>
          <a:p>
            <a:r>
              <a:rPr lang="en-US" dirty="0" smtClean="0"/>
              <a:t>Fellowship with one another involves:</a:t>
            </a:r>
          </a:p>
          <a:p>
            <a:r>
              <a:rPr lang="en-US" dirty="0" smtClean="0"/>
              <a:t>Worship to God with each other.</a:t>
            </a:r>
          </a:p>
          <a:p>
            <a:r>
              <a:rPr lang="en-US" dirty="0" smtClean="0"/>
              <a:t>We seek the purity of the church together.</a:t>
            </a:r>
          </a:p>
          <a:p>
            <a:r>
              <a:rPr lang="en-US" dirty="0" smtClean="0"/>
              <a:t>That may include executing church discipline.</a:t>
            </a:r>
          </a:p>
          <a:p>
            <a:r>
              <a:rPr lang="en-US" dirty="0" smtClean="0"/>
              <a:t>We share physical goods to see to the needs of each other.</a:t>
            </a:r>
          </a:p>
          <a:p>
            <a:r>
              <a:rPr lang="en-US" dirty="0" smtClean="0"/>
              <a:t>Our fellowship needs to be with one another, and not those of the world.</a:t>
            </a:r>
            <a:endParaRPr lang="en-US" dirty="0"/>
          </a:p>
        </p:txBody>
      </p:sp>
    </p:spTree>
    <p:extLst>
      <p:ext uri="{BB962C8B-B14F-4D97-AF65-F5344CB8AC3E}">
        <p14:creationId xmlns:p14="http://schemas.microsoft.com/office/powerpoint/2010/main" val="13768732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Introduction </a:t>
            </a:r>
            <a:r>
              <a:rPr lang="en-US" sz="2800" dirty="0" smtClean="0"/>
              <a:t>(Part Two)</a:t>
            </a:r>
            <a:endParaRPr lang="en-US" sz="2800" dirty="0"/>
          </a:p>
        </p:txBody>
      </p:sp>
      <p:sp>
        <p:nvSpPr>
          <p:cNvPr id="3" name="Content Placeholder 2"/>
          <p:cNvSpPr>
            <a:spLocks noGrp="1"/>
          </p:cNvSpPr>
          <p:nvPr>
            <p:ph idx="1"/>
          </p:nvPr>
        </p:nvSpPr>
        <p:spPr>
          <a:xfrm>
            <a:off x="76200" y="914400"/>
            <a:ext cx="8991600" cy="5715000"/>
          </a:xfrm>
        </p:spPr>
        <p:txBody>
          <a:bodyPr/>
          <a:lstStyle/>
          <a:p>
            <a:r>
              <a:rPr lang="en-US" dirty="0" smtClean="0"/>
              <a:t>We want to continue addressing many of the “one another” passages as learn how we are to treat each other as brethren.</a:t>
            </a:r>
          </a:p>
          <a:p>
            <a:r>
              <a:rPr lang="en-US" dirty="0" smtClean="0"/>
              <a:t>If we cannot treat our brethren right, how can we possibly treat outsiders right? </a:t>
            </a:r>
          </a:p>
          <a:p>
            <a:r>
              <a:rPr lang="en-US" dirty="0" smtClean="0"/>
              <a:t>This lesson continues with the theme of fellowship.</a:t>
            </a:r>
          </a:p>
          <a:p>
            <a:r>
              <a:rPr lang="en-US" dirty="0" smtClean="0"/>
              <a:t>Last week we discussed what fellowship is.</a:t>
            </a:r>
          </a:p>
          <a:p>
            <a:r>
              <a:rPr lang="en-US" dirty="0" smtClean="0"/>
              <a:t>Now we want to address fellowship with one another.</a:t>
            </a:r>
          </a:p>
          <a:p>
            <a:endParaRPr lang="en-US" dirty="0"/>
          </a:p>
        </p:txBody>
      </p:sp>
    </p:spTree>
    <p:extLst>
      <p:ext uri="{BB962C8B-B14F-4D97-AF65-F5344CB8AC3E}">
        <p14:creationId xmlns:p14="http://schemas.microsoft.com/office/powerpoint/2010/main" val="53400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t>Fellowship with one another</a:t>
            </a:r>
            <a:endParaRPr lang="en-US" dirty="0"/>
          </a:p>
        </p:txBody>
      </p:sp>
      <p:sp>
        <p:nvSpPr>
          <p:cNvPr id="3" name="Content Placeholder 2"/>
          <p:cNvSpPr>
            <a:spLocks noGrp="1"/>
          </p:cNvSpPr>
          <p:nvPr>
            <p:ph idx="1"/>
          </p:nvPr>
        </p:nvSpPr>
        <p:spPr>
          <a:xfrm>
            <a:off x="152400" y="762000"/>
            <a:ext cx="8991600" cy="5943600"/>
          </a:xfrm>
        </p:spPr>
        <p:txBody>
          <a:bodyPr>
            <a:normAutofit lnSpcReduction="10000"/>
          </a:bodyPr>
          <a:lstStyle/>
          <a:p>
            <a:r>
              <a:rPr lang="en-US" dirty="0" smtClean="0"/>
              <a:t>What </a:t>
            </a:r>
            <a:r>
              <a:rPr lang="en-US" dirty="0"/>
              <a:t>does this fellowship mean as we consider one another?  </a:t>
            </a:r>
            <a:endParaRPr lang="en-US" dirty="0" smtClean="0"/>
          </a:p>
          <a:p>
            <a:r>
              <a:rPr lang="en-US" dirty="0" smtClean="0"/>
              <a:t>Let </a:t>
            </a:r>
            <a:r>
              <a:rPr lang="en-US" dirty="0"/>
              <a:t>us notice a few passages that help us answer this:</a:t>
            </a:r>
          </a:p>
          <a:p>
            <a:r>
              <a:rPr lang="en-US" b="1" i="1" dirty="0" smtClean="0"/>
              <a:t>Fellowship </a:t>
            </a:r>
            <a:r>
              <a:rPr lang="en-US" b="1" i="1" dirty="0"/>
              <a:t>is based upon truth</a:t>
            </a:r>
            <a:r>
              <a:rPr lang="en-US" dirty="0"/>
              <a:t> – the first point we must realize!  </a:t>
            </a:r>
            <a:endParaRPr lang="en-US" dirty="0" smtClean="0"/>
          </a:p>
          <a:p>
            <a:r>
              <a:rPr lang="en-US" dirty="0" smtClean="0"/>
              <a:t>There </a:t>
            </a:r>
            <a:r>
              <a:rPr lang="en-US" dirty="0"/>
              <a:t>has to be a standard that we all seek to follow</a:t>
            </a:r>
            <a:r>
              <a:rPr lang="en-US" dirty="0" smtClean="0"/>
              <a:t>.</a:t>
            </a:r>
          </a:p>
          <a:p>
            <a:r>
              <a:rPr lang="en-US" u="sng" dirty="0" smtClean="0">
                <a:hlinkClick r:id="rId2"/>
              </a:rPr>
              <a:t>Philippians </a:t>
            </a:r>
            <a:r>
              <a:rPr lang="en-US" u="sng" dirty="0">
                <a:hlinkClick r:id="rId2"/>
              </a:rPr>
              <a:t>2:1-2</a:t>
            </a:r>
            <a:r>
              <a:rPr lang="en-US" dirty="0"/>
              <a:t> finds a call for total unity that is based upon our consolation in Christ, comfort of love, fellowship of the Spirit as well as affection and mercy.  </a:t>
            </a:r>
            <a:endParaRPr lang="en-US" dirty="0" smtClean="0"/>
          </a:p>
        </p:txBody>
      </p:sp>
    </p:spTree>
    <p:extLst>
      <p:ext uri="{BB962C8B-B14F-4D97-AF65-F5344CB8AC3E}">
        <p14:creationId xmlns:p14="http://schemas.microsoft.com/office/powerpoint/2010/main" val="409450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15400" cy="6477000"/>
          </a:xfrm>
        </p:spPr>
        <p:txBody>
          <a:bodyPr>
            <a:normAutofit fontScale="85000" lnSpcReduction="10000"/>
          </a:bodyPr>
          <a:lstStyle/>
          <a:p>
            <a:r>
              <a:rPr lang="en-US" dirty="0" smtClean="0"/>
              <a:t>We have already established that fellowship with God is based upon obedience of His word.</a:t>
            </a:r>
          </a:p>
          <a:p>
            <a:r>
              <a:rPr lang="en-US" u="sng" dirty="0" smtClean="0">
                <a:hlinkClick r:id="rId2"/>
              </a:rPr>
              <a:t>Galatians 2:9</a:t>
            </a:r>
            <a:r>
              <a:rPr lang="en-US" dirty="0" smtClean="0"/>
              <a:t>. Paul and Barnabas given the right hand of fellowship for going to Gentiles, when determined it was the truth.</a:t>
            </a:r>
          </a:p>
          <a:p>
            <a:r>
              <a:rPr lang="en-US" u="sng" dirty="0" smtClean="0">
                <a:hlinkClick r:id="rId3"/>
              </a:rPr>
              <a:t>2 John 9-11</a:t>
            </a:r>
            <a:r>
              <a:rPr lang="en-US" dirty="0" smtClean="0"/>
              <a:t>, warning us, even as individuals, if one comes into our midst not abiding in the doctrine of Christ (which would include His teachings, the teachings of His followers and OBEYING those teachings) he is not to be received.  To “greet him” is to share (</a:t>
            </a:r>
            <a:r>
              <a:rPr lang="en-US" dirty="0" err="1" smtClean="0"/>
              <a:t>koinonei</a:t>
            </a:r>
            <a:r>
              <a:rPr lang="en-US" dirty="0" smtClean="0"/>
              <a:t>) in his evil deeds.</a:t>
            </a:r>
          </a:p>
          <a:p>
            <a:r>
              <a:rPr lang="en-US" dirty="0" smtClean="0"/>
              <a:t>When error was being taught about circumcision (to the Gentiles), Paul and others did not yield to it, even for an hour (</a:t>
            </a:r>
            <a:r>
              <a:rPr lang="en-US" u="sng" dirty="0" smtClean="0">
                <a:hlinkClick r:id="rId4"/>
              </a:rPr>
              <a:t>Galatians 2:4-5</a:t>
            </a:r>
            <a:r>
              <a:rPr lang="en-US" dirty="0" smtClean="0"/>
              <a:t>). </a:t>
            </a:r>
          </a:p>
          <a:p>
            <a:r>
              <a:rPr lang="en-US" dirty="0" smtClean="0"/>
              <a:t>The churches at </a:t>
            </a:r>
            <a:r>
              <a:rPr lang="en-US" dirty="0" err="1" smtClean="0"/>
              <a:t>Pergamos</a:t>
            </a:r>
            <a:r>
              <a:rPr lang="en-US" dirty="0" smtClean="0"/>
              <a:t> (</a:t>
            </a:r>
            <a:r>
              <a:rPr lang="en-US" u="sng" dirty="0" smtClean="0">
                <a:hlinkClick r:id="rId5"/>
              </a:rPr>
              <a:t>Revelation 2:12-16</a:t>
            </a:r>
            <a:r>
              <a:rPr lang="en-US" dirty="0" smtClean="0"/>
              <a:t>) and Thyatira (</a:t>
            </a:r>
            <a:r>
              <a:rPr lang="en-US" u="sng" dirty="0" smtClean="0">
                <a:hlinkClick r:id="rId6"/>
              </a:rPr>
              <a:t>Revelation 2:18-20</a:t>
            </a:r>
            <a:r>
              <a:rPr lang="en-US" dirty="0" smtClean="0"/>
              <a:t>) were condemned for tolerating those teaching and those practicing error in their midst.</a:t>
            </a:r>
          </a:p>
          <a:p>
            <a:endParaRPr lang="en-US" dirty="0"/>
          </a:p>
        </p:txBody>
      </p:sp>
    </p:spTree>
    <p:extLst>
      <p:ext uri="{BB962C8B-B14F-4D97-AF65-F5344CB8AC3E}">
        <p14:creationId xmlns:p14="http://schemas.microsoft.com/office/powerpoint/2010/main" val="2540462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00800"/>
          </a:xfrm>
        </p:spPr>
        <p:txBody>
          <a:bodyPr>
            <a:normAutofit/>
          </a:bodyPr>
          <a:lstStyle/>
          <a:p>
            <a:r>
              <a:rPr lang="en-US" b="1" i="1" dirty="0" smtClean="0"/>
              <a:t>We worship God together in fellowship with one another </a:t>
            </a:r>
            <a:r>
              <a:rPr lang="en-US" dirty="0" smtClean="0"/>
              <a:t>–</a:t>
            </a:r>
          </a:p>
          <a:p>
            <a:r>
              <a:rPr lang="en-US" u="sng" dirty="0" smtClean="0">
                <a:hlinkClick r:id="rId2"/>
              </a:rPr>
              <a:t>Acts 2:42</a:t>
            </a:r>
            <a:r>
              <a:rPr lang="en-US" dirty="0" smtClean="0"/>
              <a:t> – fellowship is mentioned and associated with their worship.</a:t>
            </a:r>
          </a:p>
          <a:p>
            <a:r>
              <a:rPr lang="en-US" u="sng" dirty="0" smtClean="0"/>
              <a:t>A study of worship emphasizes how it is an act of fellowship</a:t>
            </a:r>
            <a:r>
              <a:rPr lang="en-US" dirty="0" smtClean="0"/>
              <a:t>:</a:t>
            </a:r>
          </a:p>
          <a:p>
            <a:r>
              <a:rPr lang="en-US" dirty="0" smtClean="0"/>
              <a:t>Every act of worship, while directed toward God, involves all of us in some way.</a:t>
            </a:r>
          </a:p>
          <a:p>
            <a:r>
              <a:rPr lang="en-US" dirty="0" smtClean="0"/>
              <a:t>Our prayers are offered for one another and with spirit and understanding. </a:t>
            </a:r>
          </a:p>
          <a:p>
            <a:endParaRPr lang="en-US" dirty="0" smtClean="0"/>
          </a:p>
          <a:p>
            <a:endParaRPr lang="en-US" dirty="0"/>
          </a:p>
        </p:txBody>
      </p:sp>
    </p:spTree>
    <p:extLst>
      <p:ext uri="{BB962C8B-B14F-4D97-AF65-F5344CB8AC3E}">
        <p14:creationId xmlns:p14="http://schemas.microsoft.com/office/powerpoint/2010/main" val="3852427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324600"/>
          </a:xfrm>
        </p:spPr>
        <p:txBody>
          <a:bodyPr>
            <a:normAutofit fontScale="92500" lnSpcReduction="10000"/>
          </a:bodyPr>
          <a:lstStyle/>
          <a:p>
            <a:r>
              <a:rPr lang="en-US" dirty="0" smtClean="0"/>
              <a:t>(</a:t>
            </a:r>
            <a:r>
              <a:rPr lang="en-US" u="sng" dirty="0" smtClean="0">
                <a:hlinkClick r:id="rId2"/>
              </a:rPr>
              <a:t>1 Corinthians 14:15</a:t>
            </a:r>
            <a:r>
              <a:rPr lang="en-US" dirty="0" smtClean="0"/>
              <a:t>) Even though one leads us in these prayers, we all should be able to say “amen” (</a:t>
            </a:r>
            <a:r>
              <a:rPr lang="en-US" u="sng" dirty="0" smtClean="0">
                <a:hlinkClick r:id="rId3"/>
              </a:rPr>
              <a:t>1 Corinthians 14:16</a:t>
            </a:r>
            <a:r>
              <a:rPr lang="en-US" dirty="0" smtClean="0"/>
              <a:t>)</a:t>
            </a:r>
          </a:p>
          <a:p>
            <a:r>
              <a:rPr lang="en-US" dirty="0" smtClean="0"/>
              <a:t>Giving is an act where together we lay by in store (</a:t>
            </a:r>
            <a:r>
              <a:rPr lang="en-US" u="sng" dirty="0" smtClean="0">
                <a:hlinkClick r:id="rId4"/>
              </a:rPr>
              <a:t>1 Corinthians 16:1-2</a:t>
            </a:r>
            <a:r>
              <a:rPr lang="en-US" dirty="0" smtClean="0"/>
              <a:t>) </a:t>
            </a:r>
          </a:p>
          <a:p>
            <a:r>
              <a:rPr lang="en-US" u="sng" dirty="0" smtClean="0">
                <a:hlinkClick r:id="rId5"/>
              </a:rPr>
              <a:t>Ephesians 5:19</a:t>
            </a:r>
            <a:r>
              <a:rPr lang="en-US" dirty="0" smtClean="0"/>
              <a:t> – our singing is teaching and admonishing one another</a:t>
            </a:r>
          </a:p>
          <a:p>
            <a:r>
              <a:rPr lang="en-US" dirty="0" smtClean="0"/>
              <a:t>And the Lord’s supper clearly uses the term fellowship – </a:t>
            </a:r>
            <a:r>
              <a:rPr lang="en-US" u="sng" dirty="0" smtClean="0">
                <a:hlinkClick r:id="rId6"/>
              </a:rPr>
              <a:t>1 Corinthians 10:16</a:t>
            </a:r>
            <a:r>
              <a:rPr lang="en-US" dirty="0" smtClean="0"/>
              <a:t> – as we break the bread and bless the cup, it is a communion with the body and blood of Christ.  </a:t>
            </a:r>
          </a:p>
          <a:p>
            <a:r>
              <a:rPr lang="en-US" dirty="0" smtClean="0"/>
              <a:t>This is why Paul expresses such concerns of its abuse in 11:18, 20, 23-29, etc. </a:t>
            </a:r>
          </a:p>
          <a:p>
            <a:endParaRPr lang="en-US" dirty="0"/>
          </a:p>
        </p:txBody>
      </p:sp>
    </p:spTree>
    <p:extLst>
      <p:ext uri="{BB962C8B-B14F-4D97-AF65-F5344CB8AC3E}">
        <p14:creationId xmlns:p14="http://schemas.microsoft.com/office/powerpoint/2010/main" val="127804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324600"/>
          </a:xfrm>
        </p:spPr>
        <p:txBody>
          <a:bodyPr>
            <a:normAutofit/>
          </a:bodyPr>
          <a:lstStyle/>
          <a:p>
            <a:r>
              <a:rPr lang="en-US" b="1" i="1" dirty="0" smtClean="0"/>
              <a:t>We seek the purity of the church together</a:t>
            </a:r>
            <a:r>
              <a:rPr lang="en-US" dirty="0" smtClean="0"/>
              <a:t> -</a:t>
            </a:r>
          </a:p>
          <a:p>
            <a:r>
              <a:rPr lang="en-US" dirty="0" smtClean="0"/>
              <a:t>As </a:t>
            </a:r>
            <a:r>
              <a:rPr lang="en-US" smtClean="0"/>
              <a:t>Christians </a:t>
            </a:r>
            <a:r>
              <a:rPr lang="en-US" smtClean="0"/>
              <a:t>we </a:t>
            </a:r>
            <a:r>
              <a:rPr lang="en-US" dirty="0" smtClean="0"/>
              <a:t>need to be reminded that we are part of the body of Christ.</a:t>
            </a:r>
          </a:p>
          <a:p>
            <a:r>
              <a:rPr lang="en-US" dirty="0" smtClean="0"/>
              <a:t>He purchased the church with His own blood – </a:t>
            </a:r>
            <a:r>
              <a:rPr lang="en-US" u="sng" dirty="0" smtClean="0">
                <a:hlinkClick r:id="rId2"/>
              </a:rPr>
              <a:t>Acts 20:28</a:t>
            </a:r>
            <a:endParaRPr lang="en-US" u="sng" dirty="0" smtClean="0"/>
          </a:p>
          <a:p>
            <a:r>
              <a:rPr lang="en-US" dirty="0" smtClean="0"/>
              <a:t>He loved the church and gave Himself for her that He might sanctify and cleanse her, and that He might present her to Himself as a glorious church, not having spot or wrinkle, but rather that she be holy and without blemish (pure) – </a:t>
            </a:r>
            <a:r>
              <a:rPr lang="en-US" u="sng" dirty="0" smtClean="0">
                <a:hlinkClick r:id="rId3"/>
              </a:rPr>
              <a:t>Ephesians 5:25-27</a:t>
            </a:r>
            <a:r>
              <a:rPr lang="en-US" dirty="0" smtClean="0"/>
              <a:t>.  </a:t>
            </a:r>
          </a:p>
        </p:txBody>
      </p:sp>
    </p:spTree>
    <p:extLst>
      <p:ext uri="{BB962C8B-B14F-4D97-AF65-F5344CB8AC3E}">
        <p14:creationId xmlns:p14="http://schemas.microsoft.com/office/powerpoint/2010/main" val="72554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dirty="0" smtClean="0"/>
              <a:t>AS a part of the body of Christ, our task is to keep her pure.  </a:t>
            </a:r>
          </a:p>
          <a:p>
            <a:r>
              <a:rPr lang="en-US" dirty="0" smtClean="0"/>
              <a:t>That involves purity with her AND within our own lives.</a:t>
            </a:r>
          </a:p>
          <a:p>
            <a:r>
              <a:rPr lang="en-US" dirty="0" smtClean="0"/>
              <a:t>The church at Corinth was rebuked for its tolerance of immorality (</a:t>
            </a:r>
            <a:r>
              <a:rPr lang="en-US" u="sng" dirty="0" smtClean="0">
                <a:hlinkClick r:id="rId2"/>
              </a:rPr>
              <a:t>1 Corinthians 5:1-2</a:t>
            </a:r>
            <a:r>
              <a:rPr lang="en-US" dirty="0" smtClean="0"/>
              <a:t>, </a:t>
            </a:r>
            <a:r>
              <a:rPr lang="en-US" u="sng" dirty="0" smtClean="0">
                <a:hlinkClick r:id="rId3"/>
              </a:rPr>
              <a:t>6</a:t>
            </a:r>
            <a:r>
              <a:rPr lang="en-US" dirty="0" smtClean="0"/>
              <a:t>)</a:t>
            </a:r>
          </a:p>
          <a:p>
            <a:r>
              <a:rPr lang="en-US" dirty="0" smtClean="0"/>
              <a:t>Earlier, in </a:t>
            </a:r>
            <a:r>
              <a:rPr lang="en-US" u="sng" dirty="0" smtClean="0">
                <a:hlinkClick r:id="rId4"/>
              </a:rPr>
              <a:t>1 Corinthians 3:16-17</a:t>
            </a:r>
            <a:r>
              <a:rPr lang="en-US" dirty="0" smtClean="0"/>
              <a:t> Paul warns the church that they are the temple of God and are not to defile it.  </a:t>
            </a:r>
          </a:p>
          <a:p>
            <a:r>
              <a:rPr lang="en-US" dirty="0" smtClean="0"/>
              <a:t>God would destroy him who did.</a:t>
            </a:r>
          </a:p>
        </p:txBody>
      </p:sp>
    </p:spTree>
    <p:extLst>
      <p:ext uri="{BB962C8B-B14F-4D97-AF65-F5344CB8AC3E}">
        <p14:creationId xmlns:p14="http://schemas.microsoft.com/office/powerpoint/2010/main" val="326889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00800"/>
          </a:xfrm>
        </p:spPr>
        <p:txBody>
          <a:bodyPr>
            <a:normAutofit/>
          </a:bodyPr>
          <a:lstStyle/>
          <a:p>
            <a:r>
              <a:rPr lang="en-US" dirty="0" smtClean="0"/>
              <a:t>As individuals, we too need to be pure as it affects the purity of the church!  </a:t>
            </a:r>
          </a:p>
          <a:p>
            <a:r>
              <a:rPr lang="en-US" u="sng" dirty="0" smtClean="0">
                <a:hlinkClick r:id="rId2"/>
              </a:rPr>
              <a:t>1 Corinthians 6:18-20</a:t>
            </a:r>
            <a:r>
              <a:rPr lang="en-US" dirty="0" smtClean="0"/>
              <a:t> calls for us as individuals to flee fornication (sexual immorality).</a:t>
            </a:r>
          </a:p>
          <a:p>
            <a:r>
              <a:rPr lang="en-US" u="sng" dirty="0" smtClean="0">
                <a:hlinkClick r:id="rId3"/>
              </a:rPr>
              <a:t>2 Corinthians 6:14-17</a:t>
            </a:r>
            <a:r>
              <a:rPr lang="en-US" dirty="0" smtClean="0"/>
              <a:t> – Paul warns against fellowship with unbelievers &amp; darkness.  We are to come out from among them and be separate.</a:t>
            </a:r>
          </a:p>
          <a:p>
            <a:r>
              <a:rPr lang="en-US" dirty="0" smtClean="0"/>
              <a:t>In </a:t>
            </a:r>
            <a:r>
              <a:rPr lang="en-US" u="sng" dirty="0" smtClean="0">
                <a:hlinkClick r:id="rId4"/>
              </a:rPr>
              <a:t>Ephesians 5:11</a:t>
            </a:r>
            <a:r>
              <a:rPr lang="en-US" dirty="0" smtClean="0"/>
              <a:t>, Paul warned, have no fellowship with unfruitful works of darkness, but rather to expose them. </a:t>
            </a:r>
          </a:p>
          <a:p>
            <a:endParaRPr lang="en-US" dirty="0"/>
          </a:p>
        </p:txBody>
      </p:sp>
    </p:spTree>
    <p:extLst>
      <p:ext uri="{BB962C8B-B14F-4D97-AF65-F5344CB8AC3E}">
        <p14:creationId xmlns:p14="http://schemas.microsoft.com/office/powerpoint/2010/main" val="380906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392</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Building, Maintaining, And Nurturing Good Relationships</vt:lpstr>
      <vt:lpstr>Introduction (Part Two)</vt:lpstr>
      <vt:lpstr>Fellowship with one another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 (Part Two)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7</cp:revision>
  <dcterms:created xsi:type="dcterms:W3CDTF">2016-12-15T23:32:07Z</dcterms:created>
  <dcterms:modified xsi:type="dcterms:W3CDTF">2016-12-17T02:44:22Z</dcterms:modified>
</cp:coreProperties>
</file>