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35" autoAdjust="0"/>
  </p:normalViewPr>
  <p:slideViewPr>
    <p:cSldViewPr>
      <p:cViewPr varScale="1">
        <p:scale>
          <a:sx n="93" d="100"/>
          <a:sy n="93" d="100"/>
        </p:scale>
        <p:origin x="-96" y="-156"/>
      </p:cViewPr>
      <p:guideLst>
        <p:guide orient="horz" pos="2160"/>
        <p:guide pos="2880"/>
      </p:guideLst>
    </p:cSldViewPr>
  </p:slideViewPr>
  <p:outlineViewPr>
    <p:cViewPr>
      <p:scale>
        <a:sx n="33" d="100"/>
        <a:sy n="33" d="100"/>
      </p:scale>
      <p:origin x="48" y="78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E9BD7-AEA3-4794-9CC2-93A4A32ADB0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32749553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E9BD7-AEA3-4794-9CC2-93A4A32ADB0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9171812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E9BD7-AEA3-4794-9CC2-93A4A32ADB0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349479017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E9BD7-AEA3-4794-9CC2-93A4A32ADB0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28311253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E9BD7-AEA3-4794-9CC2-93A4A32ADB0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29112700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E9BD7-AEA3-4794-9CC2-93A4A32ADB0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24065521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E9BD7-AEA3-4794-9CC2-93A4A32ADB06}"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31848890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E9BD7-AEA3-4794-9CC2-93A4A32ADB06}"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10139604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E9BD7-AEA3-4794-9CC2-93A4A32ADB06}"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5332149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E9BD7-AEA3-4794-9CC2-93A4A32ADB0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29137060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E9BD7-AEA3-4794-9CC2-93A4A32ADB0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586EF-DEF7-4CC7-B98E-08DECBEE7C42}" type="slidenum">
              <a:rPr lang="en-US" smtClean="0"/>
              <a:t>‹#›</a:t>
            </a:fld>
            <a:endParaRPr lang="en-US"/>
          </a:p>
        </p:txBody>
      </p:sp>
    </p:spTree>
    <p:extLst>
      <p:ext uri="{BB962C8B-B14F-4D97-AF65-F5344CB8AC3E}">
        <p14:creationId xmlns:p14="http://schemas.microsoft.com/office/powerpoint/2010/main" val="28602145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rgbClr val="A603AB">
                <a:alpha val="30000"/>
              </a:srgbClr>
            </a:gs>
            <a:gs pos="0">
              <a:srgbClr val="0819FB">
                <a:alpha val="32000"/>
              </a:srgbClr>
            </a:gs>
            <a:gs pos="37000">
              <a:srgbClr val="1A8D48">
                <a:alpha val="38000"/>
              </a:srgbClr>
            </a:gs>
            <a:gs pos="52000">
              <a:srgbClr val="FFFF00">
                <a:alpha val="46000"/>
              </a:srgbClr>
            </a:gs>
            <a:gs pos="73000">
              <a:srgbClr val="EE3F17">
                <a:alpha val="33000"/>
              </a:srgbClr>
            </a:gs>
            <a:gs pos="95000">
              <a:srgbClr val="E81766">
                <a:alpha val="40000"/>
              </a:srgbClr>
            </a:gs>
            <a:gs pos="100000">
              <a:srgbClr val="A603AB">
                <a:alpha val="32000"/>
              </a:srgb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E9BD7-AEA3-4794-9CC2-93A4A32ADB06}" type="datetimeFigureOut">
              <a:rPr lang="en-US" smtClean="0"/>
              <a:t>12/19/2016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586EF-DEF7-4CC7-B98E-08DECBEE7C42}" type="slidenum">
              <a:rPr lang="en-US" smtClean="0"/>
              <a:t>‹#›</a:t>
            </a:fld>
            <a:endParaRPr lang="en-US"/>
          </a:p>
        </p:txBody>
      </p:sp>
    </p:spTree>
    <p:extLst>
      <p:ext uri="{BB962C8B-B14F-4D97-AF65-F5344CB8AC3E}">
        <p14:creationId xmlns:p14="http://schemas.microsoft.com/office/powerpoint/2010/main" val="300107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John%2013.34-3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1%20John%2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Matthew%2022.37-3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John%2013.34-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Romans%2013.8-10" TargetMode="External"/><Relationship Id="rId2" Type="http://schemas.openxmlformats.org/officeDocument/2006/relationships/hyperlink" Target="http://biblia.com/bible/nkjv/1%20Peter%201.2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nkjv/1%20John%203.10-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1"/>
            <a:ext cx="8915400" cy="3143250"/>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p:txBody>
          <a:bodyPr/>
          <a:lstStyle/>
          <a:p>
            <a:r>
              <a:rPr lang="en-US" sz="4800" b="1" dirty="0">
                <a:solidFill>
                  <a:schemeClr val="tx1"/>
                </a:solidFill>
              </a:rPr>
              <a:t>Love One Another </a:t>
            </a:r>
            <a:endParaRPr lang="en-US" sz="4800" b="1" dirty="0" smtClean="0">
              <a:solidFill>
                <a:schemeClr val="tx1"/>
              </a:solidFill>
            </a:endParaRPr>
          </a:p>
          <a:p>
            <a:r>
              <a:rPr lang="en-US" b="1" dirty="0" smtClean="0">
                <a:solidFill>
                  <a:schemeClr val="tx1"/>
                </a:solidFill>
              </a:rPr>
              <a:t>(Part One)</a:t>
            </a:r>
            <a:endParaRPr lang="en-US" dirty="0">
              <a:solidFill>
                <a:schemeClr val="tx1"/>
              </a:solidFill>
            </a:endParaRPr>
          </a:p>
        </p:txBody>
      </p:sp>
    </p:spTree>
    <p:extLst>
      <p:ext uri="{BB962C8B-B14F-4D97-AF65-F5344CB8AC3E}">
        <p14:creationId xmlns:p14="http://schemas.microsoft.com/office/powerpoint/2010/main" val="328464840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a:bodyPr>
          <a:lstStyle/>
          <a:p>
            <a:r>
              <a:rPr lang="en-US" dirty="0" smtClean="0"/>
              <a:t>In contrast to being hated by the world (vs. 13), we love one another.  </a:t>
            </a:r>
          </a:p>
          <a:p>
            <a:r>
              <a:rPr lang="en-US" dirty="0" smtClean="0"/>
              <a:t>One way we can know we are seeking to please God (and by far, not the ONLY way) is the preference we give to our brethren over the world.  </a:t>
            </a:r>
          </a:p>
          <a:p>
            <a:r>
              <a:rPr lang="en-US" dirty="0" smtClean="0"/>
              <a:t>Who do we prefer? </a:t>
            </a:r>
          </a:p>
          <a:p>
            <a:r>
              <a:rPr lang="en-US" dirty="0" smtClean="0"/>
              <a:t>Furthermore, how do we treat each other in relation to the world?  </a:t>
            </a:r>
          </a:p>
          <a:p>
            <a:r>
              <a:rPr lang="en-US" dirty="0" smtClean="0"/>
              <a:t>Have you ever known brethren who were more hateful to one another than they were to their worldly friends? </a:t>
            </a:r>
          </a:p>
          <a:p>
            <a:endParaRPr lang="en-US" dirty="0"/>
          </a:p>
        </p:txBody>
      </p:sp>
    </p:spTree>
    <p:extLst>
      <p:ext uri="{BB962C8B-B14F-4D97-AF65-F5344CB8AC3E}">
        <p14:creationId xmlns:p14="http://schemas.microsoft.com/office/powerpoint/2010/main" val="29135310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Vs</a:t>
            </a:r>
            <a:r>
              <a:rPr lang="en-US" dirty="0"/>
              <a:t>. 14 – warns that he who does not love his brother, abides in death.  </a:t>
            </a:r>
            <a:endParaRPr lang="en-US" dirty="0" smtClean="0"/>
          </a:p>
          <a:p>
            <a:r>
              <a:rPr lang="en-US" dirty="0" smtClean="0"/>
              <a:t>In </a:t>
            </a:r>
            <a:r>
              <a:rPr lang="en-US" dirty="0"/>
              <a:t>vs. 15 he is compared to a murderer (like Cain in vs. 12) and does not have eternal life in that state. </a:t>
            </a:r>
          </a:p>
          <a:p>
            <a:r>
              <a:rPr lang="en-US" dirty="0" smtClean="0"/>
              <a:t>Vs</a:t>
            </a:r>
            <a:r>
              <a:rPr lang="en-US" dirty="0"/>
              <a:t>. 16 – this love ought to reach a point to which we are willing to lay down our lives for our brethren.</a:t>
            </a:r>
          </a:p>
          <a:p>
            <a:r>
              <a:rPr lang="en-US" dirty="0" smtClean="0"/>
              <a:t>Vs</a:t>
            </a:r>
            <a:r>
              <a:rPr lang="en-US" dirty="0"/>
              <a:t>. 17 – this love is manifested in our willingness to help each other in our needs.  </a:t>
            </a:r>
            <a:endParaRPr lang="en-US" dirty="0" smtClean="0"/>
          </a:p>
          <a:p>
            <a:r>
              <a:rPr lang="en-US" dirty="0" smtClean="0"/>
              <a:t>Vs</a:t>
            </a:r>
            <a:r>
              <a:rPr lang="en-US" dirty="0"/>
              <a:t>. 18 calls for us to demonstrate our love not only in word or tongue, but in deed and in truth.</a:t>
            </a:r>
          </a:p>
          <a:p>
            <a:r>
              <a:rPr lang="en-US" dirty="0" smtClean="0"/>
              <a:t>Vs</a:t>
            </a:r>
            <a:r>
              <a:rPr lang="en-US" dirty="0"/>
              <a:t>. 19-21 – it is a quality of a genuine </a:t>
            </a:r>
            <a:r>
              <a:rPr lang="en-US" dirty="0" smtClean="0"/>
              <a:t>heart.</a:t>
            </a:r>
            <a:endParaRPr lang="en-US" dirty="0"/>
          </a:p>
        </p:txBody>
      </p:sp>
    </p:spTree>
    <p:extLst>
      <p:ext uri="{BB962C8B-B14F-4D97-AF65-F5344CB8AC3E}">
        <p14:creationId xmlns:p14="http://schemas.microsoft.com/office/powerpoint/2010/main" val="35100266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lstStyle/>
          <a:p>
            <a:r>
              <a:rPr lang="en-US" dirty="0" smtClean="0"/>
              <a:t>VS. 22-23 – do we want our prayers answered?  </a:t>
            </a:r>
          </a:p>
          <a:p>
            <a:r>
              <a:rPr lang="en-US" dirty="0" smtClean="0"/>
              <a:t>Do we want to receive what we ask of Him?  </a:t>
            </a:r>
          </a:p>
          <a:p>
            <a:r>
              <a:rPr lang="en-US" dirty="0" smtClean="0"/>
              <a:t>It requires that we keep His commandments and do those things pleasing in His sight.  </a:t>
            </a:r>
          </a:p>
          <a:p>
            <a:r>
              <a:rPr lang="en-US" dirty="0" smtClean="0"/>
              <a:t>His commandment IS – to believe on the name of Jesus Christ AND to love one another, even as he commanded us (see again </a:t>
            </a:r>
            <a:r>
              <a:rPr lang="en-US" u="sng" dirty="0" smtClean="0">
                <a:hlinkClick r:id="rId2"/>
              </a:rPr>
              <a:t>John 13:34-35</a:t>
            </a:r>
            <a:r>
              <a:rPr lang="en-US" dirty="0" smtClean="0"/>
              <a:t>).</a:t>
            </a:r>
          </a:p>
          <a:p>
            <a:endParaRPr lang="en-US" dirty="0"/>
          </a:p>
        </p:txBody>
      </p:sp>
    </p:spTree>
    <p:extLst>
      <p:ext uri="{BB962C8B-B14F-4D97-AF65-F5344CB8AC3E}">
        <p14:creationId xmlns:p14="http://schemas.microsoft.com/office/powerpoint/2010/main" val="27498972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Conclusion</a:t>
            </a:r>
            <a:r>
              <a:rPr lang="en-US" dirty="0" smtClean="0"/>
              <a:t> </a:t>
            </a:r>
            <a:r>
              <a:rPr lang="en-US" sz="2800" dirty="0" smtClean="0"/>
              <a:t>(Part One)</a:t>
            </a:r>
            <a:endParaRPr lang="en-US" sz="2800" dirty="0"/>
          </a:p>
        </p:txBody>
      </p:sp>
      <p:sp>
        <p:nvSpPr>
          <p:cNvPr id="3" name="Content Placeholder 2"/>
          <p:cNvSpPr>
            <a:spLocks noGrp="1"/>
          </p:cNvSpPr>
          <p:nvPr>
            <p:ph idx="1"/>
          </p:nvPr>
        </p:nvSpPr>
        <p:spPr>
          <a:xfrm>
            <a:off x="152400" y="1066800"/>
            <a:ext cx="8915400" cy="5638800"/>
          </a:xfrm>
        </p:spPr>
        <p:txBody>
          <a:bodyPr/>
          <a:lstStyle/>
          <a:p>
            <a:r>
              <a:rPr lang="en-US" dirty="0" smtClean="0"/>
              <a:t>In this world, now more than ever, we need to understand what it means to love one another.  </a:t>
            </a:r>
          </a:p>
          <a:p>
            <a:r>
              <a:rPr lang="en-US" dirty="0" smtClean="0"/>
              <a:t>It is very possible that the future will hold trying times for the godly.  </a:t>
            </a:r>
          </a:p>
          <a:p>
            <a:r>
              <a:rPr lang="en-US" dirty="0" smtClean="0"/>
              <a:t>The world will become even more hostile toward those who strive to follow the commandments of God without compromise. </a:t>
            </a:r>
            <a:endParaRPr lang="en-US" dirty="0"/>
          </a:p>
        </p:txBody>
      </p:sp>
    </p:spTree>
    <p:extLst>
      <p:ext uri="{BB962C8B-B14F-4D97-AF65-F5344CB8AC3E}">
        <p14:creationId xmlns:p14="http://schemas.microsoft.com/office/powerpoint/2010/main" val="31855511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Introduction</a:t>
            </a:r>
            <a:endParaRPr lang="en-US" b="1" dirty="0"/>
          </a:p>
        </p:txBody>
      </p:sp>
      <p:sp>
        <p:nvSpPr>
          <p:cNvPr id="3" name="Content Placeholder 2"/>
          <p:cNvSpPr>
            <a:spLocks noGrp="1"/>
          </p:cNvSpPr>
          <p:nvPr>
            <p:ph idx="1"/>
          </p:nvPr>
        </p:nvSpPr>
        <p:spPr>
          <a:xfrm>
            <a:off x="76200" y="1143000"/>
            <a:ext cx="9067800" cy="5562600"/>
          </a:xfrm>
        </p:spPr>
        <p:txBody>
          <a:bodyPr>
            <a:normAutofit lnSpcReduction="10000"/>
          </a:bodyPr>
          <a:lstStyle/>
          <a:p>
            <a:r>
              <a:rPr lang="en-US" dirty="0" smtClean="0"/>
              <a:t>We </a:t>
            </a:r>
            <a:r>
              <a:rPr lang="en-US" dirty="0"/>
              <a:t>have begun a study of the “one another” passages as we consider our relationship toward each other as brethren.   </a:t>
            </a:r>
            <a:endParaRPr lang="en-US" dirty="0" smtClean="0"/>
          </a:p>
          <a:p>
            <a:r>
              <a:rPr lang="en-US" dirty="0" smtClean="0"/>
              <a:t>One </a:t>
            </a:r>
            <a:r>
              <a:rPr lang="en-US" dirty="0"/>
              <a:t>thought we need to consider as we weigh these “one another” passages is how they emphasize our need for each other.  </a:t>
            </a:r>
            <a:endParaRPr lang="en-US" dirty="0" smtClean="0"/>
          </a:p>
          <a:p>
            <a:r>
              <a:rPr lang="en-US" dirty="0" smtClean="0"/>
              <a:t>We </a:t>
            </a:r>
            <a:r>
              <a:rPr lang="en-US" dirty="0"/>
              <a:t>CANNOT live our lives as Christians in a vacuum, nor can we say we can do this alone and expect to be all that God wants us to be.  </a:t>
            </a:r>
            <a:endParaRPr lang="en-US" dirty="0" smtClean="0"/>
          </a:p>
          <a:p>
            <a:r>
              <a:rPr lang="en-US" dirty="0" smtClean="0"/>
              <a:t>The </a:t>
            </a:r>
            <a:r>
              <a:rPr lang="en-US" dirty="0"/>
              <a:t>multitude of “one another” passages (more than </a:t>
            </a:r>
            <a:r>
              <a:rPr lang="en-US" dirty="0" smtClean="0"/>
              <a:t>60 </a:t>
            </a:r>
            <a:r>
              <a:rPr lang="en-US" dirty="0"/>
              <a:t>of them) declare this.  </a:t>
            </a:r>
            <a:endParaRPr lang="en-US" dirty="0" smtClean="0"/>
          </a:p>
          <a:p>
            <a:endParaRPr lang="en-US" dirty="0"/>
          </a:p>
        </p:txBody>
      </p:sp>
    </p:spTree>
    <p:extLst>
      <p:ext uri="{BB962C8B-B14F-4D97-AF65-F5344CB8AC3E}">
        <p14:creationId xmlns:p14="http://schemas.microsoft.com/office/powerpoint/2010/main" val="6838965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lstStyle/>
          <a:p>
            <a:r>
              <a:rPr lang="en-US" dirty="0" smtClean="0"/>
              <a:t>That is why this study is so important. </a:t>
            </a:r>
          </a:p>
          <a:p>
            <a:r>
              <a:rPr lang="en-US" dirty="0" smtClean="0"/>
              <a:t>Last week we discussed fellowship with one another (</a:t>
            </a:r>
            <a:r>
              <a:rPr lang="en-US" u="sng" dirty="0" smtClean="0">
                <a:hlinkClick r:id="rId2"/>
              </a:rPr>
              <a:t>1 John 1:7</a:t>
            </a:r>
            <a:r>
              <a:rPr lang="en-US" dirty="0" smtClean="0"/>
              <a:t>).  </a:t>
            </a:r>
          </a:p>
          <a:p>
            <a:r>
              <a:rPr lang="en-US" dirty="0" smtClean="0"/>
              <a:t>Today we want to address the most prevalent usage of the “one another” passages.  </a:t>
            </a:r>
          </a:p>
          <a:p>
            <a:r>
              <a:rPr lang="en-US" dirty="0" smtClean="0"/>
              <a:t>We want to addressed how we are to love one another.</a:t>
            </a:r>
          </a:p>
          <a:p>
            <a:r>
              <a:rPr lang="en-US" dirty="0"/>
              <a:t>Love for one another is a fundamental quality.  </a:t>
            </a:r>
            <a:endParaRPr lang="en-US" dirty="0" smtClean="0"/>
          </a:p>
          <a:p>
            <a:r>
              <a:rPr lang="en-US" dirty="0" smtClean="0"/>
              <a:t>It </a:t>
            </a:r>
            <a:r>
              <a:rPr lang="en-US" dirty="0"/>
              <a:t>is a diving motivation behind everything that we do for each other. </a:t>
            </a:r>
            <a:endParaRPr lang="en-US" dirty="0" smtClean="0"/>
          </a:p>
          <a:p>
            <a:endParaRPr lang="en-US" dirty="0"/>
          </a:p>
        </p:txBody>
      </p:sp>
    </p:spTree>
    <p:extLst>
      <p:ext uri="{BB962C8B-B14F-4D97-AF65-F5344CB8AC3E}">
        <p14:creationId xmlns:p14="http://schemas.microsoft.com/office/powerpoint/2010/main" val="323673781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a:bodyPr>
          <a:lstStyle/>
          <a:p>
            <a:r>
              <a:rPr lang="en-US" dirty="0"/>
              <a:t>The love we are going to be talking about is the agape love that is sometimes called “Christian love”.  </a:t>
            </a:r>
            <a:endParaRPr lang="en-US" dirty="0" smtClean="0"/>
          </a:p>
          <a:p>
            <a:r>
              <a:rPr lang="en-US" dirty="0" smtClean="0"/>
              <a:t>We </a:t>
            </a:r>
            <a:r>
              <a:rPr lang="en-US" dirty="0"/>
              <a:t>define it as, “Caring enough to sacrifice for what is best.”  </a:t>
            </a:r>
            <a:endParaRPr lang="en-US" dirty="0" smtClean="0"/>
          </a:p>
          <a:p>
            <a:r>
              <a:rPr lang="en-US" dirty="0" smtClean="0"/>
              <a:t>This </a:t>
            </a:r>
            <a:r>
              <a:rPr lang="en-US" dirty="0"/>
              <a:t>is the love described in 1 Corinthians 13 and declared (in context) to be greater than faith and hope (13:13).  </a:t>
            </a:r>
            <a:endParaRPr lang="en-US" dirty="0" smtClean="0"/>
          </a:p>
          <a:p>
            <a:r>
              <a:rPr lang="en-US" dirty="0" smtClean="0"/>
              <a:t>This </a:t>
            </a:r>
            <a:r>
              <a:rPr lang="en-US" dirty="0"/>
              <a:t>is the love that Jesus said establishes the first 2 commandments – loving God and your neighbor as yourself (</a:t>
            </a:r>
            <a:r>
              <a:rPr lang="en-US" u="sng" dirty="0">
                <a:hlinkClick r:id="rId2"/>
              </a:rPr>
              <a:t>Matthew 22:37-39</a:t>
            </a:r>
            <a:r>
              <a:rPr lang="en-US" dirty="0"/>
              <a:t>).  </a:t>
            </a:r>
            <a:endParaRPr lang="en-US" dirty="0" smtClean="0"/>
          </a:p>
        </p:txBody>
      </p:sp>
    </p:spTree>
    <p:extLst>
      <p:ext uri="{BB962C8B-B14F-4D97-AF65-F5344CB8AC3E}">
        <p14:creationId xmlns:p14="http://schemas.microsoft.com/office/powerpoint/2010/main" val="5519407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lstStyle/>
          <a:p>
            <a:r>
              <a:rPr lang="en-US" dirty="0" smtClean="0"/>
              <a:t>In this lesson we are not going to define this love as we have frequently addressed that.  </a:t>
            </a:r>
          </a:p>
          <a:p>
            <a:r>
              <a:rPr lang="en-US" dirty="0" smtClean="0"/>
              <a:t>Rather, we are going to focus on the command to love one another and what that means.  </a:t>
            </a:r>
          </a:p>
          <a:p>
            <a:r>
              <a:rPr lang="en-US" dirty="0" smtClean="0"/>
              <a:t>There are more than a dozen passages that address our love for one another directly, and many more that allude to it.  </a:t>
            </a:r>
          </a:p>
          <a:p>
            <a:r>
              <a:rPr lang="en-US" dirty="0" smtClean="0"/>
              <a:t>In these passages we will see why this is so important and fundamental to our faith.</a:t>
            </a:r>
          </a:p>
          <a:p>
            <a:endParaRPr lang="en-US" dirty="0"/>
          </a:p>
        </p:txBody>
      </p:sp>
    </p:spTree>
    <p:extLst>
      <p:ext uri="{BB962C8B-B14F-4D97-AF65-F5344CB8AC3E}">
        <p14:creationId xmlns:p14="http://schemas.microsoft.com/office/powerpoint/2010/main" val="25890367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We are commanded to love one another</a:t>
            </a:r>
            <a:endParaRPr lang="en-US" dirty="0"/>
          </a:p>
        </p:txBody>
      </p:sp>
      <p:sp>
        <p:nvSpPr>
          <p:cNvPr id="3" name="Content Placeholder 2"/>
          <p:cNvSpPr>
            <a:spLocks noGrp="1"/>
          </p:cNvSpPr>
          <p:nvPr>
            <p:ph idx="1"/>
          </p:nvPr>
        </p:nvSpPr>
        <p:spPr>
          <a:xfrm>
            <a:off x="0" y="1219200"/>
            <a:ext cx="9144000" cy="5562600"/>
          </a:xfrm>
        </p:spPr>
        <p:txBody>
          <a:bodyPr>
            <a:normAutofit fontScale="85000" lnSpcReduction="10000"/>
          </a:bodyPr>
          <a:lstStyle/>
          <a:p>
            <a:r>
              <a:rPr lang="en-US" b="1" i="1" u="sng" dirty="0" smtClean="0">
                <a:hlinkClick r:id="rId2"/>
              </a:rPr>
              <a:t>John </a:t>
            </a:r>
            <a:r>
              <a:rPr lang="en-US" b="1" i="1" u="sng" dirty="0">
                <a:hlinkClick r:id="rId2"/>
              </a:rPr>
              <a:t>13:34-35</a:t>
            </a:r>
            <a:r>
              <a:rPr lang="en-US" dirty="0"/>
              <a:t> – While Jesus was speaking to His disciples he told them that He was giving them a new commandment.  </a:t>
            </a:r>
            <a:endParaRPr lang="en-US" dirty="0" smtClean="0"/>
          </a:p>
          <a:p>
            <a:r>
              <a:rPr lang="en-US" dirty="0" smtClean="0"/>
              <a:t>We </a:t>
            </a:r>
            <a:r>
              <a:rPr lang="en-US" dirty="0"/>
              <a:t>realize that the call for loving one another was nothing new.  </a:t>
            </a:r>
            <a:endParaRPr lang="en-US" dirty="0" smtClean="0"/>
          </a:p>
          <a:p>
            <a:r>
              <a:rPr lang="en-US" dirty="0" smtClean="0"/>
              <a:t>However</a:t>
            </a:r>
            <a:r>
              <a:rPr lang="en-US" dirty="0"/>
              <a:t>, it is something that we must continually remind ourselves of and something we must seek to renew.   </a:t>
            </a:r>
            <a:endParaRPr lang="en-US" dirty="0" smtClean="0"/>
          </a:p>
          <a:p>
            <a:r>
              <a:rPr lang="en-US" dirty="0" smtClean="0"/>
              <a:t>Perhaps </a:t>
            </a:r>
            <a:r>
              <a:rPr lang="en-US" dirty="0"/>
              <a:t>the intensity of this love as fundamental OR the motivation behind this love (the fact that it is based upon our Lord giving His life for our sins) that makes it “new”. </a:t>
            </a:r>
            <a:endParaRPr lang="en-US" dirty="0" smtClean="0"/>
          </a:p>
          <a:p>
            <a:r>
              <a:rPr lang="en-US" dirty="0" smtClean="0"/>
              <a:t>The </a:t>
            </a:r>
            <a:r>
              <a:rPr lang="en-US" dirty="0"/>
              <a:t>command that is “new” is “</a:t>
            </a:r>
            <a:r>
              <a:rPr lang="en-US" i="1" dirty="0"/>
              <a:t>that you love one another, as I have love you, that you also love one another.</a:t>
            </a:r>
            <a:r>
              <a:rPr lang="en-US" dirty="0"/>
              <a:t>”</a:t>
            </a:r>
          </a:p>
          <a:p>
            <a:pPr marL="0" indent="0">
              <a:buNone/>
            </a:pPr>
            <a:endParaRPr lang="en-US" dirty="0"/>
          </a:p>
        </p:txBody>
      </p:sp>
    </p:spTree>
    <p:extLst>
      <p:ext uri="{BB962C8B-B14F-4D97-AF65-F5344CB8AC3E}">
        <p14:creationId xmlns:p14="http://schemas.microsoft.com/office/powerpoint/2010/main" val="6001927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It is “as I have loved you” 13:34 (and 15:12).  Our example is Jesus Himself</a:t>
            </a:r>
          </a:p>
          <a:p>
            <a:r>
              <a:rPr lang="en-US" dirty="0" smtClean="0"/>
              <a:t>John 13:35, by this all know that we are His disciples – the world has the RIGHT to judge us based upon this!  </a:t>
            </a:r>
          </a:p>
          <a:p>
            <a:r>
              <a:rPr lang="en-US" dirty="0" smtClean="0"/>
              <a:t>Friends, this is what they are going to see FIRST!  </a:t>
            </a:r>
          </a:p>
          <a:p>
            <a:r>
              <a:rPr lang="en-US" dirty="0" smtClean="0"/>
              <a:t>A visitor may not understand and question our doctrinal convictions (i.e. no instruments, baptism for ROS, called for true unity, etc.), but unless they can see a genuine love when it is present.  </a:t>
            </a:r>
          </a:p>
          <a:p>
            <a:r>
              <a:rPr lang="en-US" dirty="0" smtClean="0"/>
              <a:t>In this they will see if we are who claim to be!</a:t>
            </a:r>
          </a:p>
        </p:txBody>
      </p:sp>
    </p:spTree>
    <p:extLst>
      <p:ext uri="{BB962C8B-B14F-4D97-AF65-F5344CB8AC3E}">
        <p14:creationId xmlns:p14="http://schemas.microsoft.com/office/powerpoint/2010/main" val="18209161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r>
              <a:rPr lang="en-US" b="1" i="1" u="sng" dirty="0" smtClean="0">
                <a:hlinkClick r:id="rId2"/>
              </a:rPr>
              <a:t>1 Peter 1:22</a:t>
            </a:r>
            <a:r>
              <a:rPr lang="en-US" dirty="0" smtClean="0"/>
              <a:t> – Peter too calls for us to love one another fervently.  </a:t>
            </a:r>
          </a:p>
          <a:p>
            <a:r>
              <a:rPr lang="en-US" dirty="0" smtClean="0"/>
              <a:t>He notices that it comes from a pure heart</a:t>
            </a:r>
          </a:p>
          <a:p>
            <a:r>
              <a:rPr lang="en-US" b="1" i="1" u="sng" dirty="0" smtClean="0">
                <a:hlinkClick r:id="rId3"/>
              </a:rPr>
              <a:t>Romans 13:8-10</a:t>
            </a:r>
            <a:r>
              <a:rPr lang="en-US" dirty="0" smtClean="0"/>
              <a:t> – it is the fulfillment of the law.  </a:t>
            </a:r>
          </a:p>
          <a:p>
            <a:r>
              <a:rPr lang="en-US" dirty="0" smtClean="0"/>
              <a:t>All the law is summarized in the command to love one another, including your neighbor as yourself.</a:t>
            </a:r>
          </a:p>
        </p:txBody>
      </p:sp>
    </p:spTree>
    <p:extLst>
      <p:ext uri="{BB962C8B-B14F-4D97-AF65-F5344CB8AC3E}">
        <p14:creationId xmlns:p14="http://schemas.microsoft.com/office/powerpoint/2010/main" val="38888232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737857"/>
          </a:xfrm>
        </p:spPr>
        <p:txBody>
          <a:bodyPr>
            <a:normAutofit fontScale="90000"/>
          </a:bodyPr>
          <a:lstStyle/>
          <a:p>
            <a:r>
              <a:rPr lang="en-US" b="1" dirty="0" smtClean="0"/>
              <a:t>This love described</a:t>
            </a:r>
            <a:endParaRPr lang="en-US" dirty="0"/>
          </a:p>
        </p:txBody>
      </p:sp>
      <p:sp>
        <p:nvSpPr>
          <p:cNvPr id="3" name="Content Placeholder 2"/>
          <p:cNvSpPr>
            <a:spLocks noGrp="1"/>
          </p:cNvSpPr>
          <p:nvPr>
            <p:ph idx="1"/>
          </p:nvPr>
        </p:nvSpPr>
        <p:spPr>
          <a:xfrm>
            <a:off x="76200" y="914400"/>
            <a:ext cx="8610600" cy="5211763"/>
          </a:xfrm>
        </p:spPr>
        <p:txBody>
          <a:bodyPr>
            <a:normAutofit fontScale="92500" lnSpcReduction="10000"/>
          </a:bodyPr>
          <a:lstStyle/>
          <a:p>
            <a:r>
              <a:rPr lang="en-US" b="1" i="1" u="sng" dirty="0" smtClean="0">
                <a:hlinkClick r:id="rId2"/>
              </a:rPr>
              <a:t>1 </a:t>
            </a:r>
            <a:r>
              <a:rPr lang="en-US" b="1" i="1" u="sng" dirty="0">
                <a:hlinkClick r:id="rId2"/>
              </a:rPr>
              <a:t>John 3:10-23</a:t>
            </a:r>
            <a:r>
              <a:rPr lang="en-US" b="1" i="1" dirty="0"/>
              <a:t>, Vs. 11</a:t>
            </a:r>
            <a:r>
              <a:rPr lang="en-US" dirty="0"/>
              <a:t> tells us that we have heard this from the beginning – that we should love one another.  </a:t>
            </a:r>
            <a:endParaRPr lang="en-US" dirty="0" smtClean="0"/>
          </a:p>
          <a:p>
            <a:r>
              <a:rPr lang="en-US" dirty="0" smtClean="0"/>
              <a:t>The </a:t>
            </a:r>
            <a:r>
              <a:rPr lang="en-US" dirty="0"/>
              <a:t>tense here is present tense meaning it is ongoing action.  </a:t>
            </a:r>
            <a:endParaRPr lang="en-US" dirty="0" smtClean="0"/>
          </a:p>
          <a:p>
            <a:r>
              <a:rPr lang="en-US" dirty="0" smtClean="0"/>
              <a:t>The </a:t>
            </a:r>
            <a:r>
              <a:rPr lang="en-US" dirty="0"/>
              <a:t>entire text (10-23) establishes just how important it is that we love one another.</a:t>
            </a:r>
          </a:p>
          <a:p>
            <a:r>
              <a:rPr lang="en-US" dirty="0" smtClean="0"/>
              <a:t>Vs</a:t>
            </a:r>
            <a:r>
              <a:rPr lang="en-US" dirty="0"/>
              <a:t>. 10 – he who does not practice righteousness AND love his brother is NOT of God</a:t>
            </a:r>
          </a:p>
          <a:p>
            <a:r>
              <a:rPr lang="en-US" dirty="0" smtClean="0"/>
              <a:t>Vs</a:t>
            </a:r>
            <a:r>
              <a:rPr lang="en-US" dirty="0"/>
              <a:t>. 14 – we know we have passed from death to life because we love the brethren.  </a:t>
            </a:r>
            <a:endParaRPr lang="en-US" dirty="0" smtClean="0"/>
          </a:p>
          <a:p>
            <a:endParaRPr lang="en-US" dirty="0"/>
          </a:p>
        </p:txBody>
      </p:sp>
    </p:spTree>
    <p:extLst>
      <p:ext uri="{BB962C8B-B14F-4D97-AF65-F5344CB8AC3E}">
        <p14:creationId xmlns:p14="http://schemas.microsoft.com/office/powerpoint/2010/main" val="41320190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192</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Building, Maintaining, And Nurturing Good Relationships</vt:lpstr>
      <vt:lpstr>Introduction</vt:lpstr>
      <vt:lpstr>PowerPoint Presentation</vt:lpstr>
      <vt:lpstr>PowerPoint Presentation</vt:lpstr>
      <vt:lpstr>PowerPoint Presentation</vt:lpstr>
      <vt:lpstr>We are commanded to love one another</vt:lpstr>
      <vt:lpstr>PowerPoint Presentation</vt:lpstr>
      <vt:lpstr>PowerPoint Presentation</vt:lpstr>
      <vt:lpstr>This love described</vt:lpstr>
      <vt:lpstr>PowerPoint Presentation</vt:lpstr>
      <vt:lpstr>PowerPoint Presentation</vt:lpstr>
      <vt:lpstr>PowerPoint Presentation</vt:lpstr>
      <vt:lpstr>Conclusion (Part One)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6</cp:revision>
  <dcterms:created xsi:type="dcterms:W3CDTF">2016-12-19T20:00:14Z</dcterms:created>
  <dcterms:modified xsi:type="dcterms:W3CDTF">2016-12-19T23:37:19Z</dcterms:modified>
</cp:coreProperties>
</file>