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5" r:id="rId4"/>
    <p:sldId id="266" r:id="rId5"/>
    <p:sldId id="267" r:id="rId6"/>
    <p:sldId id="258" r:id="rId7"/>
    <p:sldId id="259" r:id="rId8"/>
    <p:sldId id="268" r:id="rId9"/>
    <p:sldId id="260" r:id="rId10"/>
    <p:sldId id="269" r:id="rId11"/>
    <p:sldId id="270" r:id="rId12"/>
    <p:sldId id="261" r:id="rId13"/>
    <p:sldId id="276" r:id="rId14"/>
    <p:sldId id="271" r:id="rId15"/>
    <p:sldId id="272" r:id="rId16"/>
    <p:sldId id="273" r:id="rId17"/>
    <p:sldId id="262" r:id="rId18"/>
    <p:sldId id="263" r:id="rId19"/>
    <p:sldId id="274" r:id="rId20"/>
    <p:sldId id="275"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418" autoAdjust="0"/>
  </p:normalViewPr>
  <p:slideViewPr>
    <p:cSldViewPr>
      <p:cViewPr varScale="1">
        <p:scale>
          <a:sx n="93" d="100"/>
          <a:sy n="93" d="100"/>
        </p:scale>
        <p:origin x="-96" y="-108"/>
      </p:cViewPr>
      <p:guideLst>
        <p:guide orient="horz" pos="2160"/>
        <p:guide pos="2880"/>
      </p:guideLst>
    </p:cSldViewPr>
  </p:slideViewPr>
  <p:outlineViewPr>
    <p:cViewPr>
      <p:scale>
        <a:sx n="33" d="100"/>
        <a:sy n="33" d="100"/>
      </p:scale>
      <p:origin x="0" y="198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0E765F-A21C-43FF-B70D-A762425C6EA9}"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140702717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E765F-A21C-43FF-B70D-A762425C6EA9}"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3839410413"/>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E765F-A21C-43FF-B70D-A762425C6EA9}"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298719906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E765F-A21C-43FF-B70D-A762425C6EA9}"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155116312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E765F-A21C-43FF-B70D-A762425C6EA9}"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45121633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E765F-A21C-43FF-B70D-A762425C6EA9}" type="datetimeFigureOut">
              <a:rPr lang="en-US" smtClean="0"/>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259727138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0E765F-A21C-43FF-B70D-A762425C6EA9}" type="datetimeFigureOut">
              <a:rPr lang="en-US" smtClean="0"/>
              <a:t>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246394454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0E765F-A21C-43FF-B70D-A762425C6EA9}" type="datetimeFigureOut">
              <a:rPr lang="en-US" smtClean="0"/>
              <a:t>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174385732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E765F-A21C-43FF-B70D-A762425C6EA9}" type="datetimeFigureOut">
              <a:rPr lang="en-US" smtClean="0"/>
              <a:t>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48108715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E765F-A21C-43FF-B70D-A762425C6EA9}" type="datetimeFigureOut">
              <a:rPr lang="en-US" smtClean="0"/>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115967636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E765F-A21C-43FF-B70D-A762425C6EA9}" type="datetimeFigureOut">
              <a:rPr lang="en-US" smtClean="0"/>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05C03-E82A-4769-8D72-FC5A5A2622A5}" type="slidenum">
              <a:rPr lang="en-US" smtClean="0"/>
              <a:t>‹#›</a:t>
            </a:fld>
            <a:endParaRPr lang="en-US"/>
          </a:p>
        </p:txBody>
      </p:sp>
    </p:spTree>
    <p:extLst>
      <p:ext uri="{BB962C8B-B14F-4D97-AF65-F5344CB8AC3E}">
        <p14:creationId xmlns:p14="http://schemas.microsoft.com/office/powerpoint/2010/main" val="398972972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4000">
              <a:srgbClr val="F8B049">
                <a:alpha val="49000"/>
              </a:srgbClr>
            </a:gs>
            <a:gs pos="21001">
              <a:srgbClr val="F8B049">
                <a:alpha val="41000"/>
              </a:srgbClr>
            </a:gs>
            <a:gs pos="47000">
              <a:srgbClr val="FEE7F2"/>
            </a:gs>
            <a:gs pos="67000">
              <a:srgbClr val="F952A0">
                <a:alpha val="37000"/>
              </a:srgbClr>
            </a:gs>
            <a:gs pos="100000">
              <a:srgbClr val="C50849"/>
            </a:gs>
            <a:gs pos="98000">
              <a:srgbClr val="B43E85"/>
            </a:gs>
            <a:gs pos="96000">
              <a:srgbClr val="F8B049"/>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E765F-A21C-43FF-B70D-A762425C6EA9}" type="datetimeFigureOut">
              <a:rPr lang="en-US" smtClean="0"/>
              <a:t>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05C03-E82A-4769-8D72-FC5A5A2622A5}" type="slidenum">
              <a:rPr lang="en-US" smtClean="0"/>
              <a:t>‹#›</a:t>
            </a:fld>
            <a:endParaRPr lang="en-US"/>
          </a:p>
        </p:txBody>
      </p:sp>
    </p:spTree>
    <p:extLst>
      <p:ext uri="{BB962C8B-B14F-4D97-AF65-F5344CB8AC3E}">
        <p14:creationId xmlns:p14="http://schemas.microsoft.com/office/powerpoint/2010/main" val="335888971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1%20Corinthians%2014.12" TargetMode="External"/><Relationship Id="rId2" Type="http://schemas.openxmlformats.org/officeDocument/2006/relationships/hyperlink" Target="http://biblia.com/bible/nkjv/1%20Corinthians%2014.2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Ephesians%204.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James%205.19-20" TargetMode="External"/><Relationship Id="rId2" Type="http://schemas.openxmlformats.org/officeDocument/2006/relationships/hyperlink" Target="http://biblia.com/bible/nkjv/Galatians%206.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Matt.%209.37" TargetMode="External"/><Relationship Id="rId2" Type="http://schemas.openxmlformats.org/officeDocument/2006/relationships/hyperlink" Target="http://biblia.com/bible/nkjv/Galatians%206.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Hebrews%203.13" TargetMode="External"/><Relationship Id="rId2" Type="http://schemas.openxmlformats.org/officeDocument/2006/relationships/hyperlink" Target="http://biblia.com/bible/nkjv/Hebrews%2010.25" TargetMode="External"/><Relationship Id="rId1" Type="http://schemas.openxmlformats.org/officeDocument/2006/relationships/slideLayout" Target="../slideLayouts/slideLayout2.xml"/><Relationship Id="rId5" Type="http://schemas.openxmlformats.org/officeDocument/2006/relationships/hyperlink" Target="http://biblia.com/bible/nkjv/Acts%2014.22" TargetMode="External"/><Relationship Id="rId4" Type="http://schemas.openxmlformats.org/officeDocument/2006/relationships/hyperlink" Target="http://biblia.com/bible/nkjv/2%20Tim.%204.2"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biblia.com/bible/nkjv/2%20Tim.%203.1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Romans%2015.1-2" TargetMode="External"/><Relationship Id="rId2" Type="http://schemas.openxmlformats.org/officeDocument/2006/relationships/hyperlink" Target="http://biblia.com/bible/nkjv/Romans%2014.1" TargetMode="External"/><Relationship Id="rId1" Type="http://schemas.openxmlformats.org/officeDocument/2006/relationships/slideLayout" Target="../slideLayouts/slideLayout2.xml"/><Relationship Id="rId4" Type="http://schemas.openxmlformats.org/officeDocument/2006/relationships/hyperlink" Target="http://biblia.com/bible/nkjv/1%20Thessalonians%205.1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biblia.com/bible/nkjv/Luke%2012.24" TargetMode="External"/><Relationship Id="rId2" Type="http://schemas.openxmlformats.org/officeDocument/2006/relationships/hyperlink" Target="http://biblia.com/bible/nkjv/Matthew%207.3" TargetMode="External"/><Relationship Id="rId1" Type="http://schemas.openxmlformats.org/officeDocument/2006/relationships/slideLayout" Target="../slideLayouts/slideLayout2.xml"/><Relationship Id="rId5" Type="http://schemas.openxmlformats.org/officeDocument/2006/relationships/hyperlink" Target="http://biblia.com/bible/nkjv/Hebrews%203.1" TargetMode="External"/><Relationship Id="rId4" Type="http://schemas.openxmlformats.org/officeDocument/2006/relationships/hyperlink" Target="http://biblia.com/bible/nkjv/James%201.23-24"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ible/nkjv/1%20John%203.16-18" TargetMode="External"/><Relationship Id="rId7" Type="http://schemas.openxmlformats.org/officeDocument/2006/relationships/hyperlink" Target="http://biblia.com/bible/nkjv/Matthew%207.1-5" TargetMode="External"/><Relationship Id="rId2" Type="http://schemas.openxmlformats.org/officeDocument/2006/relationships/hyperlink" Target="http://biblia.com/bible/nkjv/Galatians%206.1" TargetMode="External"/><Relationship Id="rId1" Type="http://schemas.openxmlformats.org/officeDocument/2006/relationships/slideLayout" Target="../slideLayouts/slideLayout2.xml"/><Relationship Id="rId6" Type="http://schemas.openxmlformats.org/officeDocument/2006/relationships/hyperlink" Target="http://biblia.com/bible/nkjv/James%205.16" TargetMode="External"/><Relationship Id="rId5" Type="http://schemas.openxmlformats.org/officeDocument/2006/relationships/hyperlink" Target="http://biblia.com/bible/nkjv/Matthew%207.12" TargetMode="External"/><Relationship Id="rId4" Type="http://schemas.openxmlformats.org/officeDocument/2006/relationships/hyperlink" Target="http://biblia.com/bible/nkjv/James%202.14-18"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biblia.com/bible/nkjv/Galatians%206.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blia.com/bible/nkjv/Romans%2012.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1%20Corinthians%208.11-12" TargetMode="External"/><Relationship Id="rId2" Type="http://schemas.openxmlformats.org/officeDocument/2006/relationships/hyperlink" Target="http://biblia.com/bible/nkjv/1%20Corinthians%208.9" TargetMode="External"/><Relationship Id="rId1" Type="http://schemas.openxmlformats.org/officeDocument/2006/relationships/slideLayout" Target="../slideLayouts/slideLayout2.xml"/><Relationship Id="rId4" Type="http://schemas.openxmlformats.org/officeDocument/2006/relationships/hyperlink" Target="http://biblia.com/bible/nkjv/Galatians%205.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Romans%2012.10" TargetMode="External"/><Relationship Id="rId2" Type="http://schemas.openxmlformats.org/officeDocument/2006/relationships/hyperlink" Target="http://biblia.com/bible/nkjv/Hebrews%2010.24" TargetMode="External"/><Relationship Id="rId1" Type="http://schemas.openxmlformats.org/officeDocument/2006/relationships/slideLayout" Target="../slideLayouts/slideLayout2.xml"/><Relationship Id="rId4" Type="http://schemas.openxmlformats.org/officeDocument/2006/relationships/hyperlink" Target="http://biblia.com/bible/nkjv/Romans%2014.1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Acts%209.36" TargetMode="External"/><Relationship Id="rId2" Type="http://schemas.openxmlformats.org/officeDocument/2006/relationships/hyperlink" Target="http://biblia.com/bible/nkjv/Matthew%205.16" TargetMode="External"/><Relationship Id="rId1" Type="http://schemas.openxmlformats.org/officeDocument/2006/relationships/slideLayout" Target="../slideLayouts/slideLayout2.xml"/><Relationship Id="rId4" Type="http://schemas.openxmlformats.org/officeDocument/2006/relationships/hyperlink" Target="http://biblia.com/bible/nkjv/Ephesians%202.1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1%20Timothy%206.10" TargetMode="External"/><Relationship Id="rId2" Type="http://schemas.openxmlformats.org/officeDocument/2006/relationships/hyperlink" Target="http://biblia.com/bible/nkjv/Colossians%201.10" TargetMode="External"/><Relationship Id="rId1" Type="http://schemas.openxmlformats.org/officeDocument/2006/relationships/slideLayout" Target="../slideLayouts/slideLayout2.xml"/><Relationship Id="rId6" Type="http://schemas.openxmlformats.org/officeDocument/2006/relationships/hyperlink" Target="http://biblia.com/bible/nkjv/1%20Corinthians%2011.1" TargetMode="External"/><Relationship Id="rId5" Type="http://schemas.openxmlformats.org/officeDocument/2006/relationships/hyperlink" Target="http://biblia.com/bible/nkjv/1%20Peter%202.12" TargetMode="External"/><Relationship Id="rId4" Type="http://schemas.openxmlformats.org/officeDocument/2006/relationships/hyperlink" Target="http://biblia.com/bible/nkjv/Titus%201.1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3505200"/>
          </a:xfrm>
        </p:spPr>
        <p:txBody>
          <a:bodyPr>
            <a:normAutofit/>
          </a:bodyPr>
          <a:lstStyle/>
          <a:p>
            <a:r>
              <a:rPr lang="en-US" sz="6600" dirty="0" smtClean="0"/>
              <a:t>Building, Maintaining, And Nurturing Good Relationships</a:t>
            </a:r>
            <a:endParaRPr lang="en-US" sz="6600" dirty="0"/>
          </a:p>
        </p:txBody>
      </p:sp>
      <p:sp>
        <p:nvSpPr>
          <p:cNvPr id="3" name="Subtitle 2"/>
          <p:cNvSpPr>
            <a:spLocks noGrp="1"/>
          </p:cNvSpPr>
          <p:nvPr>
            <p:ph type="subTitle" idx="1"/>
          </p:nvPr>
        </p:nvSpPr>
        <p:spPr>
          <a:xfrm>
            <a:off x="381000" y="4038600"/>
            <a:ext cx="8534400" cy="2362200"/>
          </a:xfrm>
        </p:spPr>
        <p:txBody>
          <a:bodyPr>
            <a:normAutofit/>
          </a:bodyPr>
          <a:lstStyle/>
          <a:p>
            <a:r>
              <a:rPr lang="en-US" sz="5800" b="1" dirty="0" smtClean="0">
                <a:solidFill>
                  <a:srgbClr val="C00000"/>
                </a:solidFill>
              </a:rPr>
              <a:t>Consider One </a:t>
            </a:r>
            <a:r>
              <a:rPr lang="en-US" sz="5800" b="1" dirty="0" smtClean="0">
                <a:solidFill>
                  <a:srgbClr val="C00000"/>
                </a:solidFill>
              </a:rPr>
              <a:t>Another</a:t>
            </a:r>
          </a:p>
          <a:p>
            <a:r>
              <a:rPr lang="en-US" b="1" dirty="0" smtClean="0">
                <a:solidFill>
                  <a:schemeClr val="tx1"/>
                </a:solidFill>
              </a:rPr>
              <a:t>Hebrews 10:24</a:t>
            </a:r>
            <a:endParaRPr lang="en-US" dirty="0" smtClean="0">
              <a:solidFill>
                <a:schemeClr val="tx1"/>
              </a:solidFill>
            </a:endParaRPr>
          </a:p>
          <a:p>
            <a:endParaRPr lang="en-US" dirty="0"/>
          </a:p>
        </p:txBody>
      </p:sp>
    </p:spTree>
    <p:extLst>
      <p:ext uri="{BB962C8B-B14F-4D97-AF65-F5344CB8AC3E}">
        <p14:creationId xmlns:p14="http://schemas.microsoft.com/office/powerpoint/2010/main" val="160680736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a:bodyPr>
          <a:lstStyle/>
          <a:p>
            <a:r>
              <a:rPr lang="en-US" dirty="0"/>
              <a:t>We are again reminded that we need to be thinking about (considering) one another.  </a:t>
            </a:r>
          </a:p>
          <a:p>
            <a:r>
              <a:rPr lang="en-US" dirty="0"/>
              <a:t>We CANNOT do this if we never see each other.  </a:t>
            </a:r>
          </a:p>
          <a:p>
            <a:r>
              <a:rPr lang="en-US" dirty="0"/>
              <a:t>We CANNOT do this if assembling with the saints is not important to us!  </a:t>
            </a:r>
          </a:p>
          <a:p>
            <a:r>
              <a:rPr lang="en-US" dirty="0"/>
              <a:t>At least this text tells us that when we abandon our brethren.</a:t>
            </a:r>
          </a:p>
          <a:p>
            <a:r>
              <a:rPr lang="en-US" dirty="0"/>
              <a:t>There are so many reasons TO assemble as often as we can, that when one begins making excuses to avoid this important GOOD WORK in our lives we cannot help but wonder if that is just a symptom of a serious, spiritual “</a:t>
            </a:r>
            <a:r>
              <a:rPr lang="en-US" i="1" dirty="0"/>
              <a:t>heart problem.</a:t>
            </a:r>
            <a:r>
              <a:rPr lang="en-US" dirty="0"/>
              <a:t>”</a:t>
            </a:r>
          </a:p>
          <a:p>
            <a:endParaRPr lang="en-US" dirty="0"/>
          </a:p>
        </p:txBody>
      </p:sp>
    </p:spTree>
    <p:extLst>
      <p:ext uri="{BB962C8B-B14F-4D97-AF65-F5344CB8AC3E}">
        <p14:creationId xmlns:p14="http://schemas.microsoft.com/office/powerpoint/2010/main" val="29846164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553200"/>
          </a:xfrm>
        </p:spPr>
        <p:txBody>
          <a:bodyPr>
            <a:normAutofit/>
          </a:bodyPr>
          <a:lstStyle/>
          <a:p>
            <a:r>
              <a:rPr lang="en-US" dirty="0"/>
              <a:t>When we assemble we worship God, our creator.  </a:t>
            </a:r>
          </a:p>
          <a:p>
            <a:r>
              <a:rPr lang="en-US" dirty="0"/>
              <a:t>But we are also edified when this is done properly (</a:t>
            </a:r>
            <a:r>
              <a:rPr lang="en-US" u="sng" dirty="0">
                <a:hlinkClick r:id="rId2"/>
              </a:rPr>
              <a:t>1 Corinthians 14:26</a:t>
            </a:r>
            <a:r>
              <a:rPr lang="en-US" dirty="0"/>
              <a:t>,</a:t>
            </a:r>
            <a:r>
              <a:rPr lang="en-US" u="sng" dirty="0">
                <a:hlinkClick r:id="rId3"/>
              </a:rPr>
              <a:t>12</a:t>
            </a:r>
            <a:r>
              <a:rPr lang="en-US" dirty="0"/>
              <a:t>).  </a:t>
            </a:r>
          </a:p>
          <a:p>
            <a:r>
              <a:rPr lang="en-US" dirty="0"/>
              <a:t>If we want to provoke one another to love and good works, we will worship God TOGETHER WITH THEM!  </a:t>
            </a:r>
          </a:p>
          <a:p>
            <a:r>
              <a:rPr lang="en-US" dirty="0"/>
              <a:t>We will be in fellowship or communion with Him and one another. </a:t>
            </a:r>
          </a:p>
          <a:p>
            <a:endParaRPr lang="en-US" dirty="0"/>
          </a:p>
        </p:txBody>
      </p:sp>
    </p:spTree>
    <p:extLst>
      <p:ext uri="{BB962C8B-B14F-4D97-AF65-F5344CB8AC3E}">
        <p14:creationId xmlns:p14="http://schemas.microsoft.com/office/powerpoint/2010/main" val="29703202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r>
              <a:rPr lang="en-US" b="1" i="1" u="sng" dirty="0" smtClean="0"/>
              <a:t>In </a:t>
            </a:r>
            <a:r>
              <a:rPr lang="en-US" b="1" i="1" u="sng" dirty="0"/>
              <a:t>doing our part </a:t>
            </a:r>
            <a:r>
              <a:rPr lang="en-US" b="1" i="1" u="sng" dirty="0" smtClean="0"/>
              <a:t>in the </a:t>
            </a:r>
            <a:r>
              <a:rPr lang="en-US" b="1" i="1" u="sng" dirty="0"/>
              <a:t>church</a:t>
            </a:r>
            <a:r>
              <a:rPr lang="en-US" b="1" u="sng" dirty="0"/>
              <a:t> </a:t>
            </a:r>
            <a:r>
              <a:rPr lang="en-US" b="1" u="sng" dirty="0" smtClean="0"/>
              <a:t>-</a:t>
            </a:r>
          </a:p>
          <a:p>
            <a:r>
              <a:rPr lang="en-US" u="sng" dirty="0" smtClean="0">
                <a:hlinkClick r:id="rId2"/>
              </a:rPr>
              <a:t>Ephesians </a:t>
            </a:r>
            <a:r>
              <a:rPr lang="en-US" u="sng" dirty="0">
                <a:hlinkClick r:id="rId2"/>
              </a:rPr>
              <a:t>4:16</a:t>
            </a:r>
            <a:r>
              <a:rPr lang="en-US" dirty="0"/>
              <a:t> describes how the church grows.  </a:t>
            </a:r>
            <a:endParaRPr lang="en-US" dirty="0" smtClean="0"/>
          </a:p>
          <a:p>
            <a:r>
              <a:rPr lang="en-US" dirty="0" smtClean="0"/>
              <a:t>It </a:t>
            </a:r>
            <a:r>
              <a:rPr lang="en-US" dirty="0"/>
              <a:t>is when every part does its share</a:t>
            </a:r>
            <a:r>
              <a:rPr lang="en-US" dirty="0" smtClean="0"/>
              <a:t>.</a:t>
            </a:r>
          </a:p>
          <a:p>
            <a:r>
              <a:rPr lang="en-US" dirty="0" smtClean="0"/>
              <a:t>This </a:t>
            </a:r>
            <a:r>
              <a:rPr lang="en-US" dirty="0"/>
              <a:t>is not just about participating in the worship (though that is certainly included).  </a:t>
            </a:r>
            <a:endParaRPr lang="en-US" dirty="0" smtClean="0"/>
          </a:p>
          <a:p>
            <a:r>
              <a:rPr lang="en-US" dirty="0" smtClean="0"/>
              <a:t>It </a:t>
            </a:r>
            <a:r>
              <a:rPr lang="en-US" dirty="0"/>
              <a:t>includes preparing and participating in class; </a:t>
            </a:r>
            <a:endParaRPr lang="en-US" dirty="0" smtClean="0"/>
          </a:p>
          <a:p>
            <a:r>
              <a:rPr lang="en-US" dirty="0" smtClean="0"/>
              <a:t>helping </a:t>
            </a:r>
            <a:r>
              <a:rPr lang="en-US" dirty="0"/>
              <a:t>to maintain purity and unity within the congregation; </a:t>
            </a:r>
            <a:br>
              <a:rPr lang="en-US" dirty="0"/>
            </a:br>
            <a:endParaRPr lang="en-US" dirty="0"/>
          </a:p>
        </p:txBody>
      </p:sp>
    </p:spTree>
    <p:extLst>
      <p:ext uri="{BB962C8B-B14F-4D97-AF65-F5344CB8AC3E}">
        <p14:creationId xmlns:p14="http://schemas.microsoft.com/office/powerpoint/2010/main" val="1306087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15400" cy="6096000"/>
          </a:xfrm>
        </p:spPr>
        <p:txBody>
          <a:bodyPr/>
          <a:lstStyle/>
          <a:p>
            <a:r>
              <a:rPr lang="en-US" dirty="0" smtClean="0"/>
              <a:t>doing what you can for your brethren – </a:t>
            </a:r>
          </a:p>
          <a:p>
            <a:r>
              <a:rPr lang="en-US" dirty="0" smtClean="0"/>
              <a:t>visiting, phone calls, helping them physically if needed, etc.; </a:t>
            </a:r>
          </a:p>
          <a:p>
            <a:r>
              <a:rPr lang="en-US" dirty="0" smtClean="0"/>
              <a:t>being a light and seeking opportunity to reach others with the gospel; </a:t>
            </a:r>
          </a:p>
          <a:p>
            <a:r>
              <a:rPr lang="en-US" dirty="0" smtClean="0"/>
              <a:t>seeking to lead an erring brother back to the light (</a:t>
            </a:r>
            <a:r>
              <a:rPr lang="en-US" u="sng" dirty="0" smtClean="0">
                <a:hlinkClick r:id="rId2"/>
              </a:rPr>
              <a:t>Galatians 6:1</a:t>
            </a:r>
            <a:r>
              <a:rPr lang="en-US" dirty="0" smtClean="0"/>
              <a:t>, </a:t>
            </a:r>
            <a:r>
              <a:rPr lang="en-US" u="sng" dirty="0" smtClean="0">
                <a:hlinkClick r:id="rId3"/>
              </a:rPr>
              <a:t>James 5:19-20</a:t>
            </a:r>
            <a:r>
              <a:rPr lang="en-US" dirty="0" smtClean="0"/>
              <a:t>).</a:t>
            </a:r>
            <a:endParaRPr lang="en-US" dirty="0"/>
          </a:p>
        </p:txBody>
      </p:sp>
    </p:spTree>
    <p:extLst>
      <p:ext uri="{BB962C8B-B14F-4D97-AF65-F5344CB8AC3E}">
        <p14:creationId xmlns:p14="http://schemas.microsoft.com/office/powerpoint/2010/main" val="28986920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lnSpcReduction="20000"/>
          </a:bodyPr>
          <a:lstStyle/>
          <a:p>
            <a:r>
              <a:rPr lang="en-US" dirty="0"/>
              <a:t>It also involves volunteering to do what you can do to help relieve the burdens on others</a:t>
            </a:r>
            <a:r>
              <a:rPr lang="en-US" dirty="0" smtClean="0"/>
              <a:t>.</a:t>
            </a:r>
          </a:p>
          <a:p>
            <a:r>
              <a:rPr lang="en-US" u="sng" dirty="0" smtClean="0">
                <a:hlinkClick r:id="rId2"/>
              </a:rPr>
              <a:t>Galatians </a:t>
            </a:r>
            <a:r>
              <a:rPr lang="en-US" u="sng" dirty="0">
                <a:hlinkClick r:id="rId2"/>
              </a:rPr>
              <a:t>6:2</a:t>
            </a:r>
            <a:r>
              <a:rPr lang="en-US" dirty="0"/>
              <a:t> is sometimes used to deal with personal struggles in a brother’s life and rightly so.  </a:t>
            </a:r>
            <a:endParaRPr lang="en-US" dirty="0" smtClean="0"/>
          </a:p>
          <a:p>
            <a:r>
              <a:rPr lang="en-US" dirty="0" smtClean="0"/>
              <a:t>But </a:t>
            </a:r>
            <a:r>
              <a:rPr lang="en-US" dirty="0"/>
              <a:t>could this text also describe how we are to help our brethren who are overly burdened trying to keep the church afloat</a:t>
            </a:r>
            <a:r>
              <a:rPr lang="en-US" dirty="0" smtClean="0"/>
              <a:t>?</a:t>
            </a:r>
          </a:p>
          <a:p>
            <a:r>
              <a:rPr lang="en-US" dirty="0" smtClean="0"/>
              <a:t>FOR </a:t>
            </a:r>
            <a:r>
              <a:rPr lang="en-US" dirty="0"/>
              <a:t>EXAMPLE: Sometimes, evangelistic efforts fizzle out because the handful involved become worn out and discouraged. </a:t>
            </a:r>
            <a:endParaRPr lang="en-US" dirty="0" smtClean="0"/>
          </a:p>
          <a:p>
            <a:r>
              <a:rPr lang="en-US" dirty="0" smtClean="0"/>
              <a:t>Often </a:t>
            </a:r>
            <a:r>
              <a:rPr lang="en-US" dirty="0"/>
              <a:t>there is more work to be done than there are workers.  </a:t>
            </a:r>
            <a:endParaRPr lang="en-US" dirty="0" smtClean="0"/>
          </a:p>
          <a:p>
            <a:r>
              <a:rPr lang="en-US" dirty="0" smtClean="0"/>
              <a:t>Perhaps </a:t>
            </a:r>
            <a:r>
              <a:rPr lang="en-US" dirty="0"/>
              <a:t>that is why Jesus said, the harvest is plentiful but the laborers are few (</a:t>
            </a:r>
            <a:r>
              <a:rPr lang="en-US" u="sng" dirty="0" smtClean="0">
                <a:hlinkClick r:id="rId3"/>
              </a:rPr>
              <a:t>Matthew </a:t>
            </a:r>
            <a:r>
              <a:rPr lang="en-US" u="sng" dirty="0">
                <a:hlinkClick r:id="rId3"/>
              </a:rPr>
              <a:t>9:37</a:t>
            </a:r>
            <a:r>
              <a:rPr lang="en-US" dirty="0"/>
              <a:t>).  </a:t>
            </a:r>
            <a:br>
              <a:rPr lang="en-US" dirty="0"/>
            </a:br>
            <a:endParaRPr lang="en-US" dirty="0"/>
          </a:p>
        </p:txBody>
      </p:sp>
    </p:spTree>
    <p:extLst>
      <p:ext uri="{BB962C8B-B14F-4D97-AF65-F5344CB8AC3E}">
        <p14:creationId xmlns:p14="http://schemas.microsoft.com/office/powerpoint/2010/main" val="10928362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20000"/>
          </a:bodyPr>
          <a:lstStyle/>
          <a:p>
            <a:r>
              <a:rPr lang="en-US" dirty="0"/>
              <a:t>ALSO: Consider Bible classes: </a:t>
            </a:r>
            <a:endParaRPr lang="en-US" dirty="0" smtClean="0"/>
          </a:p>
          <a:p>
            <a:r>
              <a:rPr lang="en-US" dirty="0" smtClean="0"/>
              <a:t>Many </a:t>
            </a:r>
            <a:r>
              <a:rPr lang="en-US" dirty="0"/>
              <a:t>congregation are discontinuing classes and worship times because no one will participate or volunteer to teach.   </a:t>
            </a:r>
            <a:endParaRPr lang="en-US" dirty="0" smtClean="0"/>
          </a:p>
          <a:p>
            <a:r>
              <a:rPr lang="en-US" dirty="0" smtClean="0"/>
              <a:t>We </a:t>
            </a:r>
            <a:r>
              <a:rPr lang="en-US" dirty="0"/>
              <a:t>cannot deny that such occasions are good </a:t>
            </a:r>
            <a:r>
              <a:rPr lang="en-US" dirty="0" smtClean="0"/>
              <a:t>works.</a:t>
            </a:r>
          </a:p>
          <a:p>
            <a:r>
              <a:rPr lang="en-US" dirty="0" smtClean="0"/>
              <a:t>It </a:t>
            </a:r>
            <a:r>
              <a:rPr lang="en-US" dirty="0"/>
              <a:t>is unfair to burden a single individual (or a handful) with a continuous and never-ending class when there are others who are capable to help. (i.e. every part does its share</a:t>
            </a:r>
            <a:r>
              <a:rPr lang="en-US" dirty="0" smtClean="0"/>
              <a:t>)</a:t>
            </a:r>
          </a:p>
          <a:p>
            <a:r>
              <a:rPr lang="en-US" dirty="0" smtClean="0"/>
              <a:t>The </a:t>
            </a:r>
            <a:r>
              <a:rPr lang="en-US" dirty="0"/>
              <a:t>ideal situation is when everyone who is able steps up AND TAKES THEIR TURN!  </a:t>
            </a:r>
            <a:endParaRPr lang="en-US" dirty="0" smtClean="0"/>
          </a:p>
          <a:p>
            <a:r>
              <a:rPr lang="en-US" dirty="0" smtClean="0"/>
              <a:t>As </a:t>
            </a:r>
            <a:r>
              <a:rPr lang="en-US" dirty="0"/>
              <a:t>a result, the quality of classes is often better (because one can devote more time to preparing HIS/HER time to teach, and the teachers are not worn out). </a:t>
            </a:r>
            <a:endParaRPr lang="en-US" dirty="0" smtClean="0"/>
          </a:p>
          <a:p>
            <a:endParaRPr lang="en-US" dirty="0"/>
          </a:p>
        </p:txBody>
      </p:sp>
    </p:spTree>
    <p:extLst>
      <p:ext uri="{BB962C8B-B14F-4D97-AF65-F5344CB8AC3E}">
        <p14:creationId xmlns:p14="http://schemas.microsoft.com/office/powerpoint/2010/main" val="5473901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r>
              <a:rPr lang="en-US" dirty="0"/>
              <a:t>ALSO, such gives the rotating teachers an opportunity to sit back and learn from others.</a:t>
            </a:r>
          </a:p>
          <a:p>
            <a:r>
              <a:rPr lang="en-US" u="sng" dirty="0"/>
              <a:t>Am I doing my part?</a:t>
            </a:r>
            <a:r>
              <a:rPr lang="en-US" dirty="0"/>
              <a:t>  </a:t>
            </a:r>
          </a:p>
          <a:p>
            <a:r>
              <a:rPr lang="en-US" dirty="0"/>
              <a:t>Am I doing all that I can.  </a:t>
            </a:r>
          </a:p>
          <a:p>
            <a:r>
              <a:rPr lang="en-US" dirty="0"/>
              <a:t>Will works of the church be hindered because we are not willing to step up and do our share?</a:t>
            </a:r>
          </a:p>
          <a:p>
            <a:r>
              <a:rPr lang="en-US" dirty="0"/>
              <a:t>When someone refuses to do his/her share, that task still has to be done.  </a:t>
            </a:r>
          </a:p>
          <a:p>
            <a:r>
              <a:rPr lang="en-US" dirty="0"/>
              <a:t>And it falls on the hands of someone else, who is usually already very committed and doing all he/she can.   </a:t>
            </a:r>
          </a:p>
          <a:p>
            <a:r>
              <a:rPr lang="en-US" dirty="0"/>
              <a:t>Such is NOT considering his brethren.</a:t>
            </a:r>
          </a:p>
          <a:p>
            <a:endParaRPr lang="en-US" dirty="0"/>
          </a:p>
        </p:txBody>
      </p:sp>
    </p:spTree>
    <p:extLst>
      <p:ext uri="{BB962C8B-B14F-4D97-AF65-F5344CB8AC3E}">
        <p14:creationId xmlns:p14="http://schemas.microsoft.com/office/powerpoint/2010/main" val="38125013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92500" lnSpcReduction="10000"/>
          </a:bodyPr>
          <a:lstStyle/>
          <a:p>
            <a:r>
              <a:rPr lang="en-US" b="1" i="1" u="sng" dirty="0" smtClean="0"/>
              <a:t>Exhortation</a:t>
            </a:r>
            <a:r>
              <a:rPr lang="en-US" dirty="0"/>
              <a:t> – </a:t>
            </a:r>
            <a:r>
              <a:rPr lang="en-US" u="sng" dirty="0">
                <a:hlinkClick r:id="rId2"/>
              </a:rPr>
              <a:t>Hebrews 10:25</a:t>
            </a:r>
            <a:r>
              <a:rPr lang="en-US" dirty="0"/>
              <a:t>. </a:t>
            </a:r>
            <a:endParaRPr lang="en-US" dirty="0" smtClean="0"/>
          </a:p>
          <a:p>
            <a:r>
              <a:rPr lang="en-US" dirty="0" smtClean="0"/>
              <a:t>The </a:t>
            </a:r>
            <a:r>
              <a:rPr lang="en-US" dirty="0"/>
              <a:t>word </a:t>
            </a:r>
            <a:r>
              <a:rPr lang="en-US" i="1" dirty="0"/>
              <a:t>exhortation</a:t>
            </a:r>
            <a:r>
              <a:rPr lang="en-US" dirty="0"/>
              <a:t> means to encourage another to do what they need to be doing.  </a:t>
            </a:r>
            <a:endParaRPr lang="en-US" dirty="0" smtClean="0"/>
          </a:p>
          <a:p>
            <a:r>
              <a:rPr lang="en-US" dirty="0" smtClean="0"/>
              <a:t>It </a:t>
            </a:r>
            <a:r>
              <a:rPr lang="en-US" dirty="0"/>
              <a:t>is a word that portrays the idea of standing beside someone.  </a:t>
            </a:r>
            <a:endParaRPr lang="en-US" dirty="0" smtClean="0"/>
          </a:p>
          <a:p>
            <a:r>
              <a:rPr lang="en-US" dirty="0" smtClean="0"/>
              <a:t>This </a:t>
            </a:r>
            <a:r>
              <a:rPr lang="en-US" dirty="0"/>
              <a:t>is us encouraging our brethren to keep doing the right thing</a:t>
            </a:r>
            <a:r>
              <a:rPr lang="en-US" dirty="0" smtClean="0"/>
              <a:t>.</a:t>
            </a:r>
          </a:p>
          <a:p>
            <a:r>
              <a:rPr lang="en-US" u="sng" dirty="0" smtClean="0">
                <a:hlinkClick r:id="rId3"/>
              </a:rPr>
              <a:t>Hebrews </a:t>
            </a:r>
            <a:r>
              <a:rPr lang="en-US" u="sng" dirty="0">
                <a:hlinkClick r:id="rId3"/>
              </a:rPr>
              <a:t>3:13</a:t>
            </a:r>
            <a:r>
              <a:rPr lang="en-US" dirty="0"/>
              <a:t> calls for us to exhort one another daily lest we become hardened to </a:t>
            </a:r>
            <a:r>
              <a:rPr lang="en-US" dirty="0" smtClean="0"/>
              <a:t>sin.</a:t>
            </a:r>
          </a:p>
          <a:p>
            <a:r>
              <a:rPr lang="en-US" u="sng" dirty="0" smtClean="0">
                <a:hlinkClick r:id="rId4"/>
              </a:rPr>
              <a:t>2 Timothy </a:t>
            </a:r>
            <a:r>
              <a:rPr lang="en-US" u="sng" dirty="0">
                <a:hlinkClick r:id="rId4"/>
              </a:rPr>
              <a:t>4:2</a:t>
            </a:r>
            <a:r>
              <a:rPr lang="en-US" dirty="0"/>
              <a:t> – Timothy’s preaching was to include exhortation.  (cf. </a:t>
            </a:r>
            <a:r>
              <a:rPr lang="en-US" u="sng" dirty="0">
                <a:hlinkClick r:id="rId5"/>
              </a:rPr>
              <a:t>Acts 14:22</a:t>
            </a:r>
            <a:r>
              <a:rPr lang="en-US" dirty="0" smtClean="0"/>
              <a:t>).</a:t>
            </a:r>
          </a:p>
          <a:p>
            <a:r>
              <a:rPr lang="en-US" dirty="0" smtClean="0"/>
              <a:t>When </a:t>
            </a:r>
            <a:r>
              <a:rPr lang="en-US" dirty="0"/>
              <a:t>we consider our brethren, we will want to encourage and exhort them to stay on the strait and narrow path to heaven.</a:t>
            </a:r>
          </a:p>
        </p:txBody>
      </p:sp>
    </p:spTree>
    <p:extLst>
      <p:ext uri="{BB962C8B-B14F-4D97-AF65-F5344CB8AC3E}">
        <p14:creationId xmlns:p14="http://schemas.microsoft.com/office/powerpoint/2010/main" val="38179493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b="1" i="1" u="sng" dirty="0" smtClean="0"/>
              <a:t>Dealing </a:t>
            </a:r>
            <a:r>
              <a:rPr lang="en-US" b="1" i="1" u="sng" dirty="0"/>
              <a:t>with struggles</a:t>
            </a:r>
            <a:r>
              <a:rPr lang="en-US" b="1" u="sng" dirty="0"/>
              <a:t> – </a:t>
            </a:r>
            <a:endParaRPr lang="en-US" b="1" u="sng" dirty="0" smtClean="0"/>
          </a:p>
          <a:p>
            <a:r>
              <a:rPr lang="en-US" dirty="0" smtClean="0"/>
              <a:t>we </a:t>
            </a:r>
            <a:r>
              <a:rPr lang="en-US" dirty="0"/>
              <a:t>all deal with struggles in this life.  </a:t>
            </a:r>
            <a:endParaRPr lang="en-US" dirty="0" smtClean="0"/>
          </a:p>
          <a:p>
            <a:r>
              <a:rPr lang="en-US" dirty="0" smtClean="0"/>
              <a:t>Even </a:t>
            </a:r>
            <a:r>
              <a:rPr lang="en-US" dirty="0"/>
              <a:t>Christians have weaknesses, burdens, and faults. </a:t>
            </a:r>
            <a:endParaRPr lang="en-US" dirty="0" smtClean="0"/>
          </a:p>
          <a:p>
            <a:r>
              <a:rPr lang="en-US" dirty="0" smtClean="0"/>
              <a:t>Christians </a:t>
            </a:r>
            <a:r>
              <a:rPr lang="en-US" dirty="0"/>
              <a:t>become weary.  </a:t>
            </a:r>
            <a:endParaRPr lang="en-US" dirty="0" smtClean="0"/>
          </a:p>
          <a:p>
            <a:r>
              <a:rPr lang="en-US" dirty="0" smtClean="0"/>
              <a:t>Sometimes </a:t>
            </a:r>
            <a:r>
              <a:rPr lang="en-US" dirty="0"/>
              <a:t>fighting the good fight of faith brings on ADDED struggles.   </a:t>
            </a:r>
            <a:endParaRPr lang="en-US" dirty="0" smtClean="0"/>
          </a:p>
          <a:p>
            <a:r>
              <a:rPr lang="en-US" dirty="0" smtClean="0"/>
              <a:t>Paul </a:t>
            </a:r>
            <a:r>
              <a:rPr lang="en-US" dirty="0"/>
              <a:t>told Timothy that all who desire to live godly will suffer persecutions (</a:t>
            </a:r>
            <a:r>
              <a:rPr lang="en-US" u="sng" dirty="0">
                <a:hlinkClick r:id="rId2"/>
              </a:rPr>
              <a:t>2 </a:t>
            </a:r>
            <a:r>
              <a:rPr lang="en-US" u="sng" dirty="0" smtClean="0">
                <a:hlinkClick r:id="rId2"/>
              </a:rPr>
              <a:t>Timothy </a:t>
            </a:r>
            <a:r>
              <a:rPr lang="en-US" u="sng" dirty="0">
                <a:hlinkClick r:id="rId2"/>
              </a:rPr>
              <a:t>3:12</a:t>
            </a:r>
            <a:r>
              <a:rPr lang="en-US" dirty="0"/>
              <a:t>) </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3770218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a:bodyPr>
          <a:lstStyle/>
          <a:p>
            <a:r>
              <a:rPr lang="en-US" dirty="0"/>
              <a:t>When we consider our brethren, we will strive to help them with their troubles.  </a:t>
            </a:r>
            <a:endParaRPr lang="en-US" dirty="0" smtClean="0"/>
          </a:p>
          <a:p>
            <a:r>
              <a:rPr lang="en-US" dirty="0" smtClean="0"/>
              <a:t>We </a:t>
            </a:r>
            <a:r>
              <a:rPr lang="en-US" dirty="0"/>
              <a:t>will seek to stir them up to stay the course, or to get back on course if they have strayed.  </a:t>
            </a:r>
            <a:endParaRPr lang="en-US" dirty="0" smtClean="0"/>
          </a:p>
          <a:p>
            <a:r>
              <a:rPr lang="en-US" u="sng" dirty="0" smtClean="0">
                <a:hlinkClick r:id="rId2"/>
              </a:rPr>
              <a:t>Romans </a:t>
            </a:r>
            <a:r>
              <a:rPr lang="en-US" u="sng" dirty="0">
                <a:hlinkClick r:id="rId2"/>
              </a:rPr>
              <a:t>14:1</a:t>
            </a:r>
            <a:r>
              <a:rPr lang="en-US" dirty="0"/>
              <a:t> calls for us to receive one who is weak in the faith, but not to disputes over doubtful things (one point here is that we must remember that a babe is A BABE</a:t>
            </a:r>
            <a:r>
              <a:rPr lang="en-US" dirty="0" smtClean="0"/>
              <a:t>!)</a:t>
            </a:r>
          </a:p>
          <a:p>
            <a:r>
              <a:rPr lang="en-US" u="sng" dirty="0" smtClean="0">
                <a:hlinkClick r:id="rId3"/>
              </a:rPr>
              <a:t>Romans </a:t>
            </a:r>
            <a:r>
              <a:rPr lang="en-US" u="sng" dirty="0">
                <a:hlinkClick r:id="rId3"/>
              </a:rPr>
              <a:t>15:1-2</a:t>
            </a:r>
            <a:r>
              <a:rPr lang="en-US" dirty="0"/>
              <a:t>, we who are strong bear with the scruples (weaknesses) of the </a:t>
            </a:r>
            <a:r>
              <a:rPr lang="en-US" dirty="0" smtClean="0"/>
              <a:t>weak.</a:t>
            </a:r>
          </a:p>
          <a:p>
            <a:r>
              <a:rPr lang="en-US" u="sng" dirty="0" smtClean="0">
                <a:hlinkClick r:id="rId4"/>
              </a:rPr>
              <a:t>1 </a:t>
            </a:r>
            <a:r>
              <a:rPr lang="en-US" u="sng" dirty="0">
                <a:hlinkClick r:id="rId4"/>
              </a:rPr>
              <a:t>Thessalonians 5:14</a:t>
            </a:r>
            <a:r>
              <a:rPr lang="en-US" dirty="0"/>
              <a:t> calls for us to warn (admonish) the unruly, comfort (encourage) the fainthearted, uphold (help) the weak and be patient with all</a:t>
            </a:r>
            <a:r>
              <a:rPr lang="en-US" dirty="0" smtClean="0"/>
              <a:t>.</a:t>
            </a:r>
          </a:p>
          <a:p>
            <a:endParaRPr lang="en-US" dirty="0"/>
          </a:p>
        </p:txBody>
      </p:sp>
    </p:spTree>
    <p:extLst>
      <p:ext uri="{BB962C8B-B14F-4D97-AF65-F5344CB8AC3E}">
        <p14:creationId xmlns:p14="http://schemas.microsoft.com/office/powerpoint/2010/main" val="26981740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45"/>
            <a:ext cx="8229600" cy="754455"/>
          </a:xfrm>
        </p:spPr>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0" y="914400"/>
            <a:ext cx="9067800" cy="5867400"/>
          </a:xfrm>
        </p:spPr>
        <p:txBody>
          <a:bodyPr>
            <a:normAutofit lnSpcReduction="10000"/>
          </a:bodyPr>
          <a:lstStyle/>
          <a:p>
            <a:r>
              <a:rPr lang="en-US" i="1" dirty="0" smtClean="0"/>
              <a:t>Consider</a:t>
            </a:r>
            <a:r>
              <a:rPr lang="en-US" dirty="0"/>
              <a:t> – to give careful thought to a matter, to look at something in a reflective manner, to notice (i.e. to be aware of) </a:t>
            </a:r>
            <a:r>
              <a:rPr lang="en-US" dirty="0" smtClean="0"/>
              <a:t>(</a:t>
            </a:r>
            <a:r>
              <a:rPr lang="en-US" u="sng" dirty="0">
                <a:hlinkClick r:id="rId2"/>
              </a:rPr>
              <a:t>Matthew 7:3</a:t>
            </a:r>
            <a:r>
              <a:rPr lang="en-US" dirty="0"/>
              <a:t>, </a:t>
            </a:r>
            <a:r>
              <a:rPr lang="en-US" u="sng" dirty="0">
                <a:hlinkClick r:id="rId3"/>
              </a:rPr>
              <a:t>Luke 12:24</a:t>
            </a:r>
            <a:r>
              <a:rPr lang="en-US" dirty="0"/>
              <a:t>, </a:t>
            </a:r>
            <a:r>
              <a:rPr lang="en-US" u="sng" dirty="0">
                <a:hlinkClick r:id="rId4"/>
              </a:rPr>
              <a:t>James 1:23-24</a:t>
            </a:r>
            <a:r>
              <a:rPr lang="en-US" dirty="0"/>
              <a:t> – observing; </a:t>
            </a:r>
            <a:r>
              <a:rPr lang="en-US" u="sng" dirty="0">
                <a:hlinkClick r:id="rId5"/>
              </a:rPr>
              <a:t>Hebrews 3:1</a:t>
            </a:r>
            <a:r>
              <a:rPr lang="en-US" dirty="0"/>
              <a:t> – consider the Apostle and High Priest of our confession, Jesus Christ</a:t>
            </a:r>
            <a:r>
              <a:rPr lang="en-US" dirty="0" smtClean="0"/>
              <a:t>)</a:t>
            </a:r>
          </a:p>
          <a:p>
            <a:r>
              <a:rPr lang="en-US" dirty="0" smtClean="0"/>
              <a:t>The </a:t>
            </a:r>
            <a:r>
              <a:rPr lang="en-US" dirty="0"/>
              <a:t>point is that we need to be thinking about each other as brethren. </a:t>
            </a:r>
          </a:p>
          <a:p>
            <a:r>
              <a:rPr lang="en-US" dirty="0" smtClean="0"/>
              <a:t>Also</a:t>
            </a:r>
            <a:r>
              <a:rPr lang="en-US" dirty="0"/>
              <a:t>, we are </a:t>
            </a:r>
            <a:r>
              <a:rPr lang="en-US" i="1" dirty="0"/>
              <a:t>to stir up each other</a:t>
            </a:r>
            <a:r>
              <a:rPr lang="en-US" dirty="0"/>
              <a:t> – the ASV uses the word “provoke” and the NASB uses the word “stimulate”.  </a:t>
            </a:r>
            <a:endParaRPr lang="en-US" dirty="0" smtClean="0"/>
          </a:p>
          <a:p>
            <a:r>
              <a:rPr lang="en-US" dirty="0" smtClean="0"/>
              <a:t>It </a:t>
            </a:r>
            <a:r>
              <a:rPr lang="en-US" dirty="0"/>
              <a:t>is a word that means to rouse one to activity</a:t>
            </a:r>
            <a:r>
              <a:rPr lang="en-US" dirty="0" smtClean="0"/>
              <a:t>.</a:t>
            </a:r>
          </a:p>
          <a:p>
            <a:endParaRPr lang="en-US" dirty="0"/>
          </a:p>
        </p:txBody>
      </p:sp>
    </p:spTree>
    <p:extLst>
      <p:ext uri="{BB962C8B-B14F-4D97-AF65-F5344CB8AC3E}">
        <p14:creationId xmlns:p14="http://schemas.microsoft.com/office/powerpoint/2010/main" val="24690902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a:bodyPr>
          <a:lstStyle/>
          <a:p>
            <a:r>
              <a:rPr lang="en-US" u="sng" dirty="0">
                <a:hlinkClick r:id="rId2"/>
              </a:rPr>
              <a:t>Galatians 6:1</a:t>
            </a:r>
            <a:r>
              <a:rPr lang="en-US" dirty="0"/>
              <a:t>, if a brother is overtaken in a trespass, we will seek to restore them with a spirit of gentleness (i.e. considering them).</a:t>
            </a:r>
          </a:p>
          <a:p>
            <a:r>
              <a:rPr lang="en-US" u="sng" dirty="0">
                <a:hlinkClick r:id="rId3"/>
              </a:rPr>
              <a:t>1 John 3:16-18</a:t>
            </a:r>
            <a:r>
              <a:rPr lang="en-US" dirty="0"/>
              <a:t>, we are willing to lay down our lives for our brethren (as Christ did for us) and to help them, even with their physical needs (cf. </a:t>
            </a:r>
            <a:r>
              <a:rPr lang="en-US" u="sng" dirty="0">
                <a:hlinkClick r:id="rId4"/>
              </a:rPr>
              <a:t>James 2:14-18</a:t>
            </a:r>
            <a:r>
              <a:rPr lang="en-US" dirty="0"/>
              <a:t>).</a:t>
            </a:r>
          </a:p>
          <a:p>
            <a:r>
              <a:rPr lang="en-US" u="sng" dirty="0">
                <a:hlinkClick r:id="rId5"/>
              </a:rPr>
              <a:t>Matthew 7:12</a:t>
            </a:r>
            <a:r>
              <a:rPr lang="en-US" dirty="0"/>
              <a:t>, NEVER FORGET the golden rule.</a:t>
            </a:r>
          </a:p>
          <a:p>
            <a:r>
              <a:rPr lang="en-US" dirty="0"/>
              <a:t>NOTE: But you can’t help someone if you don’t know what is going on.  </a:t>
            </a:r>
          </a:p>
          <a:p>
            <a:r>
              <a:rPr lang="en-US" dirty="0"/>
              <a:t>Sometimes, we need to ask for help with our struggles (cf. </a:t>
            </a:r>
            <a:r>
              <a:rPr lang="en-US" u="sng" dirty="0">
                <a:hlinkClick r:id="rId6"/>
              </a:rPr>
              <a:t>James 5:16</a:t>
            </a:r>
            <a:r>
              <a:rPr lang="en-US" dirty="0"/>
              <a:t>).  </a:t>
            </a:r>
          </a:p>
          <a:p>
            <a:r>
              <a:rPr lang="en-US" dirty="0"/>
              <a:t>And if they do, we need to be careful in passing judgment! (cf. </a:t>
            </a:r>
            <a:r>
              <a:rPr lang="en-US" u="sng" dirty="0">
                <a:hlinkClick r:id="rId7"/>
              </a:rPr>
              <a:t>Matthew 7:1-5</a:t>
            </a:r>
            <a:r>
              <a:rPr lang="en-US" dirty="0"/>
              <a:t>)</a:t>
            </a:r>
          </a:p>
          <a:p>
            <a:endParaRPr lang="en-US" dirty="0"/>
          </a:p>
        </p:txBody>
      </p:sp>
    </p:spTree>
    <p:extLst>
      <p:ext uri="{BB962C8B-B14F-4D97-AF65-F5344CB8AC3E}">
        <p14:creationId xmlns:p14="http://schemas.microsoft.com/office/powerpoint/2010/main" val="20611077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b="1" dirty="0" smtClean="0"/>
              <a:t>Conclusion</a:t>
            </a:r>
            <a:endParaRPr lang="en-US" b="1" dirty="0"/>
          </a:p>
        </p:txBody>
      </p:sp>
      <p:sp>
        <p:nvSpPr>
          <p:cNvPr id="3" name="Content Placeholder 2"/>
          <p:cNvSpPr>
            <a:spLocks noGrp="1"/>
          </p:cNvSpPr>
          <p:nvPr>
            <p:ph idx="1"/>
          </p:nvPr>
        </p:nvSpPr>
        <p:spPr>
          <a:xfrm>
            <a:off x="0" y="838200"/>
            <a:ext cx="9144000" cy="5867400"/>
          </a:xfrm>
        </p:spPr>
        <p:txBody>
          <a:bodyPr>
            <a:normAutofit/>
          </a:bodyPr>
          <a:lstStyle/>
          <a:p>
            <a:r>
              <a:rPr lang="en-US" dirty="0"/>
              <a:t>These are some examples of ways that we as Christians can consider one another.  </a:t>
            </a:r>
            <a:endParaRPr lang="en-US" dirty="0" smtClean="0"/>
          </a:p>
          <a:p>
            <a:r>
              <a:rPr lang="en-US" dirty="0" smtClean="0"/>
              <a:t>The </a:t>
            </a:r>
            <a:r>
              <a:rPr lang="en-US" dirty="0"/>
              <a:t>bottom line is we have to care about each other and seek to stir them up for good.  </a:t>
            </a:r>
            <a:endParaRPr lang="en-US" dirty="0" smtClean="0"/>
          </a:p>
          <a:p>
            <a:r>
              <a:rPr lang="en-US" dirty="0" smtClean="0"/>
              <a:t>BUT</a:t>
            </a:r>
            <a:r>
              <a:rPr lang="en-US" dirty="0"/>
              <a:t>, in order to be able to do this, let us realize that your ability to consider others </a:t>
            </a:r>
            <a:r>
              <a:rPr lang="en-US" u="sng" dirty="0"/>
              <a:t>begins</a:t>
            </a:r>
            <a:r>
              <a:rPr lang="en-US" dirty="0"/>
              <a:t> with considering yourself.  </a:t>
            </a:r>
            <a:endParaRPr lang="en-US" dirty="0" smtClean="0"/>
          </a:p>
          <a:p>
            <a:r>
              <a:rPr lang="en-US" dirty="0" smtClean="0"/>
              <a:t>Consider</a:t>
            </a:r>
            <a:r>
              <a:rPr lang="en-US" dirty="0"/>
              <a:t> </a:t>
            </a:r>
            <a:r>
              <a:rPr lang="en-US" u="sng" dirty="0">
                <a:hlinkClick r:id="rId2"/>
              </a:rPr>
              <a:t>Galatians 6:1</a:t>
            </a:r>
            <a:r>
              <a:rPr lang="en-US" dirty="0"/>
              <a:t>!  </a:t>
            </a:r>
            <a:endParaRPr lang="en-US" dirty="0" smtClean="0"/>
          </a:p>
          <a:p>
            <a:r>
              <a:rPr lang="en-US" dirty="0" smtClean="0"/>
              <a:t>How </a:t>
            </a:r>
            <a:r>
              <a:rPr lang="en-US" dirty="0"/>
              <a:t>are you doing in these matters?  </a:t>
            </a:r>
            <a:r>
              <a:rPr lang="en-US" dirty="0" smtClean="0"/>
              <a:t> </a:t>
            </a:r>
            <a:endParaRPr lang="en-US" dirty="0"/>
          </a:p>
        </p:txBody>
      </p:sp>
    </p:spTree>
    <p:extLst>
      <p:ext uri="{BB962C8B-B14F-4D97-AF65-F5344CB8AC3E}">
        <p14:creationId xmlns:p14="http://schemas.microsoft.com/office/powerpoint/2010/main" val="19421299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fontScale="92500" lnSpcReduction="10000"/>
          </a:bodyPr>
          <a:lstStyle/>
          <a:p>
            <a:r>
              <a:rPr lang="en-US" dirty="0"/>
              <a:t>The NKJV, KJV call for us to consider one another to stimulate them.  </a:t>
            </a:r>
          </a:p>
          <a:p>
            <a:r>
              <a:rPr lang="en-US" dirty="0"/>
              <a:t>Later translations (NASB, ESV) say that we consider HOW to stir up or stimulate one another.</a:t>
            </a:r>
          </a:p>
          <a:p>
            <a:r>
              <a:rPr lang="en-US" dirty="0"/>
              <a:t>As we “consider” our brethren to stir them up, we are going to be asking ourselves HOW we can do this.</a:t>
            </a:r>
          </a:p>
          <a:p>
            <a:r>
              <a:rPr lang="en-US" dirty="0"/>
              <a:t>It is also a present tense verb – meaning this is ongoing action and thought process.  </a:t>
            </a:r>
          </a:p>
          <a:p>
            <a:r>
              <a:rPr lang="en-US" dirty="0"/>
              <a:t>In other words, I need to be continually asking myself, “What can I do to make my brethren better?  </a:t>
            </a:r>
          </a:p>
          <a:p>
            <a:r>
              <a:rPr lang="en-US" dirty="0"/>
              <a:t>What can I do to help them rather than hindering them?  </a:t>
            </a:r>
          </a:p>
          <a:p>
            <a:r>
              <a:rPr lang="en-US" dirty="0"/>
              <a:t>Does my behavior stand in their way or frustrate them</a:t>
            </a:r>
            <a:r>
              <a:rPr lang="en-US" dirty="0" smtClean="0"/>
              <a:t>?”</a:t>
            </a:r>
            <a:endParaRPr lang="en-US" dirty="0"/>
          </a:p>
        </p:txBody>
      </p:sp>
    </p:spTree>
    <p:extLst>
      <p:ext uri="{BB962C8B-B14F-4D97-AF65-F5344CB8AC3E}">
        <p14:creationId xmlns:p14="http://schemas.microsoft.com/office/powerpoint/2010/main" val="3528682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629400"/>
          </a:xfrm>
        </p:spPr>
        <p:txBody>
          <a:bodyPr>
            <a:normAutofit/>
          </a:bodyPr>
          <a:lstStyle/>
          <a:p>
            <a:r>
              <a:rPr lang="en-US" dirty="0"/>
              <a:t>Why must we consider one another? </a:t>
            </a:r>
          </a:p>
          <a:p>
            <a:r>
              <a:rPr lang="en-US" u="sng" dirty="0"/>
              <a:t>Because we need each other</a:t>
            </a:r>
            <a:r>
              <a:rPr lang="en-US" dirty="0"/>
              <a:t> – be reminded, in this world, nation and state that is growing increasingly more hostile to Christians and the truth of God’s word, AND in a world where ungodliness and worldliness are tempting us everywhere we look – we NEED each other!  </a:t>
            </a:r>
          </a:p>
          <a:p>
            <a:r>
              <a:rPr lang="en-US" dirty="0"/>
              <a:t>We need to prefer each other (</a:t>
            </a:r>
            <a:r>
              <a:rPr lang="en-US" u="sng" dirty="0">
                <a:hlinkClick r:id="rId2"/>
              </a:rPr>
              <a:t>Romans 12:10</a:t>
            </a:r>
            <a:r>
              <a:rPr lang="en-US" dirty="0"/>
              <a:t>).   </a:t>
            </a:r>
          </a:p>
          <a:p>
            <a:r>
              <a:rPr lang="en-US" dirty="0"/>
              <a:t>We need to make time to be with each other.</a:t>
            </a:r>
          </a:p>
          <a:p>
            <a:endParaRPr lang="en-US" dirty="0"/>
          </a:p>
        </p:txBody>
      </p:sp>
    </p:spTree>
    <p:extLst>
      <p:ext uri="{BB962C8B-B14F-4D97-AF65-F5344CB8AC3E}">
        <p14:creationId xmlns:p14="http://schemas.microsoft.com/office/powerpoint/2010/main" val="16240396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77000"/>
          </a:xfrm>
        </p:spPr>
        <p:txBody>
          <a:bodyPr>
            <a:normAutofit/>
          </a:bodyPr>
          <a:lstStyle/>
          <a:p>
            <a:r>
              <a:rPr lang="en-US" u="sng" dirty="0"/>
              <a:t>Because what we do affects others</a:t>
            </a:r>
            <a:r>
              <a:rPr lang="en-US" dirty="0"/>
              <a:t> – recently, we have emphasized this.  </a:t>
            </a:r>
          </a:p>
          <a:p>
            <a:r>
              <a:rPr lang="en-US" dirty="0"/>
              <a:t>We are specifically warned that if our behavior causes grief or stumbling on the part of our brethren, we will answer for that – </a:t>
            </a:r>
            <a:r>
              <a:rPr lang="en-US" u="sng" dirty="0">
                <a:hlinkClick r:id="rId2"/>
              </a:rPr>
              <a:t>1 Corinthians 8:9</a:t>
            </a:r>
            <a:r>
              <a:rPr lang="en-US" dirty="0"/>
              <a:t>, </a:t>
            </a:r>
            <a:r>
              <a:rPr lang="en-US" u="sng" dirty="0">
                <a:hlinkClick r:id="rId3"/>
              </a:rPr>
              <a:t>11-12</a:t>
            </a:r>
            <a:r>
              <a:rPr lang="en-US" dirty="0"/>
              <a:t>; </a:t>
            </a:r>
            <a:r>
              <a:rPr lang="en-US" u="sng" dirty="0">
                <a:hlinkClick r:id="rId4"/>
              </a:rPr>
              <a:t>Galatians 5:13</a:t>
            </a:r>
            <a:r>
              <a:rPr lang="en-US" dirty="0"/>
              <a:t>.</a:t>
            </a:r>
          </a:p>
          <a:p>
            <a:r>
              <a:rPr lang="en-US" i="1" dirty="0"/>
              <a:t>“One another”</a:t>
            </a:r>
            <a:r>
              <a:rPr lang="en-US" dirty="0"/>
              <a:t> – finally, we remind ourselves that this is reciprocal conduct.  </a:t>
            </a:r>
          </a:p>
          <a:p>
            <a:r>
              <a:rPr lang="en-US" dirty="0"/>
              <a:t>ALL of these “one another” passages if practiced by ALL will resolve many of our differences and problems. </a:t>
            </a:r>
          </a:p>
          <a:p>
            <a:endParaRPr lang="en-US" dirty="0"/>
          </a:p>
          <a:p>
            <a:endParaRPr lang="en-US" dirty="0"/>
          </a:p>
        </p:txBody>
      </p:sp>
    </p:spTree>
    <p:extLst>
      <p:ext uri="{BB962C8B-B14F-4D97-AF65-F5344CB8AC3E}">
        <p14:creationId xmlns:p14="http://schemas.microsoft.com/office/powerpoint/2010/main" val="11007441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09600"/>
          </a:xfrm>
        </p:spPr>
        <p:txBody>
          <a:bodyPr>
            <a:normAutofit fontScale="90000"/>
          </a:bodyPr>
          <a:lstStyle/>
          <a:p>
            <a:r>
              <a:rPr lang="en-US" b="1" dirty="0" smtClean="0"/>
              <a:t>We Must Consider </a:t>
            </a:r>
            <a:r>
              <a:rPr lang="en-US" b="1" dirty="0"/>
              <a:t>One Another In</a:t>
            </a:r>
            <a:r>
              <a:rPr lang="en-US" b="1" dirty="0" smtClean="0"/>
              <a:t>:</a:t>
            </a:r>
            <a:endParaRPr lang="en-US" dirty="0"/>
          </a:p>
        </p:txBody>
      </p:sp>
      <p:sp>
        <p:nvSpPr>
          <p:cNvPr id="3" name="Content Placeholder 2"/>
          <p:cNvSpPr>
            <a:spLocks noGrp="1"/>
          </p:cNvSpPr>
          <p:nvPr>
            <p:ph idx="1"/>
          </p:nvPr>
        </p:nvSpPr>
        <p:spPr>
          <a:xfrm>
            <a:off x="76200" y="914400"/>
            <a:ext cx="8991600" cy="5791200"/>
          </a:xfrm>
        </p:spPr>
        <p:txBody>
          <a:bodyPr>
            <a:normAutofit fontScale="92500" lnSpcReduction="20000"/>
          </a:bodyPr>
          <a:lstStyle/>
          <a:p>
            <a:r>
              <a:rPr lang="en-US" b="1" i="1" u="sng" dirty="0" smtClean="0"/>
              <a:t>Stirring </a:t>
            </a:r>
            <a:r>
              <a:rPr lang="en-US" b="1" i="1" u="sng" dirty="0"/>
              <a:t>up love</a:t>
            </a:r>
            <a:r>
              <a:rPr lang="en-US" dirty="0"/>
              <a:t> – </a:t>
            </a:r>
            <a:endParaRPr lang="en-US" dirty="0" smtClean="0"/>
          </a:p>
          <a:p>
            <a:r>
              <a:rPr lang="en-US" u="sng" dirty="0" smtClean="0">
                <a:hlinkClick r:id="rId2"/>
              </a:rPr>
              <a:t>Hebrews </a:t>
            </a:r>
            <a:r>
              <a:rPr lang="en-US" u="sng" dirty="0">
                <a:hlinkClick r:id="rId2"/>
              </a:rPr>
              <a:t>10:24</a:t>
            </a:r>
            <a:r>
              <a:rPr lang="en-US" dirty="0"/>
              <a:t> – When we addressed our need to love one another, we saw how that involves considering one another.   </a:t>
            </a:r>
            <a:endParaRPr lang="en-US" dirty="0" smtClean="0"/>
          </a:p>
          <a:p>
            <a:r>
              <a:rPr lang="en-US" u="sng" dirty="0" smtClean="0">
                <a:hlinkClick r:id="rId3"/>
              </a:rPr>
              <a:t>Romans </a:t>
            </a:r>
            <a:r>
              <a:rPr lang="en-US" u="sng" dirty="0">
                <a:hlinkClick r:id="rId3"/>
              </a:rPr>
              <a:t>12:10</a:t>
            </a:r>
            <a:r>
              <a:rPr lang="en-US" dirty="0"/>
              <a:t> reminds us of this</a:t>
            </a:r>
            <a:r>
              <a:rPr lang="en-US" dirty="0" smtClean="0"/>
              <a:t>.</a:t>
            </a:r>
          </a:p>
          <a:p>
            <a:r>
              <a:rPr lang="en-US" u="sng" dirty="0" smtClean="0">
                <a:hlinkClick r:id="rId4"/>
              </a:rPr>
              <a:t>Romans </a:t>
            </a:r>
            <a:r>
              <a:rPr lang="en-US" u="sng" dirty="0">
                <a:hlinkClick r:id="rId4"/>
              </a:rPr>
              <a:t>14:15</a:t>
            </a:r>
            <a:r>
              <a:rPr lang="en-US" dirty="0"/>
              <a:t> as Paul addresses exercising our liberties, he notes that if your brother is grieved by your food (the example), “you are no longer walking in love</a:t>
            </a:r>
            <a:r>
              <a:rPr lang="en-US" dirty="0" smtClean="0"/>
              <a:t>.”</a:t>
            </a:r>
          </a:p>
          <a:p>
            <a:r>
              <a:rPr lang="en-US" dirty="0" smtClean="0"/>
              <a:t>Thus </a:t>
            </a:r>
            <a:r>
              <a:rPr lang="en-US" dirty="0"/>
              <a:t>as we consider one another we need to ask, “What can I do to bring out godly love in my brethren?”  </a:t>
            </a:r>
            <a:endParaRPr lang="en-US" dirty="0" smtClean="0"/>
          </a:p>
          <a:p>
            <a:r>
              <a:rPr lang="en-US" dirty="0" smtClean="0"/>
              <a:t>The </a:t>
            </a:r>
            <a:r>
              <a:rPr lang="en-US" dirty="0"/>
              <a:t>answer will involve our attitude, words, encouragement and actions.</a:t>
            </a:r>
          </a:p>
          <a:p>
            <a:endParaRPr lang="en-US" dirty="0"/>
          </a:p>
        </p:txBody>
      </p:sp>
    </p:spTree>
    <p:extLst>
      <p:ext uri="{BB962C8B-B14F-4D97-AF65-F5344CB8AC3E}">
        <p14:creationId xmlns:p14="http://schemas.microsoft.com/office/powerpoint/2010/main" val="35951200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b="1" i="1" u="sng" dirty="0" smtClean="0"/>
              <a:t>Stirring </a:t>
            </a:r>
            <a:r>
              <a:rPr lang="en-US" b="1" i="1" u="sng" dirty="0"/>
              <a:t>up good works</a:t>
            </a:r>
            <a:r>
              <a:rPr lang="en-US" u="sng" dirty="0"/>
              <a:t> – </a:t>
            </a:r>
            <a:endParaRPr lang="en-US" u="sng" dirty="0" smtClean="0"/>
          </a:p>
          <a:p>
            <a:r>
              <a:rPr lang="en-US" dirty="0" smtClean="0"/>
              <a:t>Christians </a:t>
            </a:r>
            <a:r>
              <a:rPr lang="en-US" dirty="0"/>
              <a:t>are to be about good works</a:t>
            </a:r>
            <a:r>
              <a:rPr lang="en-US" dirty="0" smtClean="0"/>
              <a:t>.</a:t>
            </a:r>
          </a:p>
          <a:p>
            <a:r>
              <a:rPr lang="en-US" u="sng" dirty="0" smtClean="0">
                <a:hlinkClick r:id="rId2"/>
              </a:rPr>
              <a:t>Matthew </a:t>
            </a:r>
            <a:r>
              <a:rPr lang="en-US" u="sng" dirty="0">
                <a:hlinkClick r:id="rId2"/>
              </a:rPr>
              <a:t>5:16</a:t>
            </a:r>
            <a:r>
              <a:rPr lang="en-US" dirty="0"/>
              <a:t>, as examples we let our lights shine so that the world will see our good </a:t>
            </a:r>
            <a:r>
              <a:rPr lang="en-US" dirty="0" smtClean="0"/>
              <a:t>works</a:t>
            </a:r>
          </a:p>
          <a:p>
            <a:r>
              <a:rPr lang="en-US" u="sng" dirty="0" smtClean="0">
                <a:hlinkClick r:id="rId3"/>
              </a:rPr>
              <a:t>Acts </a:t>
            </a:r>
            <a:r>
              <a:rPr lang="en-US" u="sng" dirty="0">
                <a:hlinkClick r:id="rId3"/>
              </a:rPr>
              <a:t>9:36</a:t>
            </a:r>
            <a:r>
              <a:rPr lang="en-US" dirty="0"/>
              <a:t> speaks of Dorcas (Tabitha) being a woman full of good works – she was charitable and made garments for </a:t>
            </a:r>
            <a:r>
              <a:rPr lang="en-US" dirty="0" smtClean="0"/>
              <a:t>others</a:t>
            </a:r>
          </a:p>
          <a:p>
            <a:r>
              <a:rPr lang="en-US" u="sng" dirty="0" smtClean="0">
                <a:hlinkClick r:id="rId4"/>
              </a:rPr>
              <a:t>Ephesians </a:t>
            </a:r>
            <a:r>
              <a:rPr lang="en-US" u="sng" dirty="0">
                <a:hlinkClick r:id="rId4"/>
              </a:rPr>
              <a:t>2:10</a:t>
            </a:r>
            <a:r>
              <a:rPr lang="en-US" dirty="0"/>
              <a:t> says, “</a:t>
            </a:r>
            <a:r>
              <a:rPr lang="en-US" i="1" dirty="0"/>
              <a:t>For we are His workmanship, created in Christ Jesus for good works, which God prepared beforehand that we should walk in them</a:t>
            </a:r>
            <a:r>
              <a:rPr lang="en-US" i="1" dirty="0" smtClean="0"/>
              <a:t>.</a:t>
            </a:r>
            <a:r>
              <a:rPr lang="en-US" dirty="0" smtClean="0"/>
              <a:t>”</a:t>
            </a:r>
          </a:p>
          <a:p>
            <a:endParaRPr lang="en-US" dirty="0"/>
          </a:p>
        </p:txBody>
      </p:sp>
    </p:spTree>
    <p:extLst>
      <p:ext uri="{BB962C8B-B14F-4D97-AF65-F5344CB8AC3E}">
        <p14:creationId xmlns:p14="http://schemas.microsoft.com/office/powerpoint/2010/main" val="23456457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fontScale="85000" lnSpcReduction="10000"/>
          </a:bodyPr>
          <a:lstStyle/>
          <a:p>
            <a:r>
              <a:rPr lang="en-US" u="sng" dirty="0">
                <a:hlinkClick r:id="rId2"/>
              </a:rPr>
              <a:t>Colossians 1:10</a:t>
            </a:r>
            <a:r>
              <a:rPr lang="en-US" dirty="0"/>
              <a:t> speaks of us walking worthy of the Lord, fully pleasing him, being fruitful in every good work…</a:t>
            </a:r>
          </a:p>
          <a:p>
            <a:r>
              <a:rPr lang="en-US" u="sng" dirty="0">
                <a:hlinkClick r:id="rId3"/>
              </a:rPr>
              <a:t>1 Timothy 6:10</a:t>
            </a:r>
            <a:r>
              <a:rPr lang="en-US" dirty="0"/>
              <a:t> speaks of the wealthy being rich in good works as they do good</a:t>
            </a:r>
          </a:p>
          <a:p>
            <a:r>
              <a:rPr lang="en-US" u="sng" dirty="0">
                <a:hlinkClick r:id="rId4"/>
              </a:rPr>
              <a:t>Titus 1:14</a:t>
            </a:r>
            <a:r>
              <a:rPr lang="en-US" dirty="0"/>
              <a:t>, Christ gave Himself for us so that we might be His own special people, zealous for good works.</a:t>
            </a:r>
          </a:p>
          <a:p>
            <a:r>
              <a:rPr lang="en-US" dirty="0"/>
              <a:t>Finally, </a:t>
            </a:r>
            <a:r>
              <a:rPr lang="en-US" u="sng" dirty="0">
                <a:hlinkClick r:id="rId5"/>
              </a:rPr>
              <a:t>1 Peter 2:12</a:t>
            </a:r>
            <a:r>
              <a:rPr lang="en-US" dirty="0"/>
              <a:t> speaks again of our example, “</a:t>
            </a:r>
            <a:r>
              <a:rPr lang="en-US" i="1" dirty="0"/>
              <a:t>having conduct honorable among the Gentiles, that when they speak against you as an evildoer, they may, by your good works which they observer, glorify God in the day of visitation.</a:t>
            </a:r>
            <a:r>
              <a:rPr lang="en-US" dirty="0"/>
              <a:t>”</a:t>
            </a:r>
          </a:p>
          <a:p>
            <a:r>
              <a:rPr lang="en-US" dirty="0"/>
              <a:t>The only challenge is determining what good works involves.</a:t>
            </a:r>
          </a:p>
          <a:p>
            <a:r>
              <a:rPr lang="en-US" dirty="0"/>
              <a:t>AS we consider one another, do we ask if we are provoking them to doing good things for the cause of Christ and for others.  </a:t>
            </a:r>
          </a:p>
          <a:p>
            <a:r>
              <a:rPr lang="en-US" dirty="0"/>
              <a:t>Does our example stir them up to strive to imitate us in this (cf. </a:t>
            </a:r>
            <a:r>
              <a:rPr lang="en-US" u="sng" dirty="0">
                <a:hlinkClick r:id="rId6"/>
              </a:rPr>
              <a:t>1 Corinthians 11:1</a:t>
            </a:r>
            <a:r>
              <a:rPr lang="en-US" dirty="0"/>
              <a:t>, etc.)</a:t>
            </a:r>
          </a:p>
          <a:p>
            <a:endParaRPr lang="en-US" dirty="0"/>
          </a:p>
        </p:txBody>
      </p:sp>
    </p:spTree>
    <p:extLst>
      <p:ext uri="{BB962C8B-B14F-4D97-AF65-F5344CB8AC3E}">
        <p14:creationId xmlns:p14="http://schemas.microsoft.com/office/powerpoint/2010/main" val="42923200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a:bodyPr>
          <a:lstStyle/>
          <a:p>
            <a:r>
              <a:rPr lang="en-US" b="1" i="1" u="sng" dirty="0" smtClean="0"/>
              <a:t>In </a:t>
            </a:r>
            <a:r>
              <a:rPr lang="en-US" b="1" i="1" u="sng" dirty="0"/>
              <a:t>our assembling</a:t>
            </a:r>
            <a:r>
              <a:rPr lang="en-US" dirty="0"/>
              <a:t> – </a:t>
            </a:r>
            <a:endParaRPr lang="en-US" dirty="0" smtClean="0"/>
          </a:p>
          <a:p>
            <a:r>
              <a:rPr lang="en-US" dirty="0" smtClean="0"/>
              <a:t>One </a:t>
            </a:r>
            <a:r>
              <a:rPr lang="en-US" dirty="0"/>
              <a:t>of the concerns of the writer of our text was how brethren were being left alone to take on false prophets and wolves in their midst.  </a:t>
            </a:r>
            <a:endParaRPr lang="en-US" dirty="0" smtClean="0"/>
          </a:p>
          <a:p>
            <a:r>
              <a:rPr lang="en-US" dirty="0" smtClean="0"/>
              <a:t>That </a:t>
            </a:r>
            <a:r>
              <a:rPr lang="en-US" dirty="0"/>
              <a:t>is what was involved in </a:t>
            </a:r>
            <a:r>
              <a:rPr lang="en-US" i="1" dirty="0"/>
              <a:t>forsaking</a:t>
            </a:r>
            <a:r>
              <a:rPr lang="en-US" dirty="0"/>
              <a:t> them.  </a:t>
            </a:r>
            <a:endParaRPr lang="en-US" dirty="0" smtClean="0"/>
          </a:p>
          <a:p>
            <a:r>
              <a:rPr lang="en-US" dirty="0" smtClean="0"/>
              <a:t>That </a:t>
            </a:r>
            <a:r>
              <a:rPr lang="en-US" dirty="0"/>
              <a:t>word means to abandon or desert, to separate connection with someone or something.  </a:t>
            </a:r>
            <a:endParaRPr lang="en-US" dirty="0" smtClean="0"/>
          </a:p>
          <a:p>
            <a:r>
              <a:rPr lang="en-US" dirty="0" smtClean="0"/>
              <a:t>The</a:t>
            </a:r>
            <a:r>
              <a:rPr lang="en-US" dirty="0"/>
              <a:t> </a:t>
            </a:r>
            <a:r>
              <a:rPr lang="en-US" i="1" dirty="0"/>
              <a:t>something</a:t>
            </a:r>
            <a:r>
              <a:rPr lang="en-US" dirty="0"/>
              <a:t> is mentioned in our text</a:t>
            </a:r>
            <a:r>
              <a:rPr lang="en-US" dirty="0" smtClean="0"/>
              <a:t>!</a:t>
            </a:r>
          </a:p>
        </p:txBody>
      </p:sp>
    </p:spTree>
    <p:extLst>
      <p:ext uri="{BB962C8B-B14F-4D97-AF65-F5344CB8AC3E}">
        <p14:creationId xmlns:p14="http://schemas.microsoft.com/office/powerpoint/2010/main" val="42289985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TotalTime>
  <Words>311</Words>
  <Application>Microsoft Office PowerPoint</Application>
  <PresentationFormat>On-screen Show (4:3)</PresentationFormat>
  <Paragraphs>115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Building, Maintaining, And Nurturing Good Relationships</vt:lpstr>
      <vt:lpstr>Introduction</vt:lpstr>
      <vt:lpstr>PowerPoint Presentation</vt:lpstr>
      <vt:lpstr>PowerPoint Presentation</vt:lpstr>
      <vt:lpstr>PowerPoint Presentation</vt:lpstr>
      <vt:lpstr>We Must Consider One Another 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7</cp:revision>
  <dcterms:created xsi:type="dcterms:W3CDTF">2017-01-02T04:16:19Z</dcterms:created>
  <dcterms:modified xsi:type="dcterms:W3CDTF">2017-01-03T01:34:56Z</dcterms:modified>
</cp:coreProperties>
</file>