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712" autoAdjust="0"/>
  </p:normalViewPr>
  <p:slideViewPr>
    <p:cSldViewPr>
      <p:cViewPr varScale="1">
        <p:scale>
          <a:sx n="105" d="100"/>
          <a:sy n="105" d="100"/>
        </p:scale>
        <p:origin x="-558" y="-90"/>
      </p:cViewPr>
      <p:guideLst>
        <p:guide orient="horz" pos="2160"/>
        <p:guide pos="2880"/>
      </p:guideLst>
    </p:cSldViewPr>
  </p:slideViewPr>
  <p:outlineViewPr>
    <p:cViewPr>
      <p:scale>
        <a:sx n="33" d="100"/>
        <a:sy n="33" d="100"/>
      </p:scale>
      <p:origin x="0" y="190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9F05D-7D7F-463E-AABB-C4352E6C253C}"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144671336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9F05D-7D7F-463E-AABB-C4352E6C253C}"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22896247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9F05D-7D7F-463E-AABB-C4352E6C253C}"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299670675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9F05D-7D7F-463E-AABB-C4352E6C253C}"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373792554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9F05D-7D7F-463E-AABB-C4352E6C253C}"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366221376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9F05D-7D7F-463E-AABB-C4352E6C253C}"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397001970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9F05D-7D7F-463E-AABB-C4352E6C253C}"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55164242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9F05D-7D7F-463E-AABB-C4352E6C253C}"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230122615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9F05D-7D7F-463E-AABB-C4352E6C253C}"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205938248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9F05D-7D7F-463E-AABB-C4352E6C253C}"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24258347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9F05D-7D7F-463E-AABB-C4352E6C253C}"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D270B-914F-444A-90B4-F547D26E0ADA}" type="slidenum">
              <a:rPr lang="en-US" smtClean="0"/>
              <a:t>‹#›</a:t>
            </a:fld>
            <a:endParaRPr lang="en-US"/>
          </a:p>
        </p:txBody>
      </p:sp>
    </p:spTree>
    <p:extLst>
      <p:ext uri="{BB962C8B-B14F-4D97-AF65-F5344CB8AC3E}">
        <p14:creationId xmlns:p14="http://schemas.microsoft.com/office/powerpoint/2010/main" val="79386592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94000">
              <a:srgbClr val="D49E6C"/>
            </a:gs>
            <a:gs pos="93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9F05D-7D7F-463E-AABB-C4352E6C253C}" type="datetimeFigureOut">
              <a:rPr lang="en-US" smtClean="0"/>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D270B-914F-444A-90B4-F547D26E0ADA}" type="slidenum">
              <a:rPr lang="en-US" smtClean="0"/>
              <a:t>‹#›</a:t>
            </a:fld>
            <a:endParaRPr lang="en-US"/>
          </a:p>
        </p:txBody>
      </p:sp>
    </p:spTree>
    <p:extLst>
      <p:ext uri="{BB962C8B-B14F-4D97-AF65-F5344CB8AC3E}">
        <p14:creationId xmlns:p14="http://schemas.microsoft.com/office/powerpoint/2010/main" val="218862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nkjv/Ephesians%204.3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1%20Corinthians%2015.33" TargetMode="External"/><Relationship Id="rId2" Type="http://schemas.openxmlformats.org/officeDocument/2006/relationships/hyperlink" Target="http://biblia.com/bible/nkjv/Prov.%2031.26" TargetMode="External"/><Relationship Id="rId1" Type="http://schemas.openxmlformats.org/officeDocument/2006/relationships/slideLayout" Target="../slideLayouts/slideLayout2.xml"/><Relationship Id="rId4" Type="http://schemas.openxmlformats.org/officeDocument/2006/relationships/hyperlink" Target="http://biblia.com/bible/nkjv/Proverbs%2022.24-2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Job%206.14" TargetMode="External"/><Relationship Id="rId2" Type="http://schemas.openxmlformats.org/officeDocument/2006/relationships/hyperlink" Target="http://biblia.com/bible/nkjv/Heb.%2010.24" TargetMode="External"/><Relationship Id="rId1" Type="http://schemas.openxmlformats.org/officeDocument/2006/relationships/slideLayout" Target="../slideLayouts/slideLayout2.xml"/><Relationship Id="rId5" Type="http://schemas.openxmlformats.org/officeDocument/2006/relationships/hyperlink" Target="http://biblia.com/bible/nkjv/Matthew%207.12" TargetMode="External"/><Relationship Id="rId4" Type="http://schemas.openxmlformats.org/officeDocument/2006/relationships/hyperlink" Target="http://biblia.com/bible/nkjv/Rom.%2012.20-21"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Eph.%204.31-3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Genesis%2050.21" TargetMode="External"/><Relationship Id="rId2" Type="http://schemas.openxmlformats.org/officeDocument/2006/relationships/hyperlink" Target="http://biblia.com/bible/nkjv/Ephesians%204.32" TargetMode="External"/><Relationship Id="rId1" Type="http://schemas.openxmlformats.org/officeDocument/2006/relationships/slideLayout" Target="../slideLayouts/slideLayout2.xml"/><Relationship Id="rId4" Type="http://schemas.openxmlformats.org/officeDocument/2006/relationships/hyperlink" Target="http://biblia.com/bible/nkjv/Titus%203.3-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Proverbs%2031.26" TargetMode="External"/><Relationship Id="rId2" Type="http://schemas.openxmlformats.org/officeDocument/2006/relationships/hyperlink" Target="http://biblia.com/bible/nkjv/Colossians%204.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James%203.15-17" TargetMode="External"/><Relationship Id="rId2" Type="http://schemas.openxmlformats.org/officeDocument/2006/relationships/hyperlink" Target="http://biblia.com/bible/nkjv/2%20Corinthians%206.3-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Acts%2028.2" TargetMode="External"/><Relationship Id="rId2" Type="http://schemas.openxmlformats.org/officeDocument/2006/relationships/hyperlink" Target="http://biblia.com/bible/nkjv/Proverbs%2026.23-2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Rom.%206.23" TargetMode="External"/><Relationship Id="rId2" Type="http://schemas.openxmlformats.org/officeDocument/2006/relationships/hyperlink" Target="http://biblia.com/bible/nkjv/Eph.%202.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iblia.com/bible/nkjv/Romans%2015.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Titus%203.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1%20Cor.%2013.4" TargetMode="External"/><Relationship Id="rId2" Type="http://schemas.openxmlformats.org/officeDocument/2006/relationships/hyperlink" Target="http://biblia.com/bible/nkjv/Colossians%203.12" TargetMode="External"/><Relationship Id="rId1" Type="http://schemas.openxmlformats.org/officeDocument/2006/relationships/slideLayout" Target="../slideLayouts/slideLayout2.xml"/><Relationship Id="rId4" Type="http://schemas.openxmlformats.org/officeDocument/2006/relationships/hyperlink" Target="http://biblia.com/bible/nkjv/Romans%2012.1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Galatians%205.22" TargetMode="External"/><Relationship Id="rId2" Type="http://schemas.openxmlformats.org/officeDocument/2006/relationships/hyperlink" Target="http://biblia.com/bible/nkjv/2%20Peter%201.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Romans%202.4" TargetMode="External"/><Relationship Id="rId2" Type="http://schemas.openxmlformats.org/officeDocument/2006/relationships/hyperlink" Target="http://biblia.com/bible/nkjv/Luke%206.3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Ephesians%202.7" TargetMode="External"/><Relationship Id="rId2" Type="http://schemas.openxmlformats.org/officeDocument/2006/relationships/hyperlink" Target="http://biblia.com/bible/nkjv/Romans%2011.22" TargetMode="External"/><Relationship Id="rId1" Type="http://schemas.openxmlformats.org/officeDocument/2006/relationships/slideLayout" Target="../slideLayouts/slideLayout2.xml"/><Relationship Id="rId5" Type="http://schemas.openxmlformats.org/officeDocument/2006/relationships/hyperlink" Target="http://biblia.com/bible/nkjv/1%20Peter%202.3" TargetMode="External"/><Relationship Id="rId4" Type="http://schemas.openxmlformats.org/officeDocument/2006/relationships/hyperlink" Target="http://biblia.com/bible/nkjv/Titus%203.4-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Prov.%2019.22" TargetMode="External"/><Relationship Id="rId2" Type="http://schemas.openxmlformats.org/officeDocument/2006/relationships/hyperlink" Target="http://biblia.com/bible/nkjv/Matthew%2018.23-35" TargetMode="External"/><Relationship Id="rId1" Type="http://schemas.openxmlformats.org/officeDocument/2006/relationships/slideLayout" Target="../slideLayouts/slideLayout2.xml"/><Relationship Id="rId4" Type="http://schemas.openxmlformats.org/officeDocument/2006/relationships/hyperlink" Target="http://biblia.com/bible/nkjv/Proverbs%2020.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295650"/>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a:xfrm>
            <a:off x="76200" y="3352800"/>
            <a:ext cx="9067800" cy="3429000"/>
          </a:xfrm>
        </p:spPr>
        <p:txBody>
          <a:bodyPr>
            <a:normAutofit fontScale="85000" lnSpcReduction="20000"/>
          </a:bodyPr>
          <a:lstStyle/>
          <a:p>
            <a:r>
              <a:rPr lang="en-US" sz="4800" b="1" dirty="0">
                <a:solidFill>
                  <a:srgbClr val="002060"/>
                </a:solidFill>
              </a:rPr>
              <a:t>BE KIND TO ONE ANOTHER</a:t>
            </a:r>
            <a:r>
              <a:rPr lang="en-US" sz="4800" b="1" dirty="0"/>
              <a:t/>
            </a:r>
            <a:br>
              <a:rPr lang="en-US" sz="4800" b="1" dirty="0"/>
            </a:br>
            <a:r>
              <a:rPr lang="en-US" sz="4800" b="1" u="sng" dirty="0">
                <a:hlinkClick r:id="rId2"/>
              </a:rPr>
              <a:t>Ephesians </a:t>
            </a:r>
            <a:r>
              <a:rPr lang="en-US" sz="4800" b="1" u="sng" dirty="0" smtClean="0">
                <a:hlinkClick r:id="rId2"/>
              </a:rPr>
              <a:t>4:32</a:t>
            </a:r>
            <a:r>
              <a:rPr lang="en-US" sz="4800" b="1" u="sng" dirty="0" smtClean="0"/>
              <a:t> </a:t>
            </a:r>
          </a:p>
          <a:p>
            <a:r>
              <a:rPr lang="en-US" sz="4800" b="1" u="sng" dirty="0" smtClean="0">
                <a:solidFill>
                  <a:srgbClr val="C00000"/>
                </a:solidFill>
              </a:rPr>
              <a:t>“and be kind to one another, tender-hearted, forgiving each other, just as God in Christ also has forgiven you”.</a:t>
            </a:r>
            <a:endParaRPr lang="en-US" sz="4800" dirty="0">
              <a:solidFill>
                <a:srgbClr val="C00000"/>
              </a:solidFill>
            </a:endParaRPr>
          </a:p>
          <a:p>
            <a:r>
              <a:rPr lang="en-US" dirty="0"/>
              <a:t> </a:t>
            </a:r>
          </a:p>
          <a:p>
            <a:endParaRPr lang="en-US" dirty="0"/>
          </a:p>
        </p:txBody>
      </p:sp>
    </p:spTree>
    <p:extLst>
      <p:ext uri="{BB962C8B-B14F-4D97-AF65-F5344CB8AC3E}">
        <p14:creationId xmlns:p14="http://schemas.microsoft.com/office/powerpoint/2010/main" val="215836591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fontScale="92500"/>
          </a:bodyPr>
          <a:lstStyle/>
          <a:p>
            <a:r>
              <a:rPr lang="en-US" u="sng" dirty="0" smtClean="0">
                <a:hlinkClick r:id="rId2"/>
              </a:rPr>
              <a:t>Proverbs 31:26</a:t>
            </a:r>
            <a:r>
              <a:rPr lang="en-US" dirty="0" smtClean="0"/>
              <a:t>, of the virtuous woman we read, “</a:t>
            </a:r>
            <a:r>
              <a:rPr lang="en-US" i="1" dirty="0" smtClean="0"/>
              <a:t>She opens her mouth with wisdom, And on her tongue is the law of kindness.</a:t>
            </a:r>
            <a:r>
              <a:rPr lang="en-US" dirty="0" smtClean="0"/>
              <a:t>”</a:t>
            </a:r>
          </a:p>
          <a:p>
            <a:r>
              <a:rPr lang="en-US" dirty="0" smtClean="0"/>
              <a:t>We can see in all of these passages and other related words, that kindness is a quality we must develop and manifest in our lives.</a:t>
            </a:r>
          </a:p>
          <a:p>
            <a:r>
              <a:rPr lang="en-US" dirty="0" smtClean="0"/>
              <a:t>In fact, we ought to avoid associating with those who are unkind and have ungodly dispositions.  </a:t>
            </a:r>
          </a:p>
          <a:p>
            <a:r>
              <a:rPr lang="en-US" u="sng" dirty="0" smtClean="0">
                <a:hlinkClick r:id="rId3"/>
              </a:rPr>
              <a:t>1 Corinthians 15:33</a:t>
            </a:r>
            <a:r>
              <a:rPr lang="en-US" dirty="0" smtClean="0"/>
              <a:t> warns us about the company we keep – evil company corrupts good habits (character).</a:t>
            </a:r>
          </a:p>
          <a:p>
            <a:r>
              <a:rPr lang="en-US" u="sng" dirty="0" smtClean="0">
                <a:hlinkClick r:id="rId4"/>
              </a:rPr>
              <a:t>Proverbs 22:24-25</a:t>
            </a:r>
            <a:r>
              <a:rPr lang="en-US" dirty="0" smtClean="0"/>
              <a:t> says, “</a:t>
            </a:r>
            <a:r>
              <a:rPr lang="en-US" i="1" dirty="0" smtClean="0"/>
              <a:t>Make no friendship with an angry man, And with a furious man do not go, Lest you learn his ways And set a snare for your soul.</a:t>
            </a:r>
            <a:r>
              <a:rPr lang="en-US" dirty="0" smtClean="0"/>
              <a:t>”</a:t>
            </a:r>
          </a:p>
          <a:p>
            <a:endParaRPr lang="en-US" dirty="0"/>
          </a:p>
        </p:txBody>
      </p:sp>
    </p:spTree>
    <p:extLst>
      <p:ext uri="{BB962C8B-B14F-4D97-AF65-F5344CB8AC3E}">
        <p14:creationId xmlns:p14="http://schemas.microsoft.com/office/powerpoint/2010/main" val="22262798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normAutofit/>
          </a:bodyPr>
          <a:lstStyle/>
          <a:p>
            <a:r>
              <a:rPr lang="en-US" b="1" dirty="0" smtClean="0"/>
              <a:t>Kindness toward one another:</a:t>
            </a:r>
            <a:endParaRPr lang="en-US" dirty="0"/>
          </a:p>
        </p:txBody>
      </p:sp>
      <p:sp>
        <p:nvSpPr>
          <p:cNvPr id="3" name="Content Placeholder 2"/>
          <p:cNvSpPr>
            <a:spLocks noGrp="1"/>
          </p:cNvSpPr>
          <p:nvPr>
            <p:ph idx="1"/>
          </p:nvPr>
        </p:nvSpPr>
        <p:spPr>
          <a:xfrm>
            <a:off x="76200" y="914400"/>
            <a:ext cx="8991600" cy="5791200"/>
          </a:xfrm>
        </p:spPr>
        <p:txBody>
          <a:bodyPr>
            <a:normAutofit/>
          </a:bodyPr>
          <a:lstStyle/>
          <a:p>
            <a:r>
              <a:rPr lang="en-US" b="1" i="1" dirty="0" smtClean="0"/>
              <a:t>Is </a:t>
            </a:r>
            <a:r>
              <a:rPr lang="en-US" b="1" i="1" dirty="0"/>
              <a:t>necessary toward </a:t>
            </a:r>
            <a:r>
              <a:rPr lang="en-US" b="1" i="1" dirty="0" smtClean="0"/>
              <a:t>everyone</a:t>
            </a:r>
            <a:r>
              <a:rPr lang="en-US" dirty="0"/>
              <a:t> – </a:t>
            </a:r>
            <a:endParaRPr lang="en-US" dirty="0" smtClean="0"/>
          </a:p>
          <a:p>
            <a:r>
              <a:rPr lang="en-US" dirty="0" smtClean="0"/>
              <a:t>while </a:t>
            </a:r>
            <a:r>
              <a:rPr lang="en-US" dirty="0"/>
              <a:t>we are emphasizing kindness toward one another as brethren, it is highly unlikely that you will be kind to them if you are harsh toward those who are without.   </a:t>
            </a:r>
            <a:endParaRPr lang="en-US" dirty="0" smtClean="0"/>
          </a:p>
          <a:p>
            <a:r>
              <a:rPr lang="en-US" dirty="0" smtClean="0"/>
              <a:t>We </a:t>
            </a:r>
            <a:r>
              <a:rPr lang="en-US" dirty="0"/>
              <a:t>need to be kind to all, as many of the ABOVE passages do not limit that kindness to our brethren</a:t>
            </a:r>
            <a:r>
              <a:rPr lang="en-US" dirty="0" smtClean="0"/>
              <a:t>.</a:t>
            </a:r>
          </a:p>
          <a:p>
            <a:r>
              <a:rPr lang="en-US" dirty="0" smtClean="0"/>
              <a:t>Be </a:t>
            </a:r>
            <a:r>
              <a:rPr lang="en-US" dirty="0"/>
              <a:t>kind to your neighbors, when you are driving or going about your business, to those who serve you (in restaurants, checkout counters, etc</a:t>
            </a:r>
            <a:r>
              <a:rPr lang="en-US" dirty="0" smtClean="0"/>
              <a:t>.).</a:t>
            </a:r>
            <a:endParaRPr lang="en-US" dirty="0"/>
          </a:p>
          <a:p>
            <a:endParaRPr lang="en-US" dirty="0"/>
          </a:p>
        </p:txBody>
      </p:sp>
    </p:spTree>
    <p:extLst>
      <p:ext uri="{BB962C8B-B14F-4D97-AF65-F5344CB8AC3E}">
        <p14:creationId xmlns:p14="http://schemas.microsoft.com/office/powerpoint/2010/main" val="211064091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10000"/>
          </a:bodyPr>
          <a:lstStyle/>
          <a:p>
            <a:r>
              <a:rPr lang="en-US" b="1" i="1" dirty="0" smtClean="0"/>
              <a:t>Consider </a:t>
            </a:r>
            <a:r>
              <a:rPr lang="en-US" b="1" i="1" dirty="0"/>
              <a:t>one another</a:t>
            </a:r>
            <a:r>
              <a:rPr lang="en-US" dirty="0"/>
              <a:t> – we have addressed our need to consider one another (</a:t>
            </a:r>
            <a:r>
              <a:rPr lang="en-US" u="sng" dirty="0" smtClean="0">
                <a:hlinkClick r:id="rId2"/>
              </a:rPr>
              <a:t>Hebrews </a:t>
            </a:r>
            <a:r>
              <a:rPr lang="en-US" u="sng" dirty="0">
                <a:hlinkClick r:id="rId2"/>
              </a:rPr>
              <a:t>10:24</a:t>
            </a:r>
            <a:r>
              <a:rPr lang="en-US" dirty="0"/>
              <a:t>) – meaning we think about them.  </a:t>
            </a:r>
            <a:endParaRPr lang="en-US" dirty="0" smtClean="0"/>
          </a:p>
          <a:p>
            <a:r>
              <a:rPr lang="en-US" dirty="0" smtClean="0"/>
              <a:t>This </a:t>
            </a:r>
            <a:r>
              <a:rPr lang="en-US" dirty="0"/>
              <a:t>will include our attitude and the way we approach each other</a:t>
            </a:r>
            <a:r>
              <a:rPr lang="en-US" dirty="0" smtClean="0"/>
              <a:t>.</a:t>
            </a:r>
          </a:p>
          <a:p>
            <a:r>
              <a:rPr lang="en-US" u="sng" dirty="0" smtClean="0">
                <a:hlinkClick r:id="rId3"/>
              </a:rPr>
              <a:t>Job </a:t>
            </a:r>
            <a:r>
              <a:rPr lang="en-US" u="sng" dirty="0">
                <a:hlinkClick r:id="rId3"/>
              </a:rPr>
              <a:t>6:14</a:t>
            </a:r>
            <a:r>
              <a:rPr lang="en-US" dirty="0"/>
              <a:t> says, “</a:t>
            </a:r>
            <a:r>
              <a:rPr lang="en-US" i="1" dirty="0"/>
              <a:t>To him who is afflicted, </a:t>
            </a:r>
            <a:r>
              <a:rPr lang="en-US" i="1" u="sng" dirty="0"/>
              <a:t>kindness</a:t>
            </a:r>
            <a:r>
              <a:rPr lang="en-US" i="1" dirty="0"/>
              <a:t> should be shown by his friend, Even though he forsakes the fear of the Almighty.</a:t>
            </a:r>
            <a:r>
              <a:rPr lang="en-US" dirty="0"/>
              <a:t>”</a:t>
            </a:r>
          </a:p>
          <a:p>
            <a:r>
              <a:rPr lang="en-US" b="1" i="1" dirty="0" smtClean="0"/>
              <a:t>Kindness </a:t>
            </a:r>
            <a:r>
              <a:rPr lang="en-US" b="1" i="1" dirty="0"/>
              <a:t>can overcome evil</a:t>
            </a:r>
            <a:r>
              <a:rPr lang="en-US" dirty="0"/>
              <a:t> – </a:t>
            </a:r>
            <a:r>
              <a:rPr lang="en-US" u="sng" dirty="0" smtClean="0">
                <a:hlinkClick r:id="rId4"/>
              </a:rPr>
              <a:t>Romans </a:t>
            </a:r>
            <a:r>
              <a:rPr lang="en-US" u="sng" dirty="0">
                <a:hlinkClick r:id="rId4"/>
              </a:rPr>
              <a:t>12:20-21</a:t>
            </a:r>
            <a:r>
              <a:rPr lang="en-US" dirty="0"/>
              <a:t>, tells us to overcome evil with good.  </a:t>
            </a:r>
            <a:endParaRPr lang="en-US" dirty="0" smtClean="0"/>
          </a:p>
          <a:p>
            <a:r>
              <a:rPr lang="en-US" dirty="0" smtClean="0"/>
              <a:t>As </a:t>
            </a:r>
            <a:r>
              <a:rPr lang="en-US" dirty="0"/>
              <a:t>with a proper greeting (which will include kindness), kindness can disarm one who is troubled or acting in a </a:t>
            </a:r>
            <a:r>
              <a:rPr lang="en-US" i="1" dirty="0"/>
              <a:t>less than kind manner</a:t>
            </a:r>
            <a:r>
              <a:rPr lang="en-US" dirty="0"/>
              <a:t>.    </a:t>
            </a:r>
            <a:endParaRPr lang="en-US" dirty="0" smtClean="0"/>
          </a:p>
          <a:p>
            <a:r>
              <a:rPr lang="en-US" dirty="0" smtClean="0"/>
              <a:t>Again </a:t>
            </a:r>
            <a:r>
              <a:rPr lang="en-US" dirty="0"/>
              <a:t>consider </a:t>
            </a:r>
            <a:r>
              <a:rPr lang="en-US" u="sng" dirty="0">
                <a:hlinkClick r:id="rId5"/>
              </a:rPr>
              <a:t>Matthew 7:12</a:t>
            </a:r>
            <a:r>
              <a:rPr lang="en-US" dirty="0"/>
              <a:t> – the “golden rule</a:t>
            </a:r>
            <a:r>
              <a:rPr lang="en-US" dirty="0" smtClean="0"/>
              <a:t>”.</a:t>
            </a:r>
            <a:endParaRPr lang="en-US" dirty="0"/>
          </a:p>
          <a:p>
            <a:endParaRPr lang="en-US" dirty="0"/>
          </a:p>
        </p:txBody>
      </p:sp>
    </p:spTree>
    <p:extLst>
      <p:ext uri="{BB962C8B-B14F-4D97-AF65-F5344CB8AC3E}">
        <p14:creationId xmlns:p14="http://schemas.microsoft.com/office/powerpoint/2010/main" val="310667282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a:bodyPr>
          <a:lstStyle/>
          <a:p>
            <a:r>
              <a:rPr lang="en-US" b="1" i="1" dirty="0" smtClean="0"/>
              <a:t>Kindness: Is </a:t>
            </a:r>
            <a:r>
              <a:rPr lang="en-US" b="1" i="1" dirty="0"/>
              <a:t>how we respond to bitterness, etc</a:t>
            </a:r>
            <a:r>
              <a:rPr lang="en-US" dirty="0"/>
              <a:t>.  – </a:t>
            </a:r>
            <a:r>
              <a:rPr lang="en-US" u="sng" dirty="0" smtClean="0">
                <a:hlinkClick r:id="rId2"/>
              </a:rPr>
              <a:t>Ephesians </a:t>
            </a:r>
            <a:r>
              <a:rPr lang="en-US" u="sng" dirty="0">
                <a:hlinkClick r:id="rId2"/>
              </a:rPr>
              <a:t>4:31-32</a:t>
            </a:r>
            <a:r>
              <a:rPr lang="en-US" dirty="0"/>
              <a:t>.  It can diffuse a volatile situation, as it calls for you to remain calm and in a controlled manner you answer and react.</a:t>
            </a:r>
          </a:p>
          <a:p>
            <a:r>
              <a:rPr lang="en-US" b="1" i="1" dirty="0" smtClean="0"/>
              <a:t>Opens </a:t>
            </a:r>
            <a:r>
              <a:rPr lang="en-US" b="1" i="1" dirty="0"/>
              <a:t>doors to teach and correct</a:t>
            </a:r>
            <a:r>
              <a:rPr lang="en-US" dirty="0"/>
              <a:t> – related to the last point, </a:t>
            </a:r>
            <a:r>
              <a:rPr lang="en-US" dirty="0" smtClean="0"/>
              <a:t>kindness </a:t>
            </a:r>
            <a:r>
              <a:rPr lang="en-US" dirty="0"/>
              <a:t>is more likely to make you welcome as you seek to teach others, or to correct them in their error.  </a:t>
            </a:r>
            <a:endParaRPr lang="en-US" dirty="0" smtClean="0"/>
          </a:p>
          <a:p>
            <a:r>
              <a:rPr lang="en-US" dirty="0" smtClean="0"/>
              <a:t>It </a:t>
            </a:r>
            <a:r>
              <a:rPr lang="en-US" dirty="0"/>
              <a:t>will not close the door before you have a chance to open it.</a:t>
            </a:r>
          </a:p>
          <a:p>
            <a:endParaRPr lang="en-US" dirty="0"/>
          </a:p>
        </p:txBody>
      </p:sp>
    </p:spTree>
    <p:extLst>
      <p:ext uri="{BB962C8B-B14F-4D97-AF65-F5344CB8AC3E}">
        <p14:creationId xmlns:p14="http://schemas.microsoft.com/office/powerpoint/2010/main" val="17041439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553200"/>
          </a:xfrm>
        </p:spPr>
        <p:txBody>
          <a:bodyPr>
            <a:normAutofit/>
          </a:bodyPr>
          <a:lstStyle/>
          <a:p>
            <a:r>
              <a:rPr lang="en-US" b="1" i="1" dirty="0" smtClean="0"/>
              <a:t>Is </a:t>
            </a:r>
            <a:r>
              <a:rPr lang="en-US" b="1" i="1" dirty="0"/>
              <a:t>needed to properly forgive one another</a:t>
            </a:r>
            <a:r>
              <a:rPr lang="en-US" dirty="0"/>
              <a:t> </a:t>
            </a:r>
            <a:r>
              <a:rPr lang="en-US" dirty="0" smtClean="0"/>
              <a:t>–</a:t>
            </a:r>
          </a:p>
          <a:p>
            <a:r>
              <a:rPr lang="en-US" u="sng" dirty="0" smtClean="0">
                <a:hlinkClick r:id="rId2"/>
              </a:rPr>
              <a:t>Ephesians </a:t>
            </a:r>
            <a:r>
              <a:rPr lang="en-US" u="sng" dirty="0">
                <a:hlinkClick r:id="rId2"/>
              </a:rPr>
              <a:t>4:32</a:t>
            </a:r>
            <a:r>
              <a:rPr lang="en-US" dirty="0"/>
              <a:t> – in our text</a:t>
            </a:r>
            <a:r>
              <a:rPr lang="en-US" dirty="0" smtClean="0"/>
              <a:t>.</a:t>
            </a:r>
          </a:p>
          <a:p>
            <a:r>
              <a:rPr lang="en-US" dirty="0" smtClean="0"/>
              <a:t>Consider </a:t>
            </a:r>
            <a:r>
              <a:rPr lang="en-US" dirty="0"/>
              <a:t>Joseph in </a:t>
            </a:r>
            <a:r>
              <a:rPr lang="en-US" u="sng" dirty="0">
                <a:hlinkClick r:id="rId3"/>
              </a:rPr>
              <a:t>Genesis 50:21</a:t>
            </a:r>
            <a:r>
              <a:rPr lang="en-US" dirty="0"/>
              <a:t>, with Jacob dead, his brothers were fearful of retaliation, but Joseph assured them that he would provide for them “and spoke kindly to them.”  </a:t>
            </a:r>
            <a:endParaRPr lang="en-US" dirty="0" smtClean="0"/>
          </a:p>
          <a:p>
            <a:r>
              <a:rPr lang="en-US" u="sng" dirty="0" smtClean="0">
                <a:hlinkClick r:id="rId4"/>
              </a:rPr>
              <a:t>Titus </a:t>
            </a:r>
            <a:r>
              <a:rPr lang="en-US" u="sng" dirty="0">
                <a:hlinkClick r:id="rId4"/>
              </a:rPr>
              <a:t>3:3-7</a:t>
            </a:r>
            <a:r>
              <a:rPr lang="en-US" dirty="0"/>
              <a:t>, </a:t>
            </a:r>
            <a:r>
              <a:rPr lang="en-US" dirty="0" smtClean="0"/>
              <a:t>God’s kindness saved us even though we have been miserable people.</a:t>
            </a:r>
            <a:endParaRPr lang="en-US" dirty="0"/>
          </a:p>
          <a:p>
            <a:r>
              <a:rPr lang="en-US" dirty="0"/>
              <a:t>AGAIN, be reminded (as in our text) that we need to kindly forgive AS God has forgiven us.</a:t>
            </a:r>
          </a:p>
          <a:p>
            <a:endParaRPr lang="en-US" dirty="0"/>
          </a:p>
        </p:txBody>
      </p:sp>
    </p:spTree>
    <p:extLst>
      <p:ext uri="{BB962C8B-B14F-4D97-AF65-F5344CB8AC3E}">
        <p14:creationId xmlns:p14="http://schemas.microsoft.com/office/powerpoint/2010/main" val="7896370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dirty="0" smtClean="0"/>
              <a:t>Kindness Must Be demonstrated</a:t>
            </a:r>
            <a:r>
              <a:rPr lang="en-US" dirty="0" smtClean="0"/>
              <a:t>:</a:t>
            </a:r>
            <a:endParaRPr lang="en-US" dirty="0"/>
          </a:p>
        </p:txBody>
      </p:sp>
      <p:sp>
        <p:nvSpPr>
          <p:cNvPr id="3" name="Content Placeholder 2"/>
          <p:cNvSpPr>
            <a:spLocks noGrp="1"/>
          </p:cNvSpPr>
          <p:nvPr>
            <p:ph idx="1"/>
          </p:nvPr>
        </p:nvSpPr>
        <p:spPr>
          <a:xfrm>
            <a:off x="76200" y="914400"/>
            <a:ext cx="8991600" cy="5791200"/>
          </a:xfrm>
        </p:spPr>
        <p:txBody>
          <a:bodyPr>
            <a:normAutofit/>
          </a:bodyPr>
          <a:lstStyle/>
          <a:p>
            <a:r>
              <a:rPr lang="en-US" b="1" i="1" dirty="0" smtClean="0"/>
              <a:t>In </a:t>
            </a:r>
            <a:r>
              <a:rPr lang="en-US" b="1" i="1" dirty="0"/>
              <a:t>our words</a:t>
            </a:r>
            <a:r>
              <a:rPr lang="en-US" dirty="0"/>
              <a:t> – our speech is to be with grace, seasoned with salt.  </a:t>
            </a:r>
            <a:endParaRPr lang="en-US" dirty="0" smtClean="0"/>
          </a:p>
          <a:p>
            <a:r>
              <a:rPr lang="en-US" u="sng" dirty="0" smtClean="0">
                <a:hlinkClick r:id="rId2"/>
              </a:rPr>
              <a:t>Colossians </a:t>
            </a:r>
            <a:r>
              <a:rPr lang="en-US" u="sng" dirty="0">
                <a:hlinkClick r:id="rId2"/>
              </a:rPr>
              <a:t>4:6</a:t>
            </a:r>
            <a:r>
              <a:rPr lang="en-US" dirty="0" smtClean="0"/>
              <a:t>.</a:t>
            </a:r>
          </a:p>
          <a:p>
            <a:r>
              <a:rPr lang="en-US" u="sng" dirty="0" smtClean="0">
                <a:hlinkClick r:id="rId3"/>
              </a:rPr>
              <a:t>Proverbs </a:t>
            </a:r>
            <a:r>
              <a:rPr lang="en-US" u="sng" dirty="0">
                <a:hlinkClick r:id="rId3"/>
              </a:rPr>
              <a:t>31:26</a:t>
            </a:r>
            <a:r>
              <a:rPr lang="en-US" dirty="0"/>
              <a:t> (again) speaks of the worthy woman having the law of kindness on her tongue.   </a:t>
            </a:r>
            <a:endParaRPr lang="en-US" dirty="0" smtClean="0"/>
          </a:p>
          <a:p>
            <a:r>
              <a:rPr lang="en-US" dirty="0" smtClean="0"/>
              <a:t>NOTE</a:t>
            </a:r>
            <a:r>
              <a:rPr lang="en-US" dirty="0"/>
              <a:t>: It is a “law of kindness” implying it is a rule or </a:t>
            </a:r>
            <a:r>
              <a:rPr lang="en-US" dirty="0" smtClean="0"/>
              <a:t>teaching.</a:t>
            </a:r>
          </a:p>
          <a:p>
            <a:r>
              <a:rPr lang="en-US" dirty="0" smtClean="0"/>
              <a:t>The </a:t>
            </a:r>
            <a:r>
              <a:rPr lang="en-US" dirty="0"/>
              <a:t>Bible is clear that we must not only guard what we say, but how we say it.  </a:t>
            </a:r>
            <a:endParaRPr lang="en-US" dirty="0" smtClean="0"/>
          </a:p>
          <a:p>
            <a:endParaRPr lang="en-US" dirty="0"/>
          </a:p>
        </p:txBody>
      </p:sp>
    </p:spTree>
    <p:extLst>
      <p:ext uri="{BB962C8B-B14F-4D97-AF65-F5344CB8AC3E}">
        <p14:creationId xmlns:p14="http://schemas.microsoft.com/office/powerpoint/2010/main" val="11348763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smtClean="0"/>
              <a:t>We typically see hateful (unkind) speech in our political campaigns.  </a:t>
            </a:r>
          </a:p>
          <a:p>
            <a:r>
              <a:rPr lang="en-US" dirty="0" smtClean="0"/>
              <a:t>But what is more tragic is that it works!   </a:t>
            </a:r>
          </a:p>
          <a:p>
            <a:r>
              <a:rPr lang="en-US" dirty="0" smtClean="0"/>
              <a:t>And sadly it is not exclusive to such.  </a:t>
            </a:r>
          </a:p>
          <a:p>
            <a:r>
              <a:rPr lang="en-US" dirty="0" smtClean="0"/>
              <a:t>Many times brethren use hateful words toward one another.  </a:t>
            </a:r>
          </a:p>
          <a:p>
            <a:r>
              <a:rPr lang="en-US" dirty="0" smtClean="0"/>
              <a:t>AGAIN, consider our text and its context.   </a:t>
            </a:r>
          </a:p>
          <a:p>
            <a:r>
              <a:rPr lang="en-US" dirty="0" smtClean="0"/>
              <a:t>Consider how many times in the epistles Christians are called upon to check their attitudes and words!</a:t>
            </a:r>
          </a:p>
          <a:p>
            <a:endParaRPr lang="en-US" dirty="0"/>
          </a:p>
        </p:txBody>
      </p:sp>
    </p:spTree>
    <p:extLst>
      <p:ext uri="{BB962C8B-B14F-4D97-AF65-F5344CB8AC3E}">
        <p14:creationId xmlns:p14="http://schemas.microsoft.com/office/powerpoint/2010/main" val="1550118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dirty="0" smtClean="0"/>
              <a:t>Kindness Must Be demonstrated</a:t>
            </a:r>
            <a:r>
              <a:rPr lang="en-US" dirty="0" smtClean="0"/>
              <a:t>:</a:t>
            </a:r>
            <a:endParaRPr lang="en-US" dirty="0"/>
          </a:p>
        </p:txBody>
      </p:sp>
      <p:sp>
        <p:nvSpPr>
          <p:cNvPr id="3" name="Content Placeholder 2"/>
          <p:cNvSpPr>
            <a:spLocks noGrp="1"/>
          </p:cNvSpPr>
          <p:nvPr>
            <p:ph idx="1"/>
          </p:nvPr>
        </p:nvSpPr>
        <p:spPr>
          <a:xfrm>
            <a:off x="0" y="762000"/>
            <a:ext cx="9067800" cy="5943600"/>
          </a:xfrm>
        </p:spPr>
        <p:txBody>
          <a:bodyPr>
            <a:normAutofit/>
          </a:bodyPr>
          <a:lstStyle/>
          <a:p>
            <a:r>
              <a:rPr lang="en-US" b="1" i="1" dirty="0" smtClean="0"/>
              <a:t>In </a:t>
            </a:r>
            <a:r>
              <a:rPr lang="en-US" b="1" i="1" dirty="0"/>
              <a:t>our demeanor</a:t>
            </a:r>
            <a:r>
              <a:rPr lang="en-US" dirty="0"/>
              <a:t> – by demeanor, I mean our overall disposition.  </a:t>
            </a:r>
            <a:endParaRPr lang="en-US" dirty="0" smtClean="0"/>
          </a:p>
          <a:p>
            <a:r>
              <a:rPr lang="en-US" dirty="0" smtClean="0"/>
              <a:t>Who </a:t>
            </a:r>
            <a:r>
              <a:rPr lang="en-US" dirty="0"/>
              <a:t>we are consistently.  </a:t>
            </a:r>
            <a:endParaRPr lang="en-US" dirty="0" smtClean="0"/>
          </a:p>
          <a:p>
            <a:r>
              <a:rPr lang="en-US" dirty="0" smtClean="0"/>
              <a:t>Are </a:t>
            </a:r>
            <a:r>
              <a:rPr lang="en-US" dirty="0"/>
              <a:t>we known as kind people, or are we known for being rough and hateful?  </a:t>
            </a:r>
            <a:endParaRPr lang="en-US" dirty="0" smtClean="0"/>
          </a:p>
          <a:p>
            <a:r>
              <a:rPr lang="en-US" dirty="0" smtClean="0"/>
              <a:t>When </a:t>
            </a:r>
            <a:r>
              <a:rPr lang="en-US" dirty="0"/>
              <a:t>we do something unkind – is it unusual or is it normal</a:t>
            </a:r>
            <a:r>
              <a:rPr lang="en-US" dirty="0" smtClean="0"/>
              <a:t>?</a:t>
            </a:r>
          </a:p>
          <a:p>
            <a:r>
              <a:rPr lang="en-US" dirty="0" smtClean="0"/>
              <a:t>As </a:t>
            </a:r>
            <a:r>
              <a:rPr lang="en-US" dirty="0"/>
              <a:t>Christians, our demeanor must be filled with kindness.  </a:t>
            </a:r>
            <a:endParaRPr lang="en-US" dirty="0" smtClean="0"/>
          </a:p>
          <a:p>
            <a:r>
              <a:rPr lang="en-US" dirty="0" smtClean="0"/>
              <a:t>Because </a:t>
            </a:r>
            <a:r>
              <a:rPr lang="en-US" dirty="0"/>
              <a:t>we LOVE others, we are kind</a:t>
            </a:r>
            <a:r>
              <a:rPr lang="en-US" dirty="0" smtClean="0"/>
              <a:t>!</a:t>
            </a:r>
          </a:p>
        </p:txBody>
      </p:sp>
    </p:spTree>
    <p:extLst>
      <p:ext uri="{BB962C8B-B14F-4D97-AF65-F5344CB8AC3E}">
        <p14:creationId xmlns:p14="http://schemas.microsoft.com/office/powerpoint/2010/main" val="146544824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smtClean="0"/>
              <a:t>Consider </a:t>
            </a:r>
            <a:r>
              <a:rPr lang="en-US" u="sng" dirty="0" smtClean="0">
                <a:hlinkClick r:id="rId2"/>
              </a:rPr>
              <a:t>2 Corinthians 6:3-4</a:t>
            </a:r>
            <a:r>
              <a:rPr lang="en-US" dirty="0" smtClean="0"/>
              <a:t>, as Paul describes himself and others as ministers of God.  </a:t>
            </a:r>
          </a:p>
          <a:p>
            <a:r>
              <a:rPr lang="en-US" dirty="0" smtClean="0"/>
              <a:t>In addition to their various persecutions they endured, they were ministers in patience, purity, longsuffering and kindness.  </a:t>
            </a:r>
          </a:p>
          <a:p>
            <a:r>
              <a:rPr lang="en-US" dirty="0" smtClean="0"/>
              <a:t>It was their way of life.  </a:t>
            </a:r>
          </a:p>
          <a:p>
            <a:r>
              <a:rPr lang="en-US" dirty="0" smtClean="0"/>
              <a:t>It was who they were!</a:t>
            </a:r>
          </a:p>
          <a:p>
            <a:r>
              <a:rPr lang="en-US" u="sng" dirty="0" smtClean="0">
                <a:hlinkClick r:id="rId3"/>
              </a:rPr>
              <a:t>James 3:15-17</a:t>
            </a:r>
            <a:r>
              <a:rPr lang="en-US" dirty="0" smtClean="0"/>
              <a:t> contrasts the wisdom from above with the wisdom from the devil.  </a:t>
            </a:r>
          </a:p>
          <a:p>
            <a:r>
              <a:rPr lang="en-US" dirty="0" smtClean="0"/>
              <a:t>It is seen in one’s heart.</a:t>
            </a:r>
          </a:p>
          <a:p>
            <a:endParaRPr lang="en-US" dirty="0"/>
          </a:p>
        </p:txBody>
      </p:sp>
    </p:spTree>
    <p:extLst>
      <p:ext uri="{BB962C8B-B14F-4D97-AF65-F5344CB8AC3E}">
        <p14:creationId xmlns:p14="http://schemas.microsoft.com/office/powerpoint/2010/main" val="380930538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Kindness Must Be demonstrated</a:t>
            </a:r>
            <a:r>
              <a:rPr lang="en-US" dirty="0" smtClean="0"/>
              <a:t>:</a:t>
            </a:r>
            <a:endParaRPr lang="en-US" dirty="0"/>
          </a:p>
        </p:txBody>
      </p:sp>
      <p:sp>
        <p:nvSpPr>
          <p:cNvPr id="3" name="Content Placeholder 2"/>
          <p:cNvSpPr>
            <a:spLocks noGrp="1"/>
          </p:cNvSpPr>
          <p:nvPr>
            <p:ph idx="1"/>
          </p:nvPr>
        </p:nvSpPr>
        <p:spPr>
          <a:xfrm>
            <a:off x="76200" y="838200"/>
            <a:ext cx="8991600" cy="5867400"/>
          </a:xfrm>
        </p:spPr>
        <p:txBody>
          <a:bodyPr>
            <a:normAutofit fontScale="92500" lnSpcReduction="20000"/>
          </a:bodyPr>
          <a:lstStyle/>
          <a:p>
            <a:r>
              <a:rPr lang="en-US" dirty="0"/>
              <a:t> </a:t>
            </a:r>
            <a:r>
              <a:rPr lang="en-US" b="1" i="1" dirty="0"/>
              <a:t>In our actions </a:t>
            </a:r>
            <a:r>
              <a:rPr lang="en-US" dirty="0"/>
              <a:t>– Again, it is not enough to say you are kind, or even to use kind words.  </a:t>
            </a:r>
            <a:endParaRPr lang="en-US" dirty="0" smtClean="0"/>
          </a:p>
          <a:p>
            <a:r>
              <a:rPr lang="en-US" dirty="0" smtClean="0"/>
              <a:t>One </a:t>
            </a:r>
            <a:r>
              <a:rPr lang="en-US" dirty="0"/>
              <a:t>can say kind things and be deceitful</a:t>
            </a:r>
            <a:r>
              <a:rPr lang="en-US" dirty="0" smtClean="0"/>
              <a:t>.</a:t>
            </a:r>
          </a:p>
          <a:p>
            <a:r>
              <a:rPr lang="en-US" u="sng" dirty="0" smtClean="0">
                <a:hlinkClick r:id="rId2"/>
              </a:rPr>
              <a:t>Proverbs </a:t>
            </a:r>
            <a:r>
              <a:rPr lang="en-US" u="sng" dirty="0">
                <a:hlinkClick r:id="rId2"/>
              </a:rPr>
              <a:t>26:23-26</a:t>
            </a:r>
            <a:r>
              <a:rPr lang="en-US" dirty="0"/>
              <a:t>, “</a:t>
            </a:r>
            <a:r>
              <a:rPr lang="en-US" i="1" dirty="0"/>
              <a:t>Fervent lips with a wicked heart Are like earthenware covered with silver dross. He who hates, disguises it with his lips, And lays up deceit within himself; When he speaks kindly, do not believe him, For there are seven abominations in his heart; Though his hatred is covered by deceit, His wickedness will be revealed before the assembly.</a:t>
            </a:r>
            <a:r>
              <a:rPr lang="en-US" dirty="0"/>
              <a:t>”</a:t>
            </a:r>
          </a:p>
          <a:p>
            <a:r>
              <a:rPr lang="en-US" dirty="0"/>
              <a:t>True kindness is demonstrated.  </a:t>
            </a:r>
            <a:endParaRPr lang="en-US" dirty="0" smtClean="0"/>
          </a:p>
          <a:p>
            <a:r>
              <a:rPr lang="en-US" dirty="0" smtClean="0"/>
              <a:t>In</a:t>
            </a:r>
            <a:r>
              <a:rPr lang="en-US" dirty="0"/>
              <a:t> </a:t>
            </a:r>
            <a:r>
              <a:rPr lang="en-US" u="sng" dirty="0">
                <a:hlinkClick r:id="rId3"/>
              </a:rPr>
              <a:t>Acts 28:2</a:t>
            </a:r>
            <a:r>
              <a:rPr lang="en-US" dirty="0"/>
              <a:t>, when Paul and others were shipwrecked on Malta, the natives showed them kindness (</a:t>
            </a:r>
            <a:r>
              <a:rPr lang="en-US" dirty="0" err="1"/>
              <a:t>philanthropia</a:t>
            </a:r>
            <a:r>
              <a:rPr lang="en-US" dirty="0"/>
              <a:t>).</a:t>
            </a:r>
          </a:p>
          <a:p>
            <a:endParaRPr lang="en-US" dirty="0"/>
          </a:p>
        </p:txBody>
      </p:sp>
    </p:spTree>
    <p:extLst>
      <p:ext uri="{BB962C8B-B14F-4D97-AF65-F5344CB8AC3E}">
        <p14:creationId xmlns:p14="http://schemas.microsoft.com/office/powerpoint/2010/main" val="223602832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228600" y="1295400"/>
            <a:ext cx="8915400" cy="5181600"/>
          </a:xfrm>
        </p:spPr>
        <p:txBody>
          <a:bodyPr/>
          <a:lstStyle/>
          <a:p>
            <a:r>
              <a:rPr lang="en-US" dirty="0"/>
              <a:t>As we continue studying our relationship as Christians to one another, today we want to address being kind to one another.  </a:t>
            </a:r>
            <a:endParaRPr lang="en-US" dirty="0" smtClean="0"/>
          </a:p>
          <a:p>
            <a:r>
              <a:rPr lang="en-US" dirty="0" smtClean="0"/>
              <a:t>In </a:t>
            </a:r>
            <a:r>
              <a:rPr lang="en-US" dirty="0"/>
              <a:t>times past we have mentioned kindness in various lessons.  </a:t>
            </a:r>
            <a:endParaRPr lang="en-US" dirty="0" smtClean="0"/>
          </a:p>
          <a:p>
            <a:r>
              <a:rPr lang="en-US" dirty="0" smtClean="0"/>
              <a:t>Today </a:t>
            </a:r>
            <a:r>
              <a:rPr lang="en-US" dirty="0"/>
              <a:t>we want to focus on this quality.</a:t>
            </a:r>
          </a:p>
        </p:txBody>
      </p:sp>
    </p:spTree>
    <p:extLst>
      <p:ext uri="{BB962C8B-B14F-4D97-AF65-F5344CB8AC3E}">
        <p14:creationId xmlns:p14="http://schemas.microsoft.com/office/powerpoint/2010/main" val="244167630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dirty="0" smtClean="0"/>
              <a:t>Kindness Is Necessary Even When:</a:t>
            </a:r>
            <a:endParaRPr lang="en-US" dirty="0"/>
          </a:p>
        </p:txBody>
      </p:sp>
      <p:sp>
        <p:nvSpPr>
          <p:cNvPr id="3" name="Content Placeholder 2"/>
          <p:cNvSpPr>
            <a:spLocks noGrp="1"/>
          </p:cNvSpPr>
          <p:nvPr>
            <p:ph idx="1"/>
          </p:nvPr>
        </p:nvSpPr>
        <p:spPr>
          <a:xfrm>
            <a:off x="76200" y="762000"/>
            <a:ext cx="8991600" cy="5943600"/>
          </a:xfrm>
        </p:spPr>
        <p:txBody>
          <a:bodyPr>
            <a:normAutofit/>
          </a:bodyPr>
          <a:lstStyle/>
          <a:p>
            <a:r>
              <a:rPr lang="en-US" b="1" i="1" dirty="0" smtClean="0"/>
              <a:t>We </a:t>
            </a:r>
            <a:r>
              <a:rPr lang="en-US" b="1" i="1" dirty="0"/>
              <a:t>don’t’ feel like it</a:t>
            </a:r>
            <a:r>
              <a:rPr lang="en-US" dirty="0"/>
              <a:t> – as noted, kindness is a way of life. </a:t>
            </a:r>
            <a:endParaRPr lang="en-US" dirty="0" smtClean="0"/>
          </a:p>
          <a:p>
            <a:r>
              <a:rPr lang="en-US" dirty="0" smtClean="0"/>
              <a:t>It </a:t>
            </a:r>
            <a:r>
              <a:rPr lang="en-US" dirty="0"/>
              <a:t>is needed the most, when we don’t feel like being kind! </a:t>
            </a:r>
          </a:p>
          <a:p>
            <a:r>
              <a:rPr lang="en-US" b="1" i="1" dirty="0" smtClean="0"/>
              <a:t>It </a:t>
            </a:r>
            <a:r>
              <a:rPr lang="en-US" b="1" i="1" dirty="0"/>
              <a:t>is not deserved</a:t>
            </a:r>
            <a:r>
              <a:rPr lang="en-US" dirty="0"/>
              <a:t> – often times, one behaves in an untoward manner and deserves to be treated harshly (i.e. in kind).  </a:t>
            </a:r>
            <a:endParaRPr lang="en-US" dirty="0" smtClean="0"/>
          </a:p>
          <a:p>
            <a:r>
              <a:rPr lang="en-US" dirty="0" smtClean="0"/>
              <a:t>But </a:t>
            </a:r>
            <a:r>
              <a:rPr lang="en-US" dirty="0"/>
              <a:t>as Christians we can’t do that.  </a:t>
            </a:r>
            <a:endParaRPr lang="en-US" dirty="0" smtClean="0"/>
          </a:p>
          <a:p>
            <a:r>
              <a:rPr lang="en-US" dirty="0" smtClean="0"/>
              <a:t>AND </a:t>
            </a:r>
            <a:r>
              <a:rPr lang="en-US" dirty="0"/>
              <a:t>we must remind ourselves of what we have received (and NOT received) from God because we don’t deserve it.   </a:t>
            </a:r>
            <a:r>
              <a:rPr lang="en-US" u="sng" dirty="0" smtClean="0">
                <a:hlinkClick r:id="rId2"/>
              </a:rPr>
              <a:t>Ephesians </a:t>
            </a:r>
            <a:r>
              <a:rPr lang="en-US" u="sng" dirty="0">
                <a:hlinkClick r:id="rId2"/>
              </a:rPr>
              <a:t>2:1-3</a:t>
            </a:r>
            <a:r>
              <a:rPr lang="en-US" dirty="0"/>
              <a:t>, </a:t>
            </a:r>
            <a:r>
              <a:rPr lang="en-US" u="sng" dirty="0" smtClean="0">
                <a:hlinkClick r:id="rId3"/>
              </a:rPr>
              <a:t>Romans </a:t>
            </a:r>
            <a:r>
              <a:rPr lang="en-US" u="sng" dirty="0">
                <a:hlinkClick r:id="rId3"/>
              </a:rPr>
              <a:t>6:23</a:t>
            </a:r>
            <a:endParaRPr lang="en-US" dirty="0"/>
          </a:p>
          <a:p>
            <a:endParaRPr lang="en-US" dirty="0"/>
          </a:p>
        </p:txBody>
      </p:sp>
    </p:spTree>
    <p:extLst>
      <p:ext uri="{BB962C8B-B14F-4D97-AF65-F5344CB8AC3E}">
        <p14:creationId xmlns:p14="http://schemas.microsoft.com/office/powerpoint/2010/main" val="156463117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dirty="0" smtClean="0"/>
              <a:t>Kindness Is Necessary Even When:</a:t>
            </a:r>
            <a:endParaRPr lang="en-US" dirty="0"/>
          </a:p>
        </p:txBody>
      </p:sp>
      <p:sp>
        <p:nvSpPr>
          <p:cNvPr id="3" name="Content Placeholder 2"/>
          <p:cNvSpPr>
            <a:spLocks noGrp="1"/>
          </p:cNvSpPr>
          <p:nvPr>
            <p:ph idx="1"/>
          </p:nvPr>
        </p:nvSpPr>
        <p:spPr>
          <a:xfrm>
            <a:off x="0" y="914400"/>
            <a:ext cx="9067800" cy="5791200"/>
          </a:xfrm>
        </p:spPr>
        <p:txBody>
          <a:bodyPr/>
          <a:lstStyle/>
          <a:p>
            <a:r>
              <a:rPr lang="en-US" b="1" i="1" dirty="0" smtClean="0"/>
              <a:t>We disagree</a:t>
            </a:r>
            <a:r>
              <a:rPr lang="en-US" i="1" dirty="0" smtClean="0"/>
              <a:t> </a:t>
            </a:r>
            <a:r>
              <a:rPr lang="en-US" dirty="0" smtClean="0"/>
              <a:t>– not an excuse for harsh treatment.  </a:t>
            </a:r>
          </a:p>
          <a:p>
            <a:r>
              <a:rPr lang="en-US" dirty="0" smtClean="0"/>
              <a:t>In fact, in dealing with such things we need to bear with one another (</a:t>
            </a:r>
            <a:r>
              <a:rPr lang="en-US" u="sng" dirty="0" smtClean="0">
                <a:hlinkClick r:id="rId2"/>
              </a:rPr>
              <a:t>Romans 15:1</a:t>
            </a:r>
            <a:r>
              <a:rPr lang="en-US" dirty="0" smtClean="0"/>
              <a:t>).  </a:t>
            </a:r>
          </a:p>
          <a:p>
            <a:r>
              <a:rPr lang="en-US" dirty="0" smtClean="0"/>
              <a:t>This is when our kindness is needed the most. </a:t>
            </a:r>
          </a:p>
          <a:p>
            <a:endParaRPr lang="en-US" dirty="0"/>
          </a:p>
        </p:txBody>
      </p:sp>
    </p:spTree>
    <p:extLst>
      <p:ext uri="{BB962C8B-B14F-4D97-AF65-F5344CB8AC3E}">
        <p14:creationId xmlns:p14="http://schemas.microsoft.com/office/powerpoint/2010/main" val="274177121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143"/>
            <a:ext cx="8229600" cy="890257"/>
          </a:xfrm>
        </p:spPr>
        <p:txBody>
          <a:bodyPr/>
          <a:lstStyle/>
          <a:p>
            <a:r>
              <a:rPr lang="en-US" b="1" dirty="0" smtClean="0"/>
              <a:t>Conclusion</a:t>
            </a:r>
            <a:endParaRPr lang="en-US" b="1" dirty="0"/>
          </a:p>
        </p:txBody>
      </p:sp>
      <p:sp>
        <p:nvSpPr>
          <p:cNvPr id="3" name="Content Placeholder 2"/>
          <p:cNvSpPr>
            <a:spLocks noGrp="1"/>
          </p:cNvSpPr>
          <p:nvPr>
            <p:ph idx="1"/>
          </p:nvPr>
        </p:nvSpPr>
        <p:spPr>
          <a:xfrm>
            <a:off x="76200" y="838200"/>
            <a:ext cx="9067800" cy="5867400"/>
          </a:xfrm>
        </p:spPr>
        <p:txBody>
          <a:bodyPr>
            <a:normAutofit/>
          </a:bodyPr>
          <a:lstStyle/>
          <a:p>
            <a:r>
              <a:rPr lang="en-US" dirty="0"/>
              <a:t>As Christians, there are many qualities we need to develop that will have a direct impact on our relationship to one another.  </a:t>
            </a:r>
            <a:endParaRPr lang="en-US" dirty="0" smtClean="0"/>
          </a:p>
          <a:p>
            <a:r>
              <a:rPr lang="en-US" dirty="0" smtClean="0"/>
              <a:t>Let </a:t>
            </a:r>
            <a:r>
              <a:rPr lang="en-US" dirty="0"/>
              <a:t>us resolve that kindness is going to be at the foundation of these things.  </a:t>
            </a:r>
            <a:endParaRPr lang="en-US" dirty="0" smtClean="0"/>
          </a:p>
          <a:p>
            <a:r>
              <a:rPr lang="en-US" dirty="0" smtClean="0"/>
              <a:t>Consider if you have demonstrated kindness towards others whether they are your brethren or those who are lost.</a:t>
            </a:r>
          </a:p>
          <a:p>
            <a:r>
              <a:rPr lang="en-US" dirty="0" smtClean="0"/>
              <a:t>Think </a:t>
            </a:r>
            <a:r>
              <a:rPr lang="en-US" dirty="0"/>
              <a:t>about </a:t>
            </a:r>
            <a:r>
              <a:rPr lang="en-US" dirty="0" smtClean="0"/>
              <a:t>all these things related to our relationships.</a:t>
            </a:r>
            <a:endParaRPr lang="en-US" dirty="0"/>
          </a:p>
        </p:txBody>
      </p:sp>
    </p:spTree>
    <p:extLst>
      <p:ext uri="{BB962C8B-B14F-4D97-AF65-F5344CB8AC3E}">
        <p14:creationId xmlns:p14="http://schemas.microsoft.com/office/powerpoint/2010/main" val="410107396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Kindness:</a:t>
            </a:r>
            <a:endParaRPr lang="en-US" dirty="0"/>
          </a:p>
        </p:txBody>
      </p:sp>
      <p:sp>
        <p:nvSpPr>
          <p:cNvPr id="3" name="Content Placeholder 2"/>
          <p:cNvSpPr>
            <a:spLocks noGrp="1"/>
          </p:cNvSpPr>
          <p:nvPr>
            <p:ph idx="1"/>
          </p:nvPr>
        </p:nvSpPr>
        <p:spPr>
          <a:xfrm>
            <a:off x="0" y="762000"/>
            <a:ext cx="9067800" cy="5943600"/>
          </a:xfrm>
        </p:spPr>
        <p:txBody>
          <a:bodyPr>
            <a:normAutofit/>
          </a:bodyPr>
          <a:lstStyle/>
          <a:p>
            <a:r>
              <a:rPr lang="en-US" b="1" i="1" dirty="0" smtClean="0"/>
              <a:t>Defined</a:t>
            </a:r>
            <a:r>
              <a:rPr lang="en-US" dirty="0"/>
              <a:t> – it is a word that means to be benevolent, good and pleasant, and to possess that nature</a:t>
            </a:r>
            <a:r>
              <a:rPr lang="en-US" dirty="0" smtClean="0"/>
              <a:t>.</a:t>
            </a:r>
          </a:p>
          <a:p>
            <a:r>
              <a:rPr lang="en-US" dirty="0" smtClean="0"/>
              <a:t>The </a:t>
            </a:r>
            <a:r>
              <a:rPr lang="en-US" dirty="0"/>
              <a:t>more commonly used word is, </a:t>
            </a:r>
            <a:r>
              <a:rPr lang="en-US" dirty="0" err="1"/>
              <a:t>χρηστός</a:t>
            </a:r>
            <a:r>
              <a:rPr lang="en-US" dirty="0"/>
              <a:t> (</a:t>
            </a:r>
            <a:r>
              <a:rPr lang="en-US" dirty="0" err="1"/>
              <a:t>chrēstos</a:t>
            </a:r>
            <a:r>
              <a:rPr lang="en-US" dirty="0"/>
              <a:t>) and is defined similar to our English word for kindness.   </a:t>
            </a:r>
            <a:endParaRPr lang="en-US" dirty="0" smtClean="0"/>
          </a:p>
          <a:p>
            <a:r>
              <a:rPr lang="en-US" dirty="0" smtClean="0"/>
              <a:t>OTHER </a:t>
            </a:r>
            <a:r>
              <a:rPr lang="en-US" dirty="0"/>
              <a:t>words associated with it include, gracious, considerate, warmhearted, decent, upright, etc.  </a:t>
            </a:r>
            <a:endParaRPr lang="en-US" dirty="0" smtClean="0"/>
          </a:p>
          <a:p>
            <a:r>
              <a:rPr lang="en-US" dirty="0" smtClean="0"/>
              <a:t>It </a:t>
            </a:r>
            <a:r>
              <a:rPr lang="en-US" dirty="0"/>
              <a:t>is the opposite of harshness, </a:t>
            </a:r>
            <a:br>
              <a:rPr lang="en-US" dirty="0"/>
            </a:br>
            <a:endParaRPr lang="en-US" dirty="0"/>
          </a:p>
        </p:txBody>
      </p:sp>
    </p:spTree>
    <p:extLst>
      <p:ext uri="{BB962C8B-B14F-4D97-AF65-F5344CB8AC3E}">
        <p14:creationId xmlns:p14="http://schemas.microsoft.com/office/powerpoint/2010/main" val="98616705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normAutofit lnSpcReduction="10000"/>
          </a:bodyPr>
          <a:lstStyle/>
          <a:p>
            <a:r>
              <a:rPr lang="en-US" dirty="0" smtClean="0"/>
              <a:t>But there is also </a:t>
            </a:r>
            <a:r>
              <a:rPr lang="en-US" dirty="0" err="1" smtClean="0"/>
              <a:t>φιλ</a:t>
            </a:r>
            <a:r>
              <a:rPr lang="en-US" dirty="0" smtClean="0"/>
              <a:t>ανθρωπία (philanthrōpia) the word from which our English, philanthropy is derived.  </a:t>
            </a:r>
          </a:p>
          <a:p>
            <a:r>
              <a:rPr lang="en-US" dirty="0" smtClean="0"/>
              <a:t>That describes a kind heart. </a:t>
            </a:r>
          </a:p>
          <a:p>
            <a:r>
              <a:rPr lang="en-US" u="sng" dirty="0" smtClean="0">
                <a:hlinkClick r:id="rId2"/>
              </a:rPr>
              <a:t>Titus 3:4</a:t>
            </a:r>
            <a:r>
              <a:rPr lang="en-US" dirty="0" smtClean="0"/>
              <a:t> uses BOTH words: “But when the </a:t>
            </a:r>
            <a:r>
              <a:rPr lang="en-US" u="sng" dirty="0" smtClean="0"/>
              <a:t>kindness</a:t>
            </a:r>
            <a:r>
              <a:rPr lang="en-US" dirty="0" smtClean="0"/>
              <a:t> of God our Savior and </a:t>
            </a:r>
            <a:r>
              <a:rPr lang="en-US" u="sng" dirty="0" smtClean="0"/>
              <a:t>His love </a:t>
            </a:r>
            <a:r>
              <a:rPr lang="en-US" dirty="0" smtClean="0"/>
              <a:t>for mankind appeared”… </a:t>
            </a:r>
          </a:p>
          <a:p>
            <a:r>
              <a:rPr lang="en-US" dirty="0" smtClean="0"/>
              <a:t>(kindness being the former, and love being the latter).</a:t>
            </a:r>
          </a:p>
          <a:p>
            <a:r>
              <a:rPr lang="en-US" dirty="0" smtClean="0"/>
              <a:t>In reality, kindness doesn’t need to be defined.  </a:t>
            </a:r>
          </a:p>
          <a:p>
            <a:r>
              <a:rPr lang="en-US" dirty="0" smtClean="0"/>
              <a:t>We know it when we see it.  </a:t>
            </a:r>
          </a:p>
          <a:p>
            <a:r>
              <a:rPr lang="en-US" dirty="0" smtClean="0"/>
              <a:t>It is a universal language – that can be understood even without a word being spoken.</a:t>
            </a:r>
          </a:p>
          <a:p>
            <a:endParaRPr lang="en-US" dirty="0"/>
          </a:p>
        </p:txBody>
      </p:sp>
    </p:spTree>
    <p:extLst>
      <p:ext uri="{BB962C8B-B14F-4D97-AF65-F5344CB8AC3E}">
        <p14:creationId xmlns:p14="http://schemas.microsoft.com/office/powerpoint/2010/main" val="63956052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In </a:t>
            </a:r>
            <a:r>
              <a:rPr lang="en-US" dirty="0"/>
              <a:t>scripture we find a call for kindness – In addition to our text, it Is commanded in </a:t>
            </a:r>
            <a:r>
              <a:rPr lang="en-US" u="sng" dirty="0">
                <a:hlinkClick r:id="rId2"/>
              </a:rPr>
              <a:t>Colossians </a:t>
            </a:r>
            <a:r>
              <a:rPr lang="en-US" u="sng" dirty="0" smtClean="0">
                <a:hlinkClick r:id="rId2"/>
              </a:rPr>
              <a:t>3:12</a:t>
            </a:r>
            <a:endParaRPr lang="en-US" u="sng" dirty="0" smtClean="0"/>
          </a:p>
          <a:p>
            <a:r>
              <a:rPr lang="en-US" dirty="0" smtClean="0"/>
              <a:t>It </a:t>
            </a:r>
            <a:r>
              <a:rPr lang="en-US" dirty="0"/>
              <a:t>is </a:t>
            </a:r>
            <a:r>
              <a:rPr lang="en-US" b="1" i="1" dirty="0"/>
              <a:t>a quality of our love</a:t>
            </a:r>
            <a:r>
              <a:rPr lang="en-US" dirty="0"/>
              <a:t> – </a:t>
            </a:r>
            <a:r>
              <a:rPr lang="en-US" u="sng" dirty="0">
                <a:hlinkClick r:id="rId3"/>
              </a:rPr>
              <a:t>1 </a:t>
            </a:r>
            <a:r>
              <a:rPr lang="en-US" u="sng" dirty="0" smtClean="0">
                <a:hlinkClick r:id="rId3"/>
              </a:rPr>
              <a:t>Corinthians </a:t>
            </a:r>
            <a:r>
              <a:rPr lang="en-US" u="sng" dirty="0">
                <a:hlinkClick r:id="rId3"/>
              </a:rPr>
              <a:t>13:4</a:t>
            </a:r>
            <a:r>
              <a:rPr lang="en-US" dirty="0"/>
              <a:t>.   </a:t>
            </a:r>
            <a:endParaRPr lang="en-US" dirty="0" smtClean="0"/>
          </a:p>
          <a:p>
            <a:r>
              <a:rPr lang="en-US" dirty="0" smtClean="0"/>
              <a:t>In </a:t>
            </a:r>
            <a:r>
              <a:rPr lang="en-US" dirty="0"/>
              <a:t>some English translations, it is tied to other words associated with love </a:t>
            </a:r>
            <a:r>
              <a:rPr lang="en-US" dirty="0" smtClean="0"/>
              <a:t>–</a:t>
            </a:r>
          </a:p>
          <a:p>
            <a:r>
              <a:rPr lang="en-US" u="sng" dirty="0" smtClean="0">
                <a:solidFill>
                  <a:srgbClr val="7030A0"/>
                </a:solidFill>
                <a:hlinkClick r:id="rId4"/>
              </a:rPr>
              <a:t>[NOTE: most of these “one another” passages appear in conjunction with other words and commands of how we are to treat each other.]</a:t>
            </a:r>
          </a:p>
          <a:p>
            <a:r>
              <a:rPr lang="en-US" u="sng" dirty="0" smtClean="0">
                <a:hlinkClick r:id="rId4"/>
              </a:rPr>
              <a:t>Romans </a:t>
            </a:r>
            <a:r>
              <a:rPr lang="en-US" u="sng" dirty="0">
                <a:hlinkClick r:id="rId4"/>
              </a:rPr>
              <a:t>12:10</a:t>
            </a:r>
            <a:r>
              <a:rPr lang="en-US" dirty="0"/>
              <a:t> – be kindly affectionate (</a:t>
            </a:r>
            <a:r>
              <a:rPr lang="en-US" dirty="0" err="1"/>
              <a:t>φιλόστοργος</a:t>
            </a:r>
            <a:r>
              <a:rPr lang="en-US" dirty="0"/>
              <a:t>, </a:t>
            </a:r>
            <a:r>
              <a:rPr lang="en-US" dirty="0" err="1"/>
              <a:t>philostorgos</a:t>
            </a:r>
            <a:r>
              <a:rPr lang="en-US" dirty="0" smtClean="0"/>
              <a:t>),  NASB reads: “Be devoted to one another in brotherly love; give preference to one another in honor”:</a:t>
            </a:r>
            <a:r>
              <a:rPr lang="en-US" dirty="0"/>
              <a:t> </a:t>
            </a:r>
            <a:endParaRPr lang="en-US" dirty="0" smtClean="0"/>
          </a:p>
          <a:p>
            <a:endParaRPr lang="en-US" dirty="0"/>
          </a:p>
        </p:txBody>
      </p:sp>
    </p:spTree>
    <p:extLst>
      <p:ext uri="{BB962C8B-B14F-4D97-AF65-F5344CB8AC3E}">
        <p14:creationId xmlns:p14="http://schemas.microsoft.com/office/powerpoint/2010/main" val="29879493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u="sng" dirty="0" smtClean="0">
                <a:hlinkClick r:id="rId2"/>
              </a:rPr>
              <a:t>2 Peter 1:7</a:t>
            </a:r>
            <a:r>
              <a:rPr lang="en-US" dirty="0" smtClean="0"/>
              <a:t> – brotherly kindness (brotherly love – </a:t>
            </a:r>
            <a:r>
              <a:rPr lang="en-US" dirty="0" err="1" smtClean="0"/>
              <a:t>φιλ</a:t>
            </a:r>
            <a:r>
              <a:rPr lang="en-US" dirty="0" smtClean="0"/>
              <a:t>αδελφία, Philadelphia), etc. </a:t>
            </a:r>
          </a:p>
          <a:p>
            <a:r>
              <a:rPr lang="en-US" dirty="0" smtClean="0"/>
              <a:t>When we love others – we are going to be kind toward them.  </a:t>
            </a:r>
          </a:p>
          <a:p>
            <a:r>
              <a:rPr lang="en-US" dirty="0" smtClean="0"/>
              <a:t>We will go out of our way to ensure that.</a:t>
            </a:r>
          </a:p>
          <a:p>
            <a:r>
              <a:rPr lang="en-US" b="1" i="1" dirty="0" smtClean="0"/>
              <a:t>Kindness: Is a fruit of the Spirit</a:t>
            </a:r>
            <a:r>
              <a:rPr lang="en-US" dirty="0" smtClean="0"/>
              <a:t> – </a:t>
            </a:r>
            <a:r>
              <a:rPr lang="en-US" u="sng" dirty="0" smtClean="0">
                <a:hlinkClick r:id="rId3"/>
              </a:rPr>
              <a:t>Galatians 5:22</a:t>
            </a:r>
            <a:r>
              <a:rPr lang="en-US" dirty="0" smtClean="0"/>
              <a:t>, thus a quality that will manifest itself as we mature in Him.  </a:t>
            </a:r>
          </a:p>
          <a:p>
            <a:r>
              <a:rPr lang="en-US" dirty="0" smtClean="0"/>
              <a:t>The “fruit of the Spirit” is qualities we seek to emulate based upon their being the character of the Holy Spirit, and thus God Himself.</a:t>
            </a:r>
          </a:p>
          <a:p>
            <a:endParaRPr lang="en-US" dirty="0"/>
          </a:p>
        </p:txBody>
      </p:sp>
    </p:spTree>
    <p:extLst>
      <p:ext uri="{BB962C8B-B14F-4D97-AF65-F5344CB8AC3E}">
        <p14:creationId xmlns:p14="http://schemas.microsoft.com/office/powerpoint/2010/main" val="21259877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dirty="0" smtClean="0"/>
              <a:t>Kindness </a:t>
            </a:r>
            <a:r>
              <a:rPr lang="en-US" b="1" i="1" dirty="0" smtClean="0"/>
              <a:t>Is </a:t>
            </a:r>
            <a:r>
              <a:rPr lang="en-US" b="1" i="1" dirty="0" smtClean="0"/>
              <a:t>Demonstrated By God</a:t>
            </a:r>
            <a:endParaRPr lang="en-US" dirty="0"/>
          </a:p>
        </p:txBody>
      </p:sp>
      <p:sp>
        <p:nvSpPr>
          <p:cNvPr id="3" name="Content Placeholder 2"/>
          <p:cNvSpPr>
            <a:spLocks noGrp="1"/>
          </p:cNvSpPr>
          <p:nvPr>
            <p:ph idx="1"/>
          </p:nvPr>
        </p:nvSpPr>
        <p:spPr>
          <a:xfrm>
            <a:off x="0" y="914400"/>
            <a:ext cx="9067800" cy="5791200"/>
          </a:xfrm>
        </p:spPr>
        <p:txBody>
          <a:bodyPr>
            <a:normAutofit fontScale="92500" lnSpcReduction="20000"/>
          </a:bodyPr>
          <a:lstStyle/>
          <a:p>
            <a:r>
              <a:rPr lang="en-US" dirty="0"/>
              <a:t> – throughout the New Testament (and Old) we find that YHWH is a kind God.  </a:t>
            </a:r>
            <a:endParaRPr lang="en-US" dirty="0" smtClean="0"/>
          </a:p>
          <a:p>
            <a:r>
              <a:rPr lang="en-US" dirty="0" smtClean="0"/>
              <a:t>As </a:t>
            </a:r>
            <a:r>
              <a:rPr lang="en-US" dirty="0"/>
              <a:t>I understand, this was uncharacteristic of pagan deities.  </a:t>
            </a:r>
            <a:endParaRPr lang="en-US" dirty="0" smtClean="0"/>
          </a:p>
          <a:p>
            <a:r>
              <a:rPr lang="en-US" dirty="0" smtClean="0"/>
              <a:t>But </a:t>
            </a:r>
            <a:r>
              <a:rPr lang="en-US" dirty="0"/>
              <a:t>our God is a personal, loving and caring God.   </a:t>
            </a:r>
            <a:endParaRPr lang="en-US" dirty="0" smtClean="0"/>
          </a:p>
          <a:p>
            <a:r>
              <a:rPr lang="en-US" dirty="0" smtClean="0"/>
              <a:t>Consider </a:t>
            </a:r>
            <a:r>
              <a:rPr lang="en-US" dirty="0"/>
              <a:t>the following:</a:t>
            </a:r>
          </a:p>
          <a:p>
            <a:r>
              <a:rPr lang="en-US" u="sng" dirty="0" smtClean="0">
                <a:hlinkClick r:id="rId2"/>
              </a:rPr>
              <a:t>Luke </a:t>
            </a:r>
            <a:r>
              <a:rPr lang="en-US" u="sng" dirty="0">
                <a:hlinkClick r:id="rId2"/>
              </a:rPr>
              <a:t>6:35</a:t>
            </a:r>
            <a:r>
              <a:rPr lang="en-US" dirty="0"/>
              <a:t>, we do good for others and we will be rewarded by God, “for He is kind to the unthankful and evil.”</a:t>
            </a:r>
          </a:p>
          <a:p>
            <a:r>
              <a:rPr lang="en-US" u="sng" dirty="0" smtClean="0">
                <a:hlinkClick r:id="rId3"/>
              </a:rPr>
              <a:t>Romans </a:t>
            </a:r>
            <a:r>
              <a:rPr lang="en-US" u="sng" dirty="0">
                <a:hlinkClick r:id="rId3"/>
              </a:rPr>
              <a:t>2:4</a:t>
            </a:r>
            <a:r>
              <a:rPr lang="en-US" dirty="0"/>
              <a:t> “</a:t>
            </a:r>
            <a:r>
              <a:rPr lang="en-US" i="1" dirty="0"/>
              <a:t>Or do you despise the riches of His </a:t>
            </a:r>
            <a:r>
              <a:rPr lang="en-US" i="1" u="sng" dirty="0"/>
              <a:t>goodness</a:t>
            </a:r>
            <a:r>
              <a:rPr lang="en-US" i="1" dirty="0"/>
              <a:t>, forbearance, and longsuffering, not knowing that the</a:t>
            </a:r>
            <a:r>
              <a:rPr lang="en-US" i="1"/>
              <a:t> </a:t>
            </a:r>
            <a:r>
              <a:rPr lang="en-US" i="1" u="sng" smtClean="0"/>
              <a:t>goodness </a:t>
            </a:r>
            <a:r>
              <a:rPr lang="en-US" i="1" smtClean="0"/>
              <a:t>of </a:t>
            </a:r>
            <a:r>
              <a:rPr lang="en-US" i="1" dirty="0"/>
              <a:t>God leads you to repentance</a:t>
            </a:r>
            <a:r>
              <a:rPr lang="en-US" i="1" dirty="0" smtClean="0"/>
              <a:t>?</a:t>
            </a:r>
            <a:r>
              <a:rPr lang="en-US" dirty="0" smtClean="0"/>
              <a:t>”</a:t>
            </a:r>
            <a:endParaRPr lang="en-US" dirty="0"/>
          </a:p>
        </p:txBody>
      </p:sp>
    </p:spTree>
    <p:extLst>
      <p:ext uri="{BB962C8B-B14F-4D97-AF65-F5344CB8AC3E}">
        <p14:creationId xmlns:p14="http://schemas.microsoft.com/office/powerpoint/2010/main" val="275364611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553200"/>
          </a:xfrm>
        </p:spPr>
        <p:txBody>
          <a:bodyPr>
            <a:normAutofit fontScale="92500" lnSpcReduction="20000"/>
          </a:bodyPr>
          <a:lstStyle/>
          <a:p>
            <a:r>
              <a:rPr lang="en-US" u="sng" dirty="0" smtClean="0">
                <a:hlinkClick r:id="rId2"/>
              </a:rPr>
              <a:t>Romans 11:22</a:t>
            </a:r>
            <a:r>
              <a:rPr lang="en-US" dirty="0" smtClean="0"/>
              <a:t>, “</a:t>
            </a:r>
            <a:r>
              <a:rPr lang="en-US" i="1" dirty="0" smtClean="0"/>
              <a:t>Therefore consider the </a:t>
            </a:r>
            <a:r>
              <a:rPr lang="en-US" i="1" u="sng" dirty="0" smtClean="0"/>
              <a:t>goodness</a:t>
            </a:r>
            <a:r>
              <a:rPr lang="en-US" i="1" dirty="0" smtClean="0"/>
              <a:t> and severity of God: on those who fell, severity; but toward </a:t>
            </a:r>
            <a:r>
              <a:rPr lang="en-US" i="1" dirty="0" err="1" smtClean="0"/>
              <a:t>you,</a:t>
            </a:r>
            <a:r>
              <a:rPr lang="en-US" i="1" u="sng" dirty="0" err="1" smtClean="0"/>
              <a:t>goodness</a:t>
            </a:r>
            <a:r>
              <a:rPr lang="en-US" i="1" dirty="0" smtClean="0"/>
              <a:t>, if you continue in His </a:t>
            </a:r>
            <a:r>
              <a:rPr lang="en-US" i="1" u="sng" dirty="0" smtClean="0"/>
              <a:t>goodness</a:t>
            </a:r>
            <a:r>
              <a:rPr lang="en-US" i="1" dirty="0" smtClean="0"/>
              <a:t>. Otherwise you also will be cut off.”</a:t>
            </a:r>
            <a:endParaRPr lang="en-US" dirty="0" smtClean="0"/>
          </a:p>
          <a:p>
            <a:r>
              <a:rPr lang="en-US" u="sng" dirty="0" smtClean="0">
                <a:hlinkClick r:id="rId3"/>
              </a:rPr>
              <a:t>Ephesians 2:7</a:t>
            </a:r>
            <a:r>
              <a:rPr lang="en-US" dirty="0" smtClean="0"/>
              <a:t>, “</a:t>
            </a:r>
            <a:r>
              <a:rPr lang="en-US" i="1" dirty="0" smtClean="0"/>
              <a:t>that in the ages to come He might show the exceeding riches of His grace in His kindness toward us in Christ Jesus.</a:t>
            </a:r>
            <a:r>
              <a:rPr lang="en-US" dirty="0" smtClean="0"/>
              <a:t>”</a:t>
            </a:r>
          </a:p>
          <a:p>
            <a:r>
              <a:rPr lang="en-US" u="sng" dirty="0" smtClean="0">
                <a:hlinkClick r:id="rId4"/>
              </a:rPr>
              <a:t>Titus 3:4-7</a:t>
            </a:r>
            <a:r>
              <a:rPr lang="en-US" dirty="0" smtClean="0"/>
              <a:t>, “</a:t>
            </a:r>
            <a:r>
              <a:rPr lang="en-US" i="1" dirty="0" smtClean="0"/>
              <a:t>But when the </a:t>
            </a:r>
            <a:r>
              <a:rPr lang="en-US" i="1" u="sng" dirty="0" smtClean="0"/>
              <a:t>kindness</a:t>
            </a:r>
            <a:r>
              <a:rPr lang="en-US" i="1" dirty="0" smtClean="0"/>
              <a:t> and the love of God our Savior toward man appeared, not by works of righteousness which we have done, but according to His mercy He saved us, through the washing of regeneration and renewing of the Holy Spirit, “</a:t>
            </a:r>
            <a:endParaRPr lang="en-US" dirty="0" smtClean="0"/>
          </a:p>
          <a:p>
            <a:r>
              <a:rPr lang="en-US" u="sng" dirty="0" smtClean="0">
                <a:hlinkClick r:id="rId5"/>
              </a:rPr>
              <a:t>1 Peter 2:3</a:t>
            </a:r>
            <a:r>
              <a:rPr lang="en-US" dirty="0" smtClean="0"/>
              <a:t>, “</a:t>
            </a:r>
            <a:r>
              <a:rPr lang="en-US" i="1" dirty="0" smtClean="0"/>
              <a:t>if indeed you have tasted that the Lord is </a:t>
            </a:r>
            <a:r>
              <a:rPr lang="en-US" i="1" u="sng" dirty="0" smtClean="0"/>
              <a:t>gracious</a:t>
            </a:r>
            <a:r>
              <a:rPr lang="en-US" dirty="0" smtClean="0"/>
              <a:t>.”</a:t>
            </a:r>
          </a:p>
          <a:p>
            <a:r>
              <a:rPr lang="en-US" dirty="0" smtClean="0"/>
              <a:t>Our hope as Christians rests upon the kindness of God.  His grace and mercy are acts of kindness.</a:t>
            </a:r>
            <a:endParaRPr lang="en-US" dirty="0"/>
          </a:p>
        </p:txBody>
      </p:sp>
    </p:spTree>
    <p:extLst>
      <p:ext uri="{BB962C8B-B14F-4D97-AF65-F5344CB8AC3E}">
        <p14:creationId xmlns:p14="http://schemas.microsoft.com/office/powerpoint/2010/main" val="304864591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dirty="0"/>
              <a:t>And when we consider what He has done for us, we ought to treat others with the same disposition.  </a:t>
            </a:r>
            <a:br>
              <a:rPr lang="en-US" dirty="0"/>
            </a:br>
            <a:r>
              <a:rPr lang="en-US" dirty="0"/>
              <a:t>cf. </a:t>
            </a:r>
            <a:r>
              <a:rPr lang="en-US" u="sng" dirty="0">
                <a:hlinkClick r:id="rId2"/>
              </a:rPr>
              <a:t>Matthew 18:23-35</a:t>
            </a:r>
            <a:r>
              <a:rPr lang="en-US" dirty="0"/>
              <a:t> – where if we expect forgiveness, we must forgive others.</a:t>
            </a:r>
          </a:p>
          <a:p>
            <a:r>
              <a:rPr lang="en-US" b="1" i="1" dirty="0" smtClean="0"/>
              <a:t>Proverbs </a:t>
            </a:r>
            <a:r>
              <a:rPr lang="en-US" b="1" i="1" dirty="0"/>
              <a:t>on kindness</a:t>
            </a:r>
            <a:r>
              <a:rPr lang="en-US" dirty="0"/>
              <a:t> – </a:t>
            </a:r>
            <a:r>
              <a:rPr lang="en-US" u="sng" dirty="0" smtClean="0">
                <a:hlinkClick r:id="rId3"/>
              </a:rPr>
              <a:t>Proverbs </a:t>
            </a:r>
            <a:r>
              <a:rPr lang="en-US" u="sng" dirty="0">
                <a:hlinkClick r:id="rId3"/>
              </a:rPr>
              <a:t>19:22</a:t>
            </a:r>
            <a:r>
              <a:rPr lang="en-US" dirty="0"/>
              <a:t>, “</a:t>
            </a:r>
            <a:r>
              <a:rPr lang="en-US" i="1" dirty="0"/>
              <a:t>What is desired in a man is kindness, And a poor man is better than a liar.</a:t>
            </a:r>
            <a:r>
              <a:rPr lang="en-US" dirty="0"/>
              <a:t>”  </a:t>
            </a:r>
            <a:endParaRPr lang="en-US" dirty="0" smtClean="0"/>
          </a:p>
          <a:p>
            <a:r>
              <a:rPr lang="en-US" dirty="0" smtClean="0"/>
              <a:t>The </a:t>
            </a:r>
            <a:r>
              <a:rPr lang="en-US" dirty="0"/>
              <a:t>word for kindness is sometimes translated mercy or goodness</a:t>
            </a:r>
            <a:r>
              <a:rPr lang="en-US" dirty="0" smtClean="0"/>
              <a:t>.</a:t>
            </a:r>
          </a:p>
          <a:p>
            <a:r>
              <a:rPr lang="en-US" u="sng" dirty="0" smtClean="0">
                <a:hlinkClick r:id="rId4"/>
              </a:rPr>
              <a:t>Proverbs </a:t>
            </a:r>
            <a:r>
              <a:rPr lang="en-US" u="sng" dirty="0">
                <a:hlinkClick r:id="rId4"/>
              </a:rPr>
              <a:t>20:28</a:t>
            </a:r>
            <a:r>
              <a:rPr lang="en-US" dirty="0"/>
              <a:t>, “</a:t>
            </a:r>
            <a:r>
              <a:rPr lang="en-US" i="1" u="sng" dirty="0"/>
              <a:t>Mercy</a:t>
            </a:r>
            <a:r>
              <a:rPr lang="en-US" i="1" dirty="0"/>
              <a:t> and truth preserve the king, And by </a:t>
            </a:r>
            <a:r>
              <a:rPr lang="en-US" i="1" u="sng" dirty="0"/>
              <a:t>lovingkindness</a:t>
            </a:r>
            <a:r>
              <a:rPr lang="en-US" i="1" dirty="0"/>
              <a:t> he upholds his throne.</a:t>
            </a:r>
            <a:r>
              <a:rPr lang="en-US" dirty="0"/>
              <a:t>”(2x</a:t>
            </a:r>
            <a:r>
              <a:rPr lang="en-US" dirty="0" smtClean="0"/>
              <a:t>)</a:t>
            </a:r>
          </a:p>
          <a:p>
            <a:endParaRPr lang="en-US" dirty="0"/>
          </a:p>
        </p:txBody>
      </p:sp>
    </p:spTree>
    <p:extLst>
      <p:ext uri="{BB962C8B-B14F-4D97-AF65-F5344CB8AC3E}">
        <p14:creationId xmlns:p14="http://schemas.microsoft.com/office/powerpoint/2010/main" val="86326281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297</Words>
  <Application>Microsoft Office PowerPoint</Application>
  <PresentationFormat>On-screen Show (4:3)</PresentationFormat>
  <Paragraphs>116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Building, Maintaining, And Nurturing Good Relationships</vt:lpstr>
      <vt:lpstr>Introduction</vt:lpstr>
      <vt:lpstr>Kindness:</vt:lpstr>
      <vt:lpstr>PowerPoint Presentation</vt:lpstr>
      <vt:lpstr>PowerPoint Presentation</vt:lpstr>
      <vt:lpstr>PowerPoint Presentation</vt:lpstr>
      <vt:lpstr>Kindness Is Demonstrated By God</vt:lpstr>
      <vt:lpstr>PowerPoint Presentation</vt:lpstr>
      <vt:lpstr>PowerPoint Presentation</vt:lpstr>
      <vt:lpstr>PowerPoint Presentation</vt:lpstr>
      <vt:lpstr>Kindness toward one another:</vt:lpstr>
      <vt:lpstr>PowerPoint Presentation</vt:lpstr>
      <vt:lpstr>PowerPoint Presentation</vt:lpstr>
      <vt:lpstr>PowerPoint Presentation</vt:lpstr>
      <vt:lpstr>Kindness Must Be demonstrated:</vt:lpstr>
      <vt:lpstr>PowerPoint Presentation</vt:lpstr>
      <vt:lpstr>Kindness Must Be demonstrated:</vt:lpstr>
      <vt:lpstr>PowerPoint Presentation</vt:lpstr>
      <vt:lpstr>Kindness Must Be demonstrated:</vt:lpstr>
      <vt:lpstr>Kindness Is Necessary Even When:</vt:lpstr>
      <vt:lpstr>Kindness Is Necessary Even When: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7</cp:revision>
  <dcterms:created xsi:type="dcterms:W3CDTF">2017-01-07T00:45:19Z</dcterms:created>
  <dcterms:modified xsi:type="dcterms:W3CDTF">2017-01-07T01:48:08Z</dcterms:modified>
</cp:coreProperties>
</file>