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0" autoAdjust="0"/>
    <p:restoredTop sz="86418" autoAdjust="0"/>
  </p:normalViewPr>
  <p:slideViewPr>
    <p:cSldViewPr>
      <p:cViewPr varScale="1">
        <p:scale>
          <a:sx n="93" d="100"/>
          <a:sy n="93" d="100"/>
        </p:scale>
        <p:origin x="-96" y="-102"/>
      </p:cViewPr>
      <p:guideLst>
        <p:guide orient="horz" pos="2160"/>
        <p:guide pos="2880"/>
      </p:guideLst>
    </p:cSldViewPr>
  </p:slideViewPr>
  <p:outlineViewPr>
    <p:cViewPr>
      <p:scale>
        <a:sx n="33" d="100"/>
        <a:sy n="33" d="100"/>
      </p:scale>
      <p:origin x="42" y="127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8A37AA-5AB2-48D1-90E5-A088E5CD277F}"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6B38D-F34E-43F9-A59D-0608C6DAAEA6}" type="slidenum">
              <a:rPr lang="en-US" smtClean="0"/>
              <a:t>‹#›</a:t>
            </a:fld>
            <a:endParaRPr lang="en-US"/>
          </a:p>
        </p:txBody>
      </p:sp>
    </p:spTree>
    <p:extLst>
      <p:ext uri="{BB962C8B-B14F-4D97-AF65-F5344CB8AC3E}">
        <p14:creationId xmlns:p14="http://schemas.microsoft.com/office/powerpoint/2010/main" val="408629702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8A37AA-5AB2-48D1-90E5-A088E5CD277F}"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6B38D-F34E-43F9-A59D-0608C6DAAEA6}" type="slidenum">
              <a:rPr lang="en-US" smtClean="0"/>
              <a:t>‹#›</a:t>
            </a:fld>
            <a:endParaRPr lang="en-US"/>
          </a:p>
        </p:txBody>
      </p:sp>
    </p:spTree>
    <p:extLst>
      <p:ext uri="{BB962C8B-B14F-4D97-AF65-F5344CB8AC3E}">
        <p14:creationId xmlns:p14="http://schemas.microsoft.com/office/powerpoint/2010/main" val="166946609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8A37AA-5AB2-48D1-90E5-A088E5CD277F}"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6B38D-F34E-43F9-A59D-0608C6DAAEA6}" type="slidenum">
              <a:rPr lang="en-US" smtClean="0"/>
              <a:t>‹#›</a:t>
            </a:fld>
            <a:endParaRPr lang="en-US"/>
          </a:p>
        </p:txBody>
      </p:sp>
    </p:spTree>
    <p:extLst>
      <p:ext uri="{BB962C8B-B14F-4D97-AF65-F5344CB8AC3E}">
        <p14:creationId xmlns:p14="http://schemas.microsoft.com/office/powerpoint/2010/main" val="366850972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8A37AA-5AB2-48D1-90E5-A088E5CD277F}"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6B38D-F34E-43F9-A59D-0608C6DAAEA6}" type="slidenum">
              <a:rPr lang="en-US" smtClean="0"/>
              <a:t>‹#›</a:t>
            </a:fld>
            <a:endParaRPr lang="en-US"/>
          </a:p>
        </p:txBody>
      </p:sp>
    </p:spTree>
    <p:extLst>
      <p:ext uri="{BB962C8B-B14F-4D97-AF65-F5344CB8AC3E}">
        <p14:creationId xmlns:p14="http://schemas.microsoft.com/office/powerpoint/2010/main" val="101972834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8A37AA-5AB2-48D1-90E5-A088E5CD277F}"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6B38D-F34E-43F9-A59D-0608C6DAAEA6}" type="slidenum">
              <a:rPr lang="en-US" smtClean="0"/>
              <a:t>‹#›</a:t>
            </a:fld>
            <a:endParaRPr lang="en-US"/>
          </a:p>
        </p:txBody>
      </p:sp>
    </p:spTree>
    <p:extLst>
      <p:ext uri="{BB962C8B-B14F-4D97-AF65-F5344CB8AC3E}">
        <p14:creationId xmlns:p14="http://schemas.microsoft.com/office/powerpoint/2010/main" val="75035689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8A37AA-5AB2-48D1-90E5-A088E5CD277F}"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6B38D-F34E-43F9-A59D-0608C6DAAEA6}" type="slidenum">
              <a:rPr lang="en-US" smtClean="0"/>
              <a:t>‹#›</a:t>
            </a:fld>
            <a:endParaRPr lang="en-US"/>
          </a:p>
        </p:txBody>
      </p:sp>
    </p:spTree>
    <p:extLst>
      <p:ext uri="{BB962C8B-B14F-4D97-AF65-F5344CB8AC3E}">
        <p14:creationId xmlns:p14="http://schemas.microsoft.com/office/powerpoint/2010/main" val="45877870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8A37AA-5AB2-48D1-90E5-A088E5CD277F}" type="datetimeFigureOut">
              <a:rPr lang="en-US" smtClean="0"/>
              <a:t>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D6B38D-F34E-43F9-A59D-0608C6DAAEA6}" type="slidenum">
              <a:rPr lang="en-US" smtClean="0"/>
              <a:t>‹#›</a:t>
            </a:fld>
            <a:endParaRPr lang="en-US"/>
          </a:p>
        </p:txBody>
      </p:sp>
    </p:spTree>
    <p:extLst>
      <p:ext uri="{BB962C8B-B14F-4D97-AF65-F5344CB8AC3E}">
        <p14:creationId xmlns:p14="http://schemas.microsoft.com/office/powerpoint/2010/main" val="39000422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8A37AA-5AB2-48D1-90E5-A088E5CD277F}" type="datetimeFigureOut">
              <a:rPr lang="en-US" smtClean="0"/>
              <a:t>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D6B38D-F34E-43F9-A59D-0608C6DAAEA6}" type="slidenum">
              <a:rPr lang="en-US" smtClean="0"/>
              <a:t>‹#›</a:t>
            </a:fld>
            <a:endParaRPr lang="en-US"/>
          </a:p>
        </p:txBody>
      </p:sp>
    </p:spTree>
    <p:extLst>
      <p:ext uri="{BB962C8B-B14F-4D97-AF65-F5344CB8AC3E}">
        <p14:creationId xmlns:p14="http://schemas.microsoft.com/office/powerpoint/2010/main" val="345136325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A37AA-5AB2-48D1-90E5-A088E5CD277F}" type="datetimeFigureOut">
              <a:rPr lang="en-US" smtClean="0"/>
              <a:t>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D6B38D-F34E-43F9-A59D-0608C6DAAEA6}" type="slidenum">
              <a:rPr lang="en-US" smtClean="0"/>
              <a:t>‹#›</a:t>
            </a:fld>
            <a:endParaRPr lang="en-US"/>
          </a:p>
        </p:txBody>
      </p:sp>
    </p:spTree>
    <p:extLst>
      <p:ext uri="{BB962C8B-B14F-4D97-AF65-F5344CB8AC3E}">
        <p14:creationId xmlns:p14="http://schemas.microsoft.com/office/powerpoint/2010/main" val="119128862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8A37AA-5AB2-48D1-90E5-A088E5CD277F}"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6B38D-F34E-43F9-A59D-0608C6DAAEA6}" type="slidenum">
              <a:rPr lang="en-US" smtClean="0"/>
              <a:t>‹#›</a:t>
            </a:fld>
            <a:endParaRPr lang="en-US"/>
          </a:p>
        </p:txBody>
      </p:sp>
    </p:spTree>
    <p:extLst>
      <p:ext uri="{BB962C8B-B14F-4D97-AF65-F5344CB8AC3E}">
        <p14:creationId xmlns:p14="http://schemas.microsoft.com/office/powerpoint/2010/main" val="35856803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8A37AA-5AB2-48D1-90E5-A088E5CD277F}"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6B38D-F34E-43F9-A59D-0608C6DAAEA6}" type="slidenum">
              <a:rPr lang="en-US" smtClean="0"/>
              <a:t>‹#›</a:t>
            </a:fld>
            <a:endParaRPr lang="en-US"/>
          </a:p>
        </p:txBody>
      </p:sp>
    </p:spTree>
    <p:extLst>
      <p:ext uri="{BB962C8B-B14F-4D97-AF65-F5344CB8AC3E}">
        <p14:creationId xmlns:p14="http://schemas.microsoft.com/office/powerpoint/2010/main" val="367004605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alpha val="45000"/>
              </a:srgbClr>
            </a:gs>
            <a:gs pos="39999">
              <a:srgbClr val="85C2FF">
                <a:lumMod val="45000"/>
                <a:lumOff val="55000"/>
              </a:srgbClr>
            </a:gs>
            <a:gs pos="90000">
              <a:srgbClr val="C4D6EB"/>
            </a:gs>
            <a:gs pos="100000">
              <a:srgbClr val="FFEBFA"/>
            </a:gs>
          </a:gsLst>
          <a:lin ang="108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8A37AA-5AB2-48D1-90E5-A088E5CD277F}" type="datetimeFigureOut">
              <a:rPr lang="en-US" smtClean="0"/>
              <a:t>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D6B38D-F34E-43F9-A59D-0608C6DAAEA6}" type="slidenum">
              <a:rPr lang="en-US" smtClean="0"/>
              <a:t>‹#›</a:t>
            </a:fld>
            <a:endParaRPr lang="en-US"/>
          </a:p>
        </p:txBody>
      </p:sp>
    </p:spTree>
    <p:extLst>
      <p:ext uri="{BB962C8B-B14F-4D97-AF65-F5344CB8AC3E}">
        <p14:creationId xmlns:p14="http://schemas.microsoft.com/office/powerpoint/2010/main" val="2575971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iblia.com/bible/nkjv/1%20Thessalonians%205.1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iblia.com/bible/nkjv/1%20Timothy%201.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biblia.com/bible/nkjv/1%20Corinthians%208.1" TargetMode="External"/><Relationship Id="rId2" Type="http://schemas.openxmlformats.org/officeDocument/2006/relationships/hyperlink" Target="http://biblia.com/bible/nkjv/Ephesians%204.2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biblia.com/bible/nkjv/1%20Corinthians%2010.2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biblia.com/bible/nkjv/1%20Cor%2014.26" TargetMode="External"/><Relationship Id="rId2" Type="http://schemas.openxmlformats.org/officeDocument/2006/relationships/hyperlink" Target="http://biblia.com/bible/nkjv/1%20Cor.%2014.12" TargetMode="External"/><Relationship Id="rId1" Type="http://schemas.openxmlformats.org/officeDocument/2006/relationships/slideLayout" Target="../slideLayouts/slideLayout2.xml"/><Relationship Id="rId4" Type="http://schemas.openxmlformats.org/officeDocument/2006/relationships/hyperlink" Target="http://biblia.com/bible/nkjv/Colossians%203.16"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biblia.com/bible/nkjv/1%20Cor.%205.4-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biblia.com/bible/nkjv/Matthew%2021.33" TargetMode="External"/><Relationship Id="rId2" Type="http://schemas.openxmlformats.org/officeDocument/2006/relationships/hyperlink" Target="http://biblia.com/bible/nkjv/Luke%206.48" TargetMode="External"/><Relationship Id="rId1" Type="http://schemas.openxmlformats.org/officeDocument/2006/relationships/slideLayout" Target="../slideLayouts/slideLayout2.xml"/><Relationship Id="rId4" Type="http://schemas.openxmlformats.org/officeDocument/2006/relationships/hyperlink" Target="http://biblia.com/bible/nkjv/Matthew%2016.18"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biblia.com/bible/nkjv/1%20Corinthians%203.9-10" TargetMode="External"/><Relationship Id="rId2" Type="http://schemas.openxmlformats.org/officeDocument/2006/relationships/hyperlink" Target="http://biblia.com/bible/nkjv/1%20Peter%202.5" TargetMode="External"/><Relationship Id="rId1" Type="http://schemas.openxmlformats.org/officeDocument/2006/relationships/slideLayout" Target="../slideLayouts/slideLayout2.xml"/><Relationship Id="rId4" Type="http://schemas.openxmlformats.org/officeDocument/2006/relationships/hyperlink" Target="http://biblia.com/bible/nkjv/Eph.%202.2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biblia.com/bible/nkjv/Acts%202.4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biblia.com/bible/nkjv/1%20Corinthians%2014.4" TargetMode="External"/><Relationship Id="rId3" Type="http://schemas.openxmlformats.org/officeDocument/2006/relationships/hyperlink" Target="http://biblia.com/bible/nkjv/1%20Cor%2014.26" TargetMode="External"/><Relationship Id="rId7" Type="http://schemas.openxmlformats.org/officeDocument/2006/relationships/hyperlink" Target="http://biblia.com/bible/nkjv/Ephesians%204.11-12" TargetMode="External"/><Relationship Id="rId2" Type="http://schemas.openxmlformats.org/officeDocument/2006/relationships/hyperlink" Target="http://biblia.com/bible/nkjv/1%20Cor.%2014.12" TargetMode="External"/><Relationship Id="rId1" Type="http://schemas.openxmlformats.org/officeDocument/2006/relationships/slideLayout" Target="../slideLayouts/slideLayout2.xml"/><Relationship Id="rId6" Type="http://schemas.openxmlformats.org/officeDocument/2006/relationships/hyperlink" Target="http://biblia.com/bible/nkjv/1%20Peter%202.2" TargetMode="External"/><Relationship Id="rId5" Type="http://schemas.openxmlformats.org/officeDocument/2006/relationships/hyperlink" Target="http://biblia.com/bible/nkjv/Acts%2020.32" TargetMode="External"/><Relationship Id="rId4" Type="http://schemas.openxmlformats.org/officeDocument/2006/relationships/hyperlink" Target="http://biblia.com/bible/nkjv/Ephesians%204.16"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biblia.com/bible/nkjv/2%20Corinthians%2012.19" TargetMode="External"/><Relationship Id="rId2" Type="http://schemas.openxmlformats.org/officeDocument/2006/relationships/hyperlink" Target="http://biblia.com/bible/nkjv/1%20Thessalonians%205.11" TargetMode="External"/><Relationship Id="rId1" Type="http://schemas.openxmlformats.org/officeDocument/2006/relationships/slideLayout" Target="../slideLayouts/slideLayout2.xml"/><Relationship Id="rId6" Type="http://schemas.openxmlformats.org/officeDocument/2006/relationships/hyperlink" Target="http://biblia.com/bible/nkjv/1%20Cor%2014.26" TargetMode="External"/><Relationship Id="rId5" Type="http://schemas.openxmlformats.org/officeDocument/2006/relationships/hyperlink" Target="http://biblia.com/bible/nkjv/1%20Cor.%2014.12" TargetMode="External"/><Relationship Id="rId4" Type="http://schemas.openxmlformats.org/officeDocument/2006/relationships/hyperlink" Target="http://biblia.com/bible/nkjv/Acts%209.31"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biblia.com/bible/nkjv/Romans%2015.2" TargetMode="External"/><Relationship Id="rId2" Type="http://schemas.openxmlformats.org/officeDocument/2006/relationships/hyperlink" Target="http://biblia.com/bible/nkjv/Romans%2014.19" TargetMode="External"/><Relationship Id="rId1" Type="http://schemas.openxmlformats.org/officeDocument/2006/relationships/slideLayout" Target="../slideLayouts/slideLayout2.xml"/><Relationship Id="rId5" Type="http://schemas.openxmlformats.org/officeDocument/2006/relationships/hyperlink" Target="http://biblia.com/bible/nkjv/Ephesians%204.16" TargetMode="External"/><Relationship Id="rId4" Type="http://schemas.openxmlformats.org/officeDocument/2006/relationships/hyperlink" Target="http://biblia.com/bible/nkjv/Ephesians%204.1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3371850"/>
          </a:xfrm>
        </p:spPr>
        <p:txBody>
          <a:bodyPr>
            <a:normAutofit/>
          </a:bodyPr>
          <a:lstStyle/>
          <a:p>
            <a:r>
              <a:rPr lang="en-US" sz="6600" dirty="0" smtClean="0"/>
              <a:t>Building, Maintaining, And Nurturing Good Relationships</a:t>
            </a:r>
            <a:endParaRPr lang="en-US" sz="6600" dirty="0"/>
          </a:p>
        </p:txBody>
      </p:sp>
      <p:sp>
        <p:nvSpPr>
          <p:cNvPr id="3" name="Subtitle 2"/>
          <p:cNvSpPr>
            <a:spLocks noGrp="1"/>
          </p:cNvSpPr>
          <p:nvPr>
            <p:ph type="subTitle" idx="1"/>
          </p:nvPr>
        </p:nvSpPr>
        <p:spPr>
          <a:xfrm>
            <a:off x="304800" y="3886200"/>
            <a:ext cx="8610600" cy="2590800"/>
          </a:xfrm>
        </p:spPr>
        <p:txBody>
          <a:bodyPr>
            <a:normAutofit/>
          </a:bodyPr>
          <a:lstStyle/>
          <a:p>
            <a:r>
              <a:rPr lang="en-US" b="1" dirty="0">
                <a:solidFill>
                  <a:srgbClr val="FF0000"/>
                </a:solidFill>
              </a:rPr>
              <a:t>EDIFY ONE ANOTHER</a:t>
            </a:r>
            <a:r>
              <a:rPr lang="en-US" b="1" dirty="0"/>
              <a:t/>
            </a:r>
            <a:br>
              <a:rPr lang="en-US" b="1" dirty="0"/>
            </a:br>
            <a:r>
              <a:rPr lang="en-US" b="1" u="sng" dirty="0">
                <a:hlinkClick r:id="rId2"/>
              </a:rPr>
              <a:t>1 Thessalonians </a:t>
            </a:r>
            <a:r>
              <a:rPr lang="en-US" b="1" u="sng" dirty="0" smtClean="0">
                <a:hlinkClick r:id="rId2"/>
              </a:rPr>
              <a:t>5:11</a:t>
            </a:r>
            <a:endParaRPr lang="en-US" b="1" u="sng" dirty="0" smtClean="0"/>
          </a:p>
          <a:p>
            <a:r>
              <a:rPr lang="en-US" b="1" u="sng" dirty="0" smtClean="0">
                <a:solidFill>
                  <a:srgbClr val="7030A0"/>
                </a:solidFill>
              </a:rPr>
              <a:t>“Therefore comfort each other and edify one another, just as you also are doing”.</a:t>
            </a:r>
            <a:endParaRPr lang="en-US" dirty="0">
              <a:solidFill>
                <a:srgbClr val="7030A0"/>
              </a:solidFill>
            </a:endParaRPr>
          </a:p>
        </p:txBody>
      </p:sp>
    </p:spTree>
    <p:extLst>
      <p:ext uri="{BB962C8B-B14F-4D97-AF65-F5344CB8AC3E}">
        <p14:creationId xmlns:p14="http://schemas.microsoft.com/office/powerpoint/2010/main" val="211382228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9067800" cy="6553200"/>
          </a:xfrm>
        </p:spPr>
        <p:txBody>
          <a:bodyPr>
            <a:normAutofit/>
          </a:bodyPr>
          <a:lstStyle/>
          <a:p>
            <a:r>
              <a:rPr lang="en-US" dirty="0" smtClean="0"/>
              <a:t>And HOW does the church grow?  </a:t>
            </a:r>
          </a:p>
          <a:p>
            <a:r>
              <a:rPr lang="en-US" dirty="0" smtClean="0"/>
              <a:t>Spiritually – greater knowledge and purity (not tossed to and fro, etc.)</a:t>
            </a:r>
          </a:p>
          <a:p>
            <a:r>
              <a:rPr lang="en-US" b="1" i="1" u="sng" dirty="0" smtClean="0">
                <a:hlinkClick r:id="rId2"/>
              </a:rPr>
              <a:t>1 Timothy 1:4</a:t>
            </a:r>
            <a:r>
              <a:rPr lang="en-US" dirty="0" smtClean="0"/>
              <a:t> – Paul warned Timothy as a young evangelist to charge all there to teach the truth only (no other doctrine), nor give heed to fables, endless genealogies “</a:t>
            </a:r>
            <a:r>
              <a:rPr lang="en-US" i="1" dirty="0" smtClean="0"/>
              <a:t>which cause disputes rather than edification which is in faith.</a:t>
            </a:r>
            <a:r>
              <a:rPr lang="en-US" dirty="0" smtClean="0"/>
              <a:t>”  </a:t>
            </a:r>
          </a:p>
          <a:p>
            <a:r>
              <a:rPr lang="en-US" dirty="0" smtClean="0"/>
              <a:t>Again the context makes it clear he is dealing with God’s word being taught and applied.</a:t>
            </a:r>
          </a:p>
          <a:p>
            <a:endParaRPr lang="en-US" dirty="0"/>
          </a:p>
        </p:txBody>
      </p:sp>
    </p:spTree>
    <p:extLst>
      <p:ext uri="{BB962C8B-B14F-4D97-AF65-F5344CB8AC3E}">
        <p14:creationId xmlns:p14="http://schemas.microsoft.com/office/powerpoint/2010/main" val="170247341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9067800" cy="6553200"/>
          </a:xfrm>
        </p:spPr>
        <p:txBody>
          <a:bodyPr>
            <a:normAutofit fontScale="92500"/>
          </a:bodyPr>
          <a:lstStyle/>
          <a:p>
            <a:r>
              <a:rPr lang="en-US" b="1" i="1" dirty="0" smtClean="0"/>
              <a:t>Edifying one another</a:t>
            </a:r>
            <a:r>
              <a:rPr lang="en-US" dirty="0" smtClean="0"/>
              <a:t>:</a:t>
            </a:r>
          </a:p>
          <a:p>
            <a:r>
              <a:rPr lang="en-US" u="sng" dirty="0" smtClean="0"/>
              <a:t>Leads </a:t>
            </a:r>
            <a:r>
              <a:rPr lang="en-US" u="sng" dirty="0"/>
              <a:t>to controlling the tongue</a:t>
            </a:r>
            <a:r>
              <a:rPr lang="en-US" dirty="0"/>
              <a:t> – </a:t>
            </a:r>
            <a:endParaRPr lang="en-US" dirty="0" smtClean="0"/>
          </a:p>
          <a:p>
            <a:r>
              <a:rPr lang="en-US" b="1" i="1" u="sng" dirty="0" smtClean="0">
                <a:hlinkClick r:id="rId2"/>
              </a:rPr>
              <a:t>Ephesians </a:t>
            </a:r>
            <a:r>
              <a:rPr lang="en-US" b="1" i="1" u="sng" dirty="0">
                <a:hlinkClick r:id="rId2"/>
              </a:rPr>
              <a:t>4:29</a:t>
            </a:r>
            <a:r>
              <a:rPr lang="en-US" dirty="0"/>
              <a:t>.  When we seek to edify one another, we will weigh our words carefully and guard against corrupt words (notice how guarding our tongue is a recurring theme as we deal with “one another”).</a:t>
            </a:r>
          </a:p>
          <a:p>
            <a:r>
              <a:rPr lang="en-US" u="sng" dirty="0" smtClean="0"/>
              <a:t>Leads </a:t>
            </a:r>
            <a:r>
              <a:rPr lang="en-US" u="sng" dirty="0"/>
              <a:t>to loving our brethren and being sensitive to their conscience</a:t>
            </a:r>
            <a:r>
              <a:rPr lang="en-US" dirty="0"/>
              <a:t> - </a:t>
            </a:r>
            <a:r>
              <a:rPr lang="en-US" dirty="0" smtClean="0"/>
              <a:t/>
            </a:r>
            <a:br>
              <a:rPr lang="en-US" dirty="0" smtClean="0"/>
            </a:br>
            <a:r>
              <a:rPr lang="en-US" b="1" i="1" u="sng" dirty="0" smtClean="0">
                <a:hlinkClick r:id="rId3"/>
              </a:rPr>
              <a:t>1 </a:t>
            </a:r>
            <a:r>
              <a:rPr lang="en-US" b="1" i="1" u="sng" dirty="0">
                <a:hlinkClick r:id="rId3"/>
              </a:rPr>
              <a:t>Corinthians 8:1</a:t>
            </a:r>
            <a:r>
              <a:rPr lang="en-US" dirty="0"/>
              <a:t> – Paul said that knowledge puffs up, but love edifies.  </a:t>
            </a:r>
            <a:endParaRPr lang="en-US" dirty="0" smtClean="0"/>
          </a:p>
          <a:p>
            <a:r>
              <a:rPr lang="en-US" dirty="0" smtClean="0"/>
              <a:t>His </a:t>
            </a:r>
            <a:r>
              <a:rPr lang="en-US" dirty="0"/>
              <a:t>point is addressing matters about which you can with good conscience engage in even though others cannot </a:t>
            </a:r>
            <a:endParaRPr lang="en-US" dirty="0" smtClean="0"/>
          </a:p>
          <a:p>
            <a:endParaRPr lang="en-US" dirty="0"/>
          </a:p>
        </p:txBody>
      </p:sp>
    </p:spTree>
    <p:extLst>
      <p:ext uri="{BB962C8B-B14F-4D97-AF65-F5344CB8AC3E}">
        <p14:creationId xmlns:p14="http://schemas.microsoft.com/office/powerpoint/2010/main" val="110241408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9067800" cy="6477000"/>
          </a:xfrm>
        </p:spPr>
        <p:txBody>
          <a:bodyPr>
            <a:normAutofit lnSpcReduction="10000"/>
          </a:bodyPr>
          <a:lstStyle/>
          <a:p>
            <a:r>
              <a:rPr lang="en-US" dirty="0" smtClean="0"/>
              <a:t>(NOTE: We are NOT dealing with compromising the truth).  </a:t>
            </a:r>
          </a:p>
          <a:p>
            <a:r>
              <a:rPr lang="en-US" dirty="0" smtClean="0"/>
              <a:t>For example: You may with full confidence know that eating meat offered to idols means nothing (except to fill you stomach), but if that causes your brother to stumble, you will NOT eat it for his sake BECAUSE of love.  </a:t>
            </a:r>
          </a:p>
          <a:p>
            <a:r>
              <a:rPr lang="en-US" dirty="0" smtClean="0"/>
              <a:t>Similarly, </a:t>
            </a:r>
            <a:r>
              <a:rPr lang="en-US" b="1" i="1" u="sng" dirty="0" smtClean="0">
                <a:hlinkClick r:id="rId2"/>
              </a:rPr>
              <a:t>1 Corinthians 10:23</a:t>
            </a:r>
            <a:r>
              <a:rPr lang="en-US" b="1" i="1" dirty="0" smtClean="0"/>
              <a:t> </a:t>
            </a:r>
            <a:r>
              <a:rPr lang="en-US" dirty="0" smtClean="0"/>
              <a:t>reminds us that while something may be lawful for you to do, it may not build up or be helpful (for others, or perhaps even yourself).  </a:t>
            </a:r>
          </a:p>
          <a:p>
            <a:r>
              <a:rPr lang="en-US" dirty="0" smtClean="0"/>
              <a:t>When we seek to edify our brother we will think about him in our conduct.</a:t>
            </a:r>
          </a:p>
          <a:p>
            <a:endParaRPr lang="en-US" dirty="0"/>
          </a:p>
        </p:txBody>
      </p:sp>
    </p:spTree>
    <p:extLst>
      <p:ext uri="{BB962C8B-B14F-4D97-AF65-F5344CB8AC3E}">
        <p14:creationId xmlns:p14="http://schemas.microsoft.com/office/powerpoint/2010/main" val="395218033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a:bodyPr>
          <a:lstStyle/>
          <a:p>
            <a:r>
              <a:rPr lang="en-US" b="1" i="1" dirty="0" smtClean="0"/>
              <a:t>Edifying one another</a:t>
            </a:r>
            <a:r>
              <a:rPr lang="en-US" dirty="0" smtClean="0"/>
              <a:t>:</a:t>
            </a:r>
          </a:p>
          <a:p>
            <a:r>
              <a:rPr lang="en-US" b="1" u="sng" dirty="0" smtClean="0"/>
              <a:t>Is </a:t>
            </a:r>
            <a:r>
              <a:rPr lang="en-US" b="1" u="sng" dirty="0"/>
              <a:t>a product of proper worship</a:t>
            </a:r>
            <a:r>
              <a:rPr lang="en-US" dirty="0"/>
              <a:t> – </a:t>
            </a:r>
            <a:r>
              <a:rPr lang="en-US" b="1" i="1" u="sng" dirty="0">
                <a:hlinkClick r:id="rId2"/>
              </a:rPr>
              <a:t>1 </a:t>
            </a:r>
            <a:r>
              <a:rPr lang="en-US" b="1" i="1" u="sng" dirty="0" smtClean="0">
                <a:hlinkClick r:id="rId2"/>
              </a:rPr>
              <a:t>Corinthians </a:t>
            </a:r>
            <a:r>
              <a:rPr lang="en-US" b="1" i="1" u="sng" dirty="0">
                <a:hlinkClick r:id="rId2"/>
              </a:rPr>
              <a:t>14:12</a:t>
            </a:r>
            <a:r>
              <a:rPr lang="en-US" b="1" i="1" dirty="0"/>
              <a:t>, </a:t>
            </a:r>
            <a:r>
              <a:rPr lang="en-US" b="1" i="1" u="sng" dirty="0">
                <a:hlinkClick r:id="rId3"/>
              </a:rPr>
              <a:t>26</a:t>
            </a:r>
            <a:r>
              <a:rPr lang="en-US" dirty="0"/>
              <a:t> – in a text where Paul is dealing with conduct within the worship, he notes that it is to be done for edification.  </a:t>
            </a:r>
            <a:endParaRPr lang="en-US" dirty="0" smtClean="0"/>
          </a:p>
          <a:p>
            <a:r>
              <a:rPr lang="en-US" dirty="0" smtClean="0"/>
              <a:t>Our </a:t>
            </a:r>
            <a:r>
              <a:rPr lang="en-US" dirty="0"/>
              <a:t>acts of worship, while all directed toward God, are designed to build us up.  </a:t>
            </a:r>
            <a:endParaRPr lang="en-US" dirty="0" smtClean="0"/>
          </a:p>
          <a:p>
            <a:r>
              <a:rPr lang="en-US" dirty="0" smtClean="0"/>
              <a:t>That’s </a:t>
            </a:r>
            <a:r>
              <a:rPr lang="en-US" dirty="0"/>
              <a:t>why it’s not about being entertained.  </a:t>
            </a:r>
            <a:endParaRPr lang="en-US" dirty="0" smtClean="0"/>
          </a:p>
          <a:p>
            <a:r>
              <a:rPr lang="en-US" dirty="0" smtClean="0"/>
              <a:t>Think </a:t>
            </a:r>
            <a:r>
              <a:rPr lang="en-US" dirty="0"/>
              <a:t>of </a:t>
            </a:r>
            <a:r>
              <a:rPr lang="en-US" u="sng" dirty="0">
                <a:hlinkClick r:id="rId4"/>
              </a:rPr>
              <a:t>Colossians 3:16</a:t>
            </a:r>
            <a:r>
              <a:rPr lang="en-US" dirty="0"/>
              <a:t> where we teach and admonish one another in our singing</a:t>
            </a:r>
            <a:r>
              <a:rPr lang="en-US" dirty="0" smtClean="0"/>
              <a:t>.</a:t>
            </a:r>
            <a:endParaRPr lang="en-US" dirty="0"/>
          </a:p>
        </p:txBody>
      </p:sp>
    </p:spTree>
    <p:extLst>
      <p:ext uri="{BB962C8B-B14F-4D97-AF65-F5344CB8AC3E}">
        <p14:creationId xmlns:p14="http://schemas.microsoft.com/office/powerpoint/2010/main" val="378650121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a:bodyPr>
          <a:lstStyle/>
          <a:p>
            <a:r>
              <a:rPr lang="en-US" b="1" i="1" dirty="0" smtClean="0"/>
              <a:t>Edifying one another</a:t>
            </a:r>
            <a:r>
              <a:rPr lang="en-US" dirty="0" smtClean="0"/>
              <a:t>:</a:t>
            </a:r>
          </a:p>
          <a:p>
            <a:r>
              <a:rPr lang="en-US" b="1" u="sng" dirty="0" smtClean="0"/>
              <a:t>May involve discipline</a:t>
            </a:r>
            <a:r>
              <a:rPr lang="en-US" dirty="0" smtClean="0"/>
              <a:t> </a:t>
            </a:r>
            <a:r>
              <a:rPr lang="en-US" b="1" i="1" dirty="0" smtClean="0"/>
              <a:t>- </a:t>
            </a:r>
            <a:r>
              <a:rPr lang="en-US" b="1" i="1" u="sng" dirty="0" smtClean="0">
                <a:hlinkClick r:id="rId2"/>
              </a:rPr>
              <a:t>1 Corinthians 5:4-7</a:t>
            </a:r>
            <a:r>
              <a:rPr lang="en-US" dirty="0" smtClean="0"/>
              <a:t>, while not using the word </a:t>
            </a:r>
            <a:r>
              <a:rPr lang="en-US" i="1" dirty="0" smtClean="0"/>
              <a:t>edify</a:t>
            </a:r>
            <a:r>
              <a:rPr lang="en-US" dirty="0" smtClean="0"/>
              <a:t>, does relate to our spiritual growth as the body of Christ.  </a:t>
            </a:r>
          </a:p>
          <a:p>
            <a:r>
              <a:rPr lang="en-US" dirty="0" smtClean="0"/>
              <a:t>Where there is no discipline and weak teaching, the body is in danger of the leaven of impurity and ignorance which will destroy the body of Christ.  </a:t>
            </a:r>
          </a:p>
          <a:p>
            <a:r>
              <a:rPr lang="en-US" dirty="0" smtClean="0"/>
              <a:t>The warnings are many! </a:t>
            </a:r>
          </a:p>
          <a:p>
            <a:endParaRPr lang="en-US" dirty="0" smtClean="0"/>
          </a:p>
          <a:p>
            <a:endParaRPr lang="en-US" dirty="0"/>
          </a:p>
        </p:txBody>
      </p:sp>
    </p:spTree>
    <p:extLst>
      <p:ext uri="{BB962C8B-B14F-4D97-AF65-F5344CB8AC3E}">
        <p14:creationId xmlns:p14="http://schemas.microsoft.com/office/powerpoint/2010/main" val="274203014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a:xfrm>
            <a:off x="76200" y="1295400"/>
            <a:ext cx="9067800" cy="5410200"/>
          </a:xfrm>
        </p:spPr>
        <p:txBody>
          <a:bodyPr/>
          <a:lstStyle/>
          <a:p>
            <a:r>
              <a:rPr lang="en-US" dirty="0"/>
              <a:t>As with so many other subjects we have addressed, let us resolve that as we consider one another, our goal will be to edify one another.   </a:t>
            </a:r>
            <a:endParaRPr lang="en-US" dirty="0" smtClean="0"/>
          </a:p>
          <a:p>
            <a:r>
              <a:rPr lang="en-US" dirty="0" smtClean="0"/>
              <a:t>Is </a:t>
            </a:r>
            <a:r>
              <a:rPr lang="en-US" dirty="0"/>
              <a:t>this your goal?  </a:t>
            </a:r>
            <a:endParaRPr lang="en-US" dirty="0" smtClean="0"/>
          </a:p>
          <a:p>
            <a:r>
              <a:rPr lang="en-US" dirty="0" smtClean="0"/>
              <a:t>It should be because God commands it.</a:t>
            </a:r>
          </a:p>
        </p:txBody>
      </p:sp>
    </p:spTree>
    <p:extLst>
      <p:ext uri="{BB962C8B-B14F-4D97-AF65-F5344CB8AC3E}">
        <p14:creationId xmlns:p14="http://schemas.microsoft.com/office/powerpoint/2010/main" val="22446027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smtClean="0"/>
              <a:t>Introduction</a:t>
            </a:r>
            <a:endParaRPr lang="en-US" dirty="0"/>
          </a:p>
        </p:txBody>
      </p:sp>
      <p:sp>
        <p:nvSpPr>
          <p:cNvPr id="3" name="Content Placeholder 2"/>
          <p:cNvSpPr>
            <a:spLocks noGrp="1"/>
          </p:cNvSpPr>
          <p:nvPr>
            <p:ph idx="1"/>
          </p:nvPr>
        </p:nvSpPr>
        <p:spPr>
          <a:xfrm>
            <a:off x="0" y="914400"/>
            <a:ext cx="9067800" cy="5791200"/>
          </a:xfrm>
        </p:spPr>
        <p:txBody>
          <a:bodyPr/>
          <a:lstStyle/>
          <a:p>
            <a:r>
              <a:rPr lang="en-US" dirty="0"/>
              <a:t>The past few weeks we have addressed a number of passages that remind us that we are to be concerned about each other as Christians.  </a:t>
            </a:r>
            <a:endParaRPr lang="en-US" dirty="0" smtClean="0"/>
          </a:p>
          <a:p>
            <a:r>
              <a:rPr lang="en-US" dirty="0" smtClean="0"/>
              <a:t>As </a:t>
            </a:r>
            <a:r>
              <a:rPr lang="en-US" dirty="0"/>
              <a:t>we continue our study of these “one another” passages, we now want to address our need to edify one another</a:t>
            </a:r>
            <a:r>
              <a:rPr lang="en-US" dirty="0" smtClean="0"/>
              <a:t>.</a:t>
            </a:r>
          </a:p>
          <a:p>
            <a:r>
              <a:rPr lang="en-US" dirty="0" smtClean="0"/>
              <a:t>Hopefully, you will find a lot of useful information to  help you in your quest to help each other.</a:t>
            </a:r>
            <a:r>
              <a:rPr lang="en-US" dirty="0"/>
              <a:t> </a:t>
            </a:r>
          </a:p>
        </p:txBody>
      </p:sp>
    </p:spTree>
    <p:extLst>
      <p:ext uri="{BB962C8B-B14F-4D97-AF65-F5344CB8AC3E}">
        <p14:creationId xmlns:p14="http://schemas.microsoft.com/office/powerpoint/2010/main" val="227666921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728804"/>
          </a:xfrm>
        </p:spPr>
        <p:txBody>
          <a:bodyPr>
            <a:normAutofit fontScale="90000"/>
          </a:bodyPr>
          <a:lstStyle/>
          <a:p>
            <a:r>
              <a:rPr lang="en-US" b="1" dirty="0" smtClean="0"/>
              <a:t>What is edification?</a:t>
            </a:r>
            <a:endParaRPr lang="en-US" dirty="0"/>
          </a:p>
        </p:txBody>
      </p:sp>
      <p:sp>
        <p:nvSpPr>
          <p:cNvPr id="3" name="Content Placeholder 2"/>
          <p:cNvSpPr>
            <a:spLocks noGrp="1"/>
          </p:cNvSpPr>
          <p:nvPr>
            <p:ph idx="1"/>
          </p:nvPr>
        </p:nvSpPr>
        <p:spPr>
          <a:xfrm>
            <a:off x="0" y="914400"/>
            <a:ext cx="9067800" cy="5791200"/>
          </a:xfrm>
        </p:spPr>
        <p:txBody>
          <a:bodyPr>
            <a:normAutofit/>
          </a:bodyPr>
          <a:lstStyle/>
          <a:p>
            <a:r>
              <a:rPr lang="en-US" dirty="0" smtClean="0"/>
              <a:t>Defined </a:t>
            </a:r>
            <a:r>
              <a:rPr lang="en-US" dirty="0"/>
              <a:t>– </a:t>
            </a:r>
            <a:r>
              <a:rPr lang="en-US" dirty="0" smtClean="0"/>
              <a:t>(</a:t>
            </a:r>
            <a:r>
              <a:rPr lang="en-US" dirty="0" err="1"/>
              <a:t>oikodomeō</a:t>
            </a:r>
            <a:r>
              <a:rPr lang="en-US" dirty="0"/>
              <a:t>) a word that means: </a:t>
            </a:r>
            <a:endParaRPr lang="en-US" dirty="0" smtClean="0"/>
          </a:p>
          <a:p>
            <a:r>
              <a:rPr lang="en-US" b="1" dirty="0" smtClean="0"/>
              <a:t>1</a:t>
            </a:r>
            <a:r>
              <a:rPr lang="en-US" b="1" dirty="0"/>
              <a:t>) </a:t>
            </a:r>
            <a:r>
              <a:rPr lang="en-US" dirty="0"/>
              <a:t>literally to build something or the building itself </a:t>
            </a:r>
            <a:endParaRPr lang="en-US" dirty="0" smtClean="0"/>
          </a:p>
          <a:p>
            <a:r>
              <a:rPr lang="en-US" dirty="0" smtClean="0"/>
              <a:t>(</a:t>
            </a:r>
            <a:r>
              <a:rPr lang="en-US" u="sng" dirty="0">
                <a:hlinkClick r:id="rId2"/>
              </a:rPr>
              <a:t>Luke 6:48</a:t>
            </a:r>
            <a:r>
              <a:rPr lang="en-US" dirty="0"/>
              <a:t> – like a man building a house, </a:t>
            </a:r>
            <a:endParaRPr lang="en-US" dirty="0" smtClean="0"/>
          </a:p>
          <a:p>
            <a:r>
              <a:rPr lang="en-US" u="sng" dirty="0" smtClean="0">
                <a:hlinkClick r:id="rId3"/>
              </a:rPr>
              <a:t>Matthew </a:t>
            </a:r>
            <a:r>
              <a:rPr lang="en-US" u="sng" dirty="0">
                <a:hlinkClick r:id="rId3"/>
              </a:rPr>
              <a:t>21:33</a:t>
            </a:r>
            <a:r>
              <a:rPr lang="en-US" dirty="0"/>
              <a:t>, a man built a tower, etc.) </a:t>
            </a:r>
            <a:br>
              <a:rPr lang="en-US" dirty="0"/>
            </a:br>
            <a:r>
              <a:rPr lang="en-US" b="1" dirty="0"/>
              <a:t>2) </a:t>
            </a:r>
            <a:r>
              <a:rPr lang="en-US" dirty="0"/>
              <a:t>Building in a transcendent sense (symbolic) – </a:t>
            </a:r>
            <a:endParaRPr lang="en-US" dirty="0" smtClean="0"/>
          </a:p>
          <a:p>
            <a:r>
              <a:rPr lang="en-US" dirty="0" smtClean="0"/>
              <a:t>in </a:t>
            </a:r>
            <a:r>
              <a:rPr lang="en-US" dirty="0"/>
              <a:t>scripture there are passages that refer to the church as being built or being a building – </a:t>
            </a:r>
            <a:endParaRPr lang="en-US" dirty="0" smtClean="0"/>
          </a:p>
          <a:p>
            <a:r>
              <a:rPr lang="en-US" u="sng" dirty="0" smtClean="0">
                <a:hlinkClick r:id="rId4"/>
              </a:rPr>
              <a:t>Matthew </a:t>
            </a:r>
            <a:r>
              <a:rPr lang="en-US" u="sng" dirty="0">
                <a:hlinkClick r:id="rId4"/>
              </a:rPr>
              <a:t>16:18</a:t>
            </a:r>
            <a:r>
              <a:rPr lang="en-US" dirty="0"/>
              <a:t> – Jesus said, “Upon this rock I will build My church…”    </a:t>
            </a:r>
            <a:endParaRPr lang="en-US" dirty="0" smtClean="0"/>
          </a:p>
          <a:p>
            <a:endParaRPr lang="en-US" dirty="0"/>
          </a:p>
        </p:txBody>
      </p:sp>
    </p:spTree>
    <p:extLst>
      <p:ext uri="{BB962C8B-B14F-4D97-AF65-F5344CB8AC3E}">
        <p14:creationId xmlns:p14="http://schemas.microsoft.com/office/powerpoint/2010/main" val="71403551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067800" cy="6400800"/>
          </a:xfrm>
        </p:spPr>
        <p:txBody>
          <a:bodyPr>
            <a:normAutofit fontScale="92500" lnSpcReduction="20000"/>
          </a:bodyPr>
          <a:lstStyle/>
          <a:p>
            <a:r>
              <a:rPr lang="en-US" b="1" i="1" u="sng" dirty="0" smtClean="0">
                <a:hlinkClick r:id="rId2"/>
              </a:rPr>
              <a:t>1 Peter 2:5</a:t>
            </a:r>
            <a:r>
              <a:rPr lang="en-US" dirty="0" smtClean="0"/>
              <a:t>, “You, as living stones are being </a:t>
            </a:r>
            <a:r>
              <a:rPr lang="en-US" i="1" dirty="0" smtClean="0"/>
              <a:t>built</a:t>
            </a:r>
            <a:r>
              <a:rPr lang="en-US" dirty="0" smtClean="0"/>
              <a:t> up a spiritual house,…”</a:t>
            </a:r>
          </a:p>
          <a:p>
            <a:r>
              <a:rPr lang="en-US" b="1" i="1" u="sng" dirty="0" smtClean="0">
                <a:hlinkClick r:id="rId3"/>
              </a:rPr>
              <a:t>1 Corinthians 3:9-10</a:t>
            </a:r>
            <a:r>
              <a:rPr lang="en-US" dirty="0" smtClean="0"/>
              <a:t>, you are God’s </a:t>
            </a:r>
            <a:r>
              <a:rPr lang="en-US" i="1" dirty="0" smtClean="0"/>
              <a:t>building</a:t>
            </a:r>
            <a:r>
              <a:rPr lang="en-US" dirty="0" smtClean="0"/>
              <a:t>.. , take heed how you </a:t>
            </a:r>
            <a:r>
              <a:rPr lang="en-US" i="1" dirty="0" smtClean="0"/>
              <a:t>build</a:t>
            </a:r>
          </a:p>
          <a:p>
            <a:r>
              <a:rPr lang="en-US" b="1" i="1" u="sng" dirty="0" smtClean="0">
                <a:hlinkClick r:id="rId4"/>
              </a:rPr>
              <a:t>Ephesians 2:21</a:t>
            </a:r>
            <a:r>
              <a:rPr lang="en-US" dirty="0" smtClean="0"/>
              <a:t> speaks of the whole building being fitted together grows into a holy temple in the Lord (see also </a:t>
            </a:r>
            <a:r>
              <a:rPr lang="en-US" b="1" i="1" dirty="0" smtClean="0">
                <a:solidFill>
                  <a:srgbClr val="0000CC"/>
                </a:solidFill>
              </a:rPr>
              <a:t>Ephesians 4:16</a:t>
            </a:r>
            <a:r>
              <a:rPr lang="en-US" dirty="0" smtClean="0"/>
              <a:t>).</a:t>
            </a:r>
          </a:p>
          <a:p>
            <a:r>
              <a:rPr lang="en-US" b="1" dirty="0" smtClean="0"/>
              <a:t>3) </a:t>
            </a:r>
            <a:r>
              <a:rPr lang="en-US" dirty="0" smtClean="0"/>
              <a:t>As used in scripture the idea is building us up spiritually – </a:t>
            </a:r>
          </a:p>
          <a:p>
            <a:r>
              <a:rPr lang="en-US" dirty="0" smtClean="0"/>
              <a:t>“</a:t>
            </a:r>
            <a:r>
              <a:rPr lang="en-US" i="1" dirty="0" smtClean="0"/>
              <a:t>to help improve ability to function in living responsibly and effectively, strengthen, build up, make more able</a:t>
            </a:r>
            <a:r>
              <a:rPr lang="en-US" dirty="0" smtClean="0"/>
              <a:t>.” </a:t>
            </a:r>
          </a:p>
          <a:p>
            <a:r>
              <a:rPr lang="en-US" dirty="0" smtClean="0"/>
              <a:t>“To increase the potential of someone or something, with focus upon the process involved…” </a:t>
            </a:r>
          </a:p>
          <a:p>
            <a:r>
              <a:rPr lang="en-US" dirty="0" smtClean="0"/>
              <a:t>IT is in this third sense that we are focusing upon edifying one another. </a:t>
            </a:r>
          </a:p>
          <a:p>
            <a:endParaRPr lang="en-US" dirty="0"/>
          </a:p>
        </p:txBody>
      </p:sp>
    </p:spTree>
    <p:extLst>
      <p:ext uri="{BB962C8B-B14F-4D97-AF65-F5344CB8AC3E}">
        <p14:creationId xmlns:p14="http://schemas.microsoft.com/office/powerpoint/2010/main" val="278001995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838200"/>
          </a:xfrm>
        </p:spPr>
        <p:txBody>
          <a:bodyPr/>
          <a:lstStyle/>
          <a:p>
            <a:r>
              <a:rPr lang="en-US" b="1" dirty="0" smtClean="0"/>
              <a:t>What Edification Is NOT </a:t>
            </a:r>
            <a:r>
              <a:rPr lang="en-US" dirty="0" smtClean="0"/>
              <a:t>–</a:t>
            </a:r>
            <a:endParaRPr lang="en-US" dirty="0"/>
          </a:p>
        </p:txBody>
      </p:sp>
      <p:sp>
        <p:nvSpPr>
          <p:cNvPr id="3" name="Content Placeholder 2"/>
          <p:cNvSpPr>
            <a:spLocks noGrp="1"/>
          </p:cNvSpPr>
          <p:nvPr>
            <p:ph idx="1"/>
          </p:nvPr>
        </p:nvSpPr>
        <p:spPr>
          <a:xfrm>
            <a:off x="0" y="990600"/>
            <a:ext cx="9067800" cy="5791200"/>
          </a:xfrm>
        </p:spPr>
        <p:txBody>
          <a:bodyPr>
            <a:normAutofit/>
          </a:bodyPr>
          <a:lstStyle/>
          <a:p>
            <a:r>
              <a:rPr lang="en-US" dirty="0" smtClean="0"/>
              <a:t>This ought to be obvious – </a:t>
            </a:r>
          </a:p>
          <a:p>
            <a:r>
              <a:rPr lang="en-US" u="sng" dirty="0" smtClean="0"/>
              <a:t>The </a:t>
            </a:r>
            <a:r>
              <a:rPr lang="en-US" u="sng" dirty="0"/>
              <a:t>place where we meet</a:t>
            </a:r>
            <a:r>
              <a:rPr lang="en-US" dirty="0"/>
              <a:t> – the church is the people.  </a:t>
            </a:r>
            <a:endParaRPr lang="en-US" dirty="0" smtClean="0"/>
          </a:p>
          <a:p>
            <a:r>
              <a:rPr lang="en-US" dirty="0" smtClean="0"/>
              <a:t>In </a:t>
            </a:r>
            <a:r>
              <a:rPr lang="en-US" dirty="0"/>
              <a:t>many of the above passages we see clearly this is not about a building.  </a:t>
            </a:r>
            <a:endParaRPr lang="en-US" dirty="0" smtClean="0"/>
          </a:p>
          <a:p>
            <a:r>
              <a:rPr lang="en-US" dirty="0" smtClean="0"/>
              <a:t>It </a:t>
            </a:r>
            <a:r>
              <a:rPr lang="en-US" dirty="0"/>
              <a:t>is about the Christians who comprise “the building” of Christ</a:t>
            </a:r>
            <a:r>
              <a:rPr lang="en-US" dirty="0" smtClean="0"/>
              <a:t>.</a:t>
            </a:r>
          </a:p>
          <a:p>
            <a:r>
              <a:rPr lang="en-US" u="sng" dirty="0" smtClean="0"/>
              <a:t>It </a:t>
            </a:r>
            <a:r>
              <a:rPr lang="en-US" u="sng" dirty="0"/>
              <a:t>is not about the church providing for the social needs of the body</a:t>
            </a:r>
            <a:r>
              <a:rPr lang="en-US" dirty="0"/>
              <a:t> – </a:t>
            </a:r>
            <a:endParaRPr lang="en-US" dirty="0" smtClean="0"/>
          </a:p>
        </p:txBody>
      </p:sp>
    </p:spTree>
    <p:extLst>
      <p:ext uri="{BB962C8B-B14F-4D97-AF65-F5344CB8AC3E}">
        <p14:creationId xmlns:p14="http://schemas.microsoft.com/office/powerpoint/2010/main" val="118091069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lnSpcReduction="10000"/>
          </a:bodyPr>
          <a:lstStyle/>
          <a:p>
            <a:r>
              <a:rPr lang="en-US" dirty="0" smtClean="0"/>
              <a:t>A study of the New Testament, as we shall see, shows that edification is about building us up spiritually.   </a:t>
            </a:r>
          </a:p>
          <a:p>
            <a:r>
              <a:rPr lang="en-US" dirty="0" smtClean="0"/>
              <a:t>It is not about catering “to the whole man” as some say.  </a:t>
            </a:r>
          </a:p>
          <a:p>
            <a:r>
              <a:rPr lang="en-US" dirty="0" smtClean="0"/>
              <a:t>While Christians certainly are to care for and to prefer each other over the world (not just when we assemble, but in our lives – cf. </a:t>
            </a:r>
            <a:r>
              <a:rPr lang="en-US" u="sng" dirty="0" smtClean="0">
                <a:hlinkClick r:id="rId2"/>
              </a:rPr>
              <a:t>Acts 2:46</a:t>
            </a:r>
            <a:r>
              <a:rPr lang="en-US" dirty="0" smtClean="0"/>
              <a:t>, etc.), when we come together as the church it is about building us up in the faith.</a:t>
            </a:r>
          </a:p>
          <a:p>
            <a:r>
              <a:rPr lang="en-US" dirty="0" smtClean="0"/>
              <a:t>Study the usage of the word edify (edification, built up, etc.) and the church as used in the New Testament you will see limitations as to the work she can do.</a:t>
            </a:r>
          </a:p>
          <a:p>
            <a:endParaRPr lang="en-US" dirty="0"/>
          </a:p>
        </p:txBody>
      </p:sp>
    </p:spTree>
    <p:extLst>
      <p:ext uri="{BB962C8B-B14F-4D97-AF65-F5344CB8AC3E}">
        <p14:creationId xmlns:p14="http://schemas.microsoft.com/office/powerpoint/2010/main" val="83540571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9067800" cy="6629400"/>
          </a:xfrm>
        </p:spPr>
        <p:txBody>
          <a:bodyPr>
            <a:normAutofit fontScale="77500" lnSpcReduction="20000"/>
          </a:bodyPr>
          <a:lstStyle/>
          <a:p>
            <a:r>
              <a:rPr lang="en-US" dirty="0" smtClean="0"/>
              <a:t>While edification IS a work of the church (cf. </a:t>
            </a:r>
            <a:r>
              <a:rPr lang="en-US" u="sng" dirty="0" smtClean="0">
                <a:hlinkClick r:id="rId2"/>
              </a:rPr>
              <a:t>1 Corinthians 14:12</a:t>
            </a:r>
            <a:r>
              <a:rPr lang="en-US" dirty="0" smtClean="0"/>
              <a:t>, </a:t>
            </a:r>
            <a:r>
              <a:rPr lang="en-US" u="sng" dirty="0" smtClean="0">
                <a:hlinkClick r:id="rId3"/>
              </a:rPr>
              <a:t>26</a:t>
            </a:r>
            <a:r>
              <a:rPr lang="en-US" dirty="0" smtClean="0"/>
              <a:t>; </a:t>
            </a:r>
            <a:r>
              <a:rPr lang="en-US" u="sng" dirty="0" smtClean="0">
                <a:hlinkClick r:id="rId4"/>
              </a:rPr>
              <a:t>Ephesians 4:16</a:t>
            </a:r>
            <a:r>
              <a:rPr lang="en-US" dirty="0" smtClean="0"/>
              <a:t>, etc.), along with worship, evangelism and some benevolence, </a:t>
            </a:r>
            <a:r>
              <a:rPr lang="en-US" u="sng" dirty="0" smtClean="0"/>
              <a:t>there is simply no command, example or inference of the church catering to social needs</a:t>
            </a:r>
            <a:r>
              <a:rPr lang="en-US" dirty="0" smtClean="0"/>
              <a:t>.  </a:t>
            </a:r>
          </a:p>
          <a:p>
            <a:r>
              <a:rPr lang="en-US" dirty="0" smtClean="0"/>
              <a:t>And as such, she has no authority to build projects to appeal to these social needs – </a:t>
            </a:r>
            <a:br>
              <a:rPr lang="en-US" dirty="0" smtClean="0"/>
            </a:br>
            <a:r>
              <a:rPr lang="en-US" dirty="0" smtClean="0"/>
              <a:t>i.e. fellowship halls, family life centers, gymnasiums, etc.   </a:t>
            </a:r>
            <a:br>
              <a:rPr lang="en-US" dirty="0" smtClean="0"/>
            </a:br>
            <a:r>
              <a:rPr lang="en-US" dirty="0" smtClean="0"/>
              <a:t>To do so is using the Lord’s money for a function that is not authorized.</a:t>
            </a:r>
          </a:p>
          <a:p>
            <a:r>
              <a:rPr lang="en-US" dirty="0" smtClean="0"/>
              <a:t>NOTE that this is not about whether or not such is a good work, per se and beneficial to Christians, it is a question of authority.</a:t>
            </a:r>
          </a:p>
          <a:p>
            <a:r>
              <a:rPr lang="en-US" b="1" dirty="0" smtClean="0"/>
              <a:t>God’s word builds us up </a:t>
            </a:r>
            <a:r>
              <a:rPr lang="en-US" dirty="0" smtClean="0"/>
              <a:t>– </a:t>
            </a:r>
            <a:r>
              <a:rPr lang="en-US" b="1" i="1" u="sng" dirty="0" smtClean="0">
                <a:hlinkClick r:id="rId5"/>
              </a:rPr>
              <a:t>Acts 20:32</a:t>
            </a:r>
            <a:r>
              <a:rPr lang="en-US" b="1" i="1" dirty="0" smtClean="0"/>
              <a:t>, </a:t>
            </a:r>
            <a:r>
              <a:rPr lang="en-US" b="1" i="1" u="sng" dirty="0" smtClean="0">
                <a:hlinkClick r:id="rId6"/>
              </a:rPr>
              <a:t>1 Peter 2:2</a:t>
            </a:r>
            <a:r>
              <a:rPr lang="en-US" b="1" i="1" dirty="0" smtClean="0"/>
              <a:t>.</a:t>
            </a:r>
            <a:r>
              <a:rPr lang="en-US" dirty="0" smtClean="0"/>
              <a:t>  </a:t>
            </a:r>
            <a:br>
              <a:rPr lang="en-US" dirty="0" smtClean="0"/>
            </a:br>
            <a:r>
              <a:rPr lang="en-US" b="1" i="1" u="sng" dirty="0" smtClean="0">
                <a:hlinkClick r:id="rId7"/>
              </a:rPr>
              <a:t>Ephesians 4:11-12</a:t>
            </a:r>
            <a:r>
              <a:rPr lang="en-US" dirty="0" smtClean="0"/>
              <a:t> – notice that every worker “given” involves those who handle the word of God – which equips the saints for the edifying of the body of Christ.  </a:t>
            </a:r>
          </a:p>
          <a:p>
            <a:r>
              <a:rPr lang="en-US" dirty="0" smtClean="0"/>
              <a:t>As we continue our study of </a:t>
            </a:r>
            <a:r>
              <a:rPr lang="en-US" i="1" dirty="0" smtClean="0"/>
              <a:t>edifying one another</a:t>
            </a:r>
            <a:r>
              <a:rPr lang="en-US" dirty="0" smtClean="0"/>
              <a:t> we will see that God’s word and our spiritual well-being is the focus.</a:t>
            </a:r>
          </a:p>
          <a:p>
            <a:r>
              <a:rPr lang="en-US" b="1" i="1" u="sng" dirty="0" smtClean="0">
                <a:hlinkClick r:id="rId8"/>
              </a:rPr>
              <a:t>1 Corinthians 14:4</a:t>
            </a:r>
            <a:r>
              <a:rPr lang="en-US" dirty="0" smtClean="0"/>
              <a:t> also deals with how we seek to build up (either ourselves or others) with God’s message.</a:t>
            </a:r>
          </a:p>
          <a:p>
            <a:endParaRPr lang="en-US" dirty="0" smtClean="0"/>
          </a:p>
          <a:p>
            <a:endParaRPr lang="en-US" dirty="0"/>
          </a:p>
        </p:txBody>
      </p:sp>
    </p:spTree>
    <p:extLst>
      <p:ext uri="{BB962C8B-B14F-4D97-AF65-F5344CB8AC3E}">
        <p14:creationId xmlns:p14="http://schemas.microsoft.com/office/powerpoint/2010/main" val="418999193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b="1" i="1" dirty="0" smtClean="0"/>
              <a:t>Edifying one another as brethren</a:t>
            </a:r>
            <a:endParaRPr lang="en-US" dirty="0"/>
          </a:p>
        </p:txBody>
      </p:sp>
      <p:sp>
        <p:nvSpPr>
          <p:cNvPr id="3" name="Content Placeholder 2"/>
          <p:cNvSpPr>
            <a:spLocks noGrp="1"/>
          </p:cNvSpPr>
          <p:nvPr>
            <p:ph idx="1"/>
          </p:nvPr>
        </p:nvSpPr>
        <p:spPr>
          <a:xfrm>
            <a:off x="0" y="838200"/>
            <a:ext cx="9067800" cy="5867400"/>
          </a:xfrm>
        </p:spPr>
        <p:txBody>
          <a:bodyPr>
            <a:normAutofit fontScale="92500" lnSpcReduction="10000"/>
          </a:bodyPr>
          <a:lstStyle/>
          <a:p>
            <a:r>
              <a:rPr lang="en-US" dirty="0" smtClean="0"/>
              <a:t>Scriptures </a:t>
            </a:r>
            <a:r>
              <a:rPr lang="en-US" dirty="0"/>
              <a:t>call for us (and demonstrate) to edify one </a:t>
            </a:r>
            <a:r>
              <a:rPr lang="en-US" dirty="0" smtClean="0"/>
              <a:t>another</a:t>
            </a:r>
          </a:p>
          <a:p>
            <a:r>
              <a:rPr lang="en-US" b="1" i="1" u="sng" dirty="0" smtClean="0">
                <a:hlinkClick r:id="rId2"/>
              </a:rPr>
              <a:t>1 </a:t>
            </a:r>
            <a:r>
              <a:rPr lang="en-US" b="1" i="1" u="sng" dirty="0">
                <a:hlinkClick r:id="rId2"/>
              </a:rPr>
              <a:t>Thessalonians 5:11</a:t>
            </a:r>
            <a:r>
              <a:rPr lang="en-US" b="1" i="1" dirty="0"/>
              <a:t>-</a:t>
            </a:r>
            <a:r>
              <a:rPr lang="en-US" dirty="0"/>
              <a:t> Christ died so that we might obtain salvation eventually to live together with Him.  “</a:t>
            </a:r>
            <a:r>
              <a:rPr lang="en-US" i="1" dirty="0"/>
              <a:t>Therefore, comfort each other and edify one another, just as you are doing</a:t>
            </a:r>
            <a:r>
              <a:rPr lang="en-US" dirty="0"/>
              <a:t>.” (NASU, ESV – encourage and build up one another</a:t>
            </a:r>
            <a:r>
              <a:rPr lang="en-US" dirty="0" smtClean="0"/>
              <a:t>…)</a:t>
            </a:r>
          </a:p>
          <a:p>
            <a:r>
              <a:rPr lang="en-US" b="1" i="1" u="sng" dirty="0" smtClean="0">
                <a:hlinkClick r:id="rId3"/>
              </a:rPr>
              <a:t>2 </a:t>
            </a:r>
            <a:r>
              <a:rPr lang="en-US" b="1" i="1" u="sng" dirty="0">
                <a:hlinkClick r:id="rId3"/>
              </a:rPr>
              <a:t>Corinthians 12:19</a:t>
            </a:r>
            <a:r>
              <a:rPr lang="en-US" dirty="0"/>
              <a:t>, Paul and those with him noted that “we do all things for your edification</a:t>
            </a:r>
            <a:r>
              <a:rPr lang="en-US" dirty="0" smtClean="0"/>
              <a:t>.”</a:t>
            </a:r>
          </a:p>
          <a:p>
            <a:r>
              <a:rPr lang="en-US" dirty="0" smtClean="0"/>
              <a:t>Churches </a:t>
            </a:r>
            <a:r>
              <a:rPr lang="en-US" dirty="0"/>
              <a:t>edified – </a:t>
            </a:r>
            <a:r>
              <a:rPr lang="en-US" b="1" i="1" u="sng" dirty="0">
                <a:hlinkClick r:id="rId4"/>
              </a:rPr>
              <a:t>Acts 9:31</a:t>
            </a:r>
            <a:r>
              <a:rPr lang="en-US" dirty="0"/>
              <a:t> – after Paul ceased persecuting, churches had peace and were edified</a:t>
            </a:r>
            <a:r>
              <a:rPr lang="en-US" dirty="0" smtClean="0"/>
              <a:t>.</a:t>
            </a:r>
          </a:p>
          <a:p>
            <a:r>
              <a:rPr lang="en-US" b="1" i="1" u="sng" dirty="0" smtClean="0">
                <a:hlinkClick r:id="rId5"/>
              </a:rPr>
              <a:t>1 Corinthians </a:t>
            </a:r>
            <a:r>
              <a:rPr lang="en-US" b="1" i="1" u="sng" dirty="0">
                <a:hlinkClick r:id="rId5"/>
              </a:rPr>
              <a:t>14:12</a:t>
            </a:r>
            <a:r>
              <a:rPr lang="en-US" b="1" i="1" dirty="0"/>
              <a:t>, </a:t>
            </a:r>
            <a:r>
              <a:rPr lang="en-US" b="1" i="1" u="sng" dirty="0">
                <a:hlinkClick r:id="rId6"/>
              </a:rPr>
              <a:t>26</a:t>
            </a:r>
            <a:r>
              <a:rPr lang="en-US" dirty="0"/>
              <a:t> – in our worship, “</a:t>
            </a:r>
            <a:r>
              <a:rPr lang="en-US" i="1" dirty="0"/>
              <a:t>let all things be done for edification</a:t>
            </a:r>
            <a:r>
              <a:rPr lang="en-US" dirty="0"/>
              <a:t>…”</a:t>
            </a:r>
          </a:p>
          <a:p>
            <a:endParaRPr lang="en-US" dirty="0"/>
          </a:p>
        </p:txBody>
      </p:sp>
    </p:spTree>
    <p:extLst>
      <p:ext uri="{BB962C8B-B14F-4D97-AF65-F5344CB8AC3E}">
        <p14:creationId xmlns:p14="http://schemas.microsoft.com/office/powerpoint/2010/main" val="102573222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fontScale="92500" lnSpcReduction="10000"/>
          </a:bodyPr>
          <a:lstStyle/>
          <a:p>
            <a:r>
              <a:rPr lang="en-US" b="1" i="1" dirty="0" smtClean="0"/>
              <a:t>Edifying one another</a:t>
            </a:r>
            <a:r>
              <a:rPr lang="en-US" dirty="0" smtClean="0"/>
              <a:t>:</a:t>
            </a:r>
          </a:p>
          <a:p>
            <a:r>
              <a:rPr lang="en-US" b="1" u="sng" dirty="0" smtClean="0"/>
              <a:t>Promotes </a:t>
            </a:r>
            <a:r>
              <a:rPr lang="en-US" b="1" u="sng" dirty="0"/>
              <a:t>peace</a:t>
            </a:r>
            <a:r>
              <a:rPr lang="en-US" b="1" dirty="0"/>
              <a:t> </a:t>
            </a:r>
            <a:r>
              <a:rPr lang="en-US" dirty="0"/>
              <a:t>– </a:t>
            </a:r>
            <a:r>
              <a:rPr lang="en-US" b="1" i="1" u="sng" dirty="0">
                <a:hlinkClick r:id="rId2"/>
              </a:rPr>
              <a:t>Romans 14:19</a:t>
            </a:r>
            <a:r>
              <a:rPr lang="en-US" b="1" i="1" dirty="0"/>
              <a:t>, </a:t>
            </a:r>
            <a:r>
              <a:rPr lang="en-US" b="1" i="1" u="sng" dirty="0">
                <a:hlinkClick r:id="rId3"/>
              </a:rPr>
              <a:t>15:2</a:t>
            </a:r>
            <a:r>
              <a:rPr lang="en-US" dirty="0"/>
              <a:t> – pursue the things that make for peace and by which we may edify one another; let each please his neighbor leading to edification</a:t>
            </a:r>
          </a:p>
          <a:p>
            <a:r>
              <a:rPr lang="en-US" b="1" u="sng" dirty="0" smtClean="0"/>
              <a:t>Promotes </a:t>
            </a:r>
            <a:r>
              <a:rPr lang="en-US" b="1" u="sng" dirty="0"/>
              <a:t>growth of the body</a:t>
            </a:r>
            <a:r>
              <a:rPr lang="en-US" dirty="0"/>
              <a:t> – </a:t>
            </a:r>
            <a:r>
              <a:rPr lang="en-US" b="1" i="1" u="sng" dirty="0">
                <a:hlinkClick r:id="rId4"/>
              </a:rPr>
              <a:t>Ephesians 4:11</a:t>
            </a:r>
            <a:r>
              <a:rPr lang="en-US" b="1" i="1" dirty="0"/>
              <a:t>, </a:t>
            </a:r>
            <a:r>
              <a:rPr lang="en-US" b="1" i="1" u="sng" dirty="0">
                <a:hlinkClick r:id="rId5"/>
              </a:rPr>
              <a:t>16</a:t>
            </a:r>
            <a:r>
              <a:rPr lang="en-US" b="1" i="1" dirty="0"/>
              <a:t>.</a:t>
            </a:r>
            <a:r>
              <a:rPr lang="en-US" dirty="0"/>
              <a:t>  </a:t>
            </a:r>
            <a:endParaRPr lang="en-US" dirty="0" smtClean="0"/>
          </a:p>
          <a:p>
            <a:r>
              <a:rPr lang="en-US" dirty="0" smtClean="0"/>
              <a:t>NOTE</a:t>
            </a:r>
            <a:r>
              <a:rPr lang="en-US" dirty="0"/>
              <a:t>: Today many churches are resorting to social activities in the name of edification (and perhaps evangelism), but if truth be known such activities do NOTHING to spiritually strengthen one as the text teaches</a:t>
            </a:r>
            <a:r>
              <a:rPr lang="en-US" dirty="0" smtClean="0"/>
              <a:t>.</a:t>
            </a:r>
          </a:p>
          <a:p>
            <a:r>
              <a:rPr lang="en-US" dirty="0" smtClean="0"/>
              <a:t>ALSO </a:t>
            </a:r>
            <a:r>
              <a:rPr lang="en-US" dirty="0"/>
              <a:t>worthy of note here is that as we individually do our part (i.e. grow spiritually and in His word) it causes the church to grow.  </a:t>
            </a:r>
            <a:endParaRPr lang="en-US" dirty="0" smtClean="0"/>
          </a:p>
          <a:p>
            <a:endParaRPr lang="en-US" dirty="0"/>
          </a:p>
        </p:txBody>
      </p:sp>
    </p:spTree>
    <p:extLst>
      <p:ext uri="{BB962C8B-B14F-4D97-AF65-F5344CB8AC3E}">
        <p14:creationId xmlns:p14="http://schemas.microsoft.com/office/powerpoint/2010/main" val="156987891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227</Words>
  <Application>Microsoft Office PowerPoint</Application>
  <PresentationFormat>On-screen Show (4:3)</PresentationFormat>
  <Paragraphs>74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Building, Maintaining, And Nurturing Good Relationships</vt:lpstr>
      <vt:lpstr>Introduction</vt:lpstr>
      <vt:lpstr>What is edification?</vt:lpstr>
      <vt:lpstr>PowerPoint Presentation</vt:lpstr>
      <vt:lpstr>What Edification Is NOT –</vt:lpstr>
      <vt:lpstr>PowerPoint Presentation</vt:lpstr>
      <vt:lpstr>PowerPoint Presentation</vt:lpstr>
      <vt:lpstr>Edifying one another as brethren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Maintaining, And Nurturing Good Relationships</dc:title>
  <dc:creator>Aarons</dc:creator>
  <cp:lastModifiedBy>Aarons</cp:lastModifiedBy>
  <cp:revision>6</cp:revision>
  <dcterms:created xsi:type="dcterms:W3CDTF">2017-01-07T01:49:51Z</dcterms:created>
  <dcterms:modified xsi:type="dcterms:W3CDTF">2017-01-07T02:31:25Z</dcterms:modified>
</cp:coreProperties>
</file>