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9" autoAdjust="0"/>
    <p:restoredTop sz="86435" autoAdjust="0"/>
  </p:normalViewPr>
  <p:slideViewPr>
    <p:cSldViewPr>
      <p:cViewPr varScale="1">
        <p:scale>
          <a:sx n="88" d="100"/>
          <a:sy n="88" d="100"/>
        </p:scale>
        <p:origin x="-1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3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7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67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05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4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4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49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8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39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04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55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>
                <a:alpha val="75000"/>
              </a:srgbClr>
            </a:gs>
            <a:gs pos="13000">
              <a:srgbClr val="F8B049">
                <a:alpha val="69000"/>
              </a:srgbClr>
            </a:gs>
            <a:gs pos="21001">
              <a:srgbClr val="F8B049"/>
            </a:gs>
            <a:gs pos="47000">
              <a:srgbClr val="FEE7F2"/>
            </a:gs>
            <a:gs pos="67000">
              <a:schemeClr val="accent2">
                <a:lumMod val="40000"/>
                <a:lumOff val="60000"/>
              </a:schemeClr>
            </a:gs>
            <a:gs pos="100000">
              <a:srgbClr val="C50849"/>
            </a:gs>
            <a:gs pos="82001">
              <a:schemeClr val="accent6">
                <a:lumMod val="40000"/>
                <a:lumOff val="60000"/>
              </a:schemeClr>
            </a:gs>
            <a:gs pos="96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58C14-AF4D-451A-9E7E-25ED75186740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E60D7-F08F-4430-B911-45A0152C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9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Hebrews%203.13" TargetMode="External"/><Relationship Id="rId2" Type="http://schemas.openxmlformats.org/officeDocument/2006/relationships/hyperlink" Target="http://biblia.com/bible/nkjv/Luke%208.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Exodus%204.21" TargetMode="External"/><Relationship Id="rId5" Type="http://schemas.openxmlformats.org/officeDocument/2006/relationships/hyperlink" Target="http://biblia.com/bible/nkjv/Exodus%208.15" TargetMode="External"/><Relationship Id="rId4" Type="http://schemas.openxmlformats.org/officeDocument/2006/relationships/hyperlink" Target="http://biblia.com/bible/nkjv/1%20Timothy%204.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Peter%203.8" TargetMode="External"/><Relationship Id="rId2" Type="http://schemas.openxmlformats.org/officeDocument/2006/relationships/hyperlink" Target="http://biblia.com/bible/nkjv/1%20Corinthians%2013.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1%20Sam%2025.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Matthew%205.1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Phil.%202.14-15" TargetMode="External"/><Relationship Id="rId2" Type="http://schemas.openxmlformats.org/officeDocument/2006/relationships/hyperlink" Target="http://biblia.com/bible/nkjv/James%205.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1%20Peter%203.8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Proverbs%2018.6" TargetMode="External"/><Relationship Id="rId2" Type="http://schemas.openxmlformats.org/officeDocument/2006/relationships/hyperlink" Target="http://biblia.com/bible/nkjv/Jude%20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1%20Corinthians%201.1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Gal.%205.26" TargetMode="External"/><Relationship Id="rId2" Type="http://schemas.openxmlformats.org/officeDocument/2006/relationships/hyperlink" Target="http://biblia.com/bible/nkjv/Galatians%205.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Proverbs%2018.19" TargetMode="External"/><Relationship Id="rId4" Type="http://schemas.openxmlformats.org/officeDocument/2006/relationships/hyperlink" Target="http://biblia.com/bible/nkjv/Gal.%205.1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2%20Timothy%204.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biblia.com/bible/nkjv/James%201.19" TargetMode="External"/><Relationship Id="rId3" Type="http://schemas.openxmlformats.org/officeDocument/2006/relationships/hyperlink" Target="http://biblia.com/bible/nkjv/John%209.14-16" TargetMode="External"/><Relationship Id="rId7" Type="http://schemas.openxmlformats.org/officeDocument/2006/relationships/hyperlink" Target="http://biblia.com/bible/nkjv/Ephesians%204.31" TargetMode="External"/><Relationship Id="rId2" Type="http://schemas.openxmlformats.org/officeDocument/2006/relationships/hyperlink" Target="http://biblia.com/bible/nkjv/Matt.%2012.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Numbers%2012.1-2" TargetMode="External"/><Relationship Id="rId5" Type="http://schemas.openxmlformats.org/officeDocument/2006/relationships/hyperlink" Target="http://biblia.com/bible/nkjv/Numbers%2016.41" TargetMode="External"/><Relationship Id="rId4" Type="http://schemas.openxmlformats.org/officeDocument/2006/relationships/hyperlink" Target="http://biblia.com/bible/nkjv/Numbers%2016.12-1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Gal.%205.15" TargetMode="External"/><Relationship Id="rId2" Type="http://schemas.openxmlformats.org/officeDocument/2006/relationships/hyperlink" Target="http://biblia.com/bible/nkjv/Prov.%206.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9067800" cy="365759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Building, Maintaining, And Nurturing Good Relationships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8392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A lesson on how NOT to treat others.</a:t>
            </a:r>
          </a:p>
          <a:p>
            <a:r>
              <a:rPr lang="en-US" sz="4300" dirty="0" smtClean="0">
                <a:solidFill>
                  <a:schemeClr val="tx1"/>
                </a:solidFill>
              </a:rPr>
              <a:t>(Part Two)</a:t>
            </a:r>
            <a:endParaRPr lang="en-US" sz="4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59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728804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i="1" dirty="0"/>
              <a:t>Calloused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Calloused </a:t>
            </a:r>
            <a:r>
              <a:rPr lang="en-US" dirty="0"/>
              <a:t>speaks of one that is harsh and uncaring in his words and demeanor.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says whatever is on his mind and doesn’t care how it affects others. 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word actually deals with one who is so hardened that he cannot be moved.</a:t>
            </a:r>
          </a:p>
          <a:p>
            <a:r>
              <a:rPr lang="en-US" dirty="0" smtClean="0"/>
              <a:t>The </a:t>
            </a:r>
            <a:r>
              <a:rPr lang="en-US" dirty="0"/>
              <a:t>Bible speaks of the hardened heart (</a:t>
            </a:r>
            <a:r>
              <a:rPr lang="en-US" u="sng" dirty="0">
                <a:hlinkClick r:id="rId2"/>
              </a:rPr>
              <a:t>Luke 8:12</a:t>
            </a:r>
            <a:r>
              <a:rPr lang="en-US" dirty="0"/>
              <a:t> – the wayside soil). 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Hebrews </a:t>
            </a:r>
            <a:r>
              <a:rPr lang="en-US" u="sng" dirty="0">
                <a:hlinkClick r:id="rId3"/>
              </a:rPr>
              <a:t>3:13</a:t>
            </a:r>
            <a:r>
              <a:rPr lang="en-US" dirty="0"/>
              <a:t> warns against being hardened through the deceitfulness of sin</a:t>
            </a:r>
            <a:r>
              <a:rPr lang="en-US" dirty="0" smtClean="0"/>
              <a:t>.</a:t>
            </a:r>
          </a:p>
          <a:p>
            <a:r>
              <a:rPr lang="en-US" u="sng" dirty="0" smtClean="0">
                <a:hlinkClick r:id="rId4"/>
              </a:rPr>
              <a:t>1 </a:t>
            </a:r>
            <a:r>
              <a:rPr lang="en-US" u="sng" dirty="0">
                <a:hlinkClick r:id="rId4"/>
              </a:rPr>
              <a:t>Timothy 4:2</a:t>
            </a:r>
            <a:r>
              <a:rPr lang="en-US" dirty="0"/>
              <a:t> speaks of one reaching a point where their conscience is seared with a hot iron – that is one who is calloused in his conscience. </a:t>
            </a:r>
          </a:p>
          <a:p>
            <a:r>
              <a:rPr lang="en-US" dirty="0" smtClean="0"/>
              <a:t>Pharaoh </a:t>
            </a:r>
            <a:r>
              <a:rPr lang="en-US" dirty="0"/>
              <a:t>is an example of a hardened or calloused heart (</a:t>
            </a:r>
            <a:r>
              <a:rPr lang="en-US" u="sng" dirty="0">
                <a:hlinkClick r:id="rId5"/>
              </a:rPr>
              <a:t>Exodus 8:15</a:t>
            </a:r>
            <a:r>
              <a:rPr lang="en-US" dirty="0"/>
              <a:t>, </a:t>
            </a:r>
            <a:r>
              <a:rPr lang="en-US" u="sng" dirty="0">
                <a:hlinkClick r:id="rId6"/>
              </a:rPr>
              <a:t>4:21</a:t>
            </a:r>
            <a:r>
              <a:rPr lang="en-US" dirty="0"/>
              <a:t>, etc.).  </a:t>
            </a:r>
            <a:endParaRPr lang="en-US" dirty="0" smtClean="0"/>
          </a:p>
          <a:p>
            <a:r>
              <a:rPr lang="en-US" dirty="0" smtClean="0"/>
              <a:t>Look </a:t>
            </a:r>
            <a:r>
              <a:rPr lang="en-US" dirty="0"/>
              <a:t>at the way he treated the Israelites. </a:t>
            </a:r>
          </a:p>
        </p:txBody>
      </p:sp>
    </p:spTree>
    <p:extLst>
      <p:ext uri="{BB962C8B-B14F-4D97-AF65-F5344CB8AC3E}">
        <p14:creationId xmlns:p14="http://schemas.microsoft.com/office/powerpoint/2010/main" val="298644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/>
          </a:bodyPr>
          <a:lstStyle/>
          <a:p>
            <a:r>
              <a:rPr lang="en-US" dirty="0"/>
              <a:t>As Christians we are to care and be concerned about others.  </a:t>
            </a:r>
            <a:endParaRPr lang="en-US" dirty="0" smtClean="0"/>
          </a:p>
          <a:p>
            <a:r>
              <a:rPr lang="en-US" u="sng" dirty="0" smtClean="0"/>
              <a:t>That </a:t>
            </a:r>
            <a:r>
              <a:rPr lang="en-US" u="sng" dirty="0"/>
              <a:t>is really the focus of our </a:t>
            </a:r>
            <a:r>
              <a:rPr lang="en-US" u="sng" dirty="0" smtClean="0"/>
              <a:t>study.</a:t>
            </a:r>
            <a:r>
              <a:rPr lang="en-US" dirty="0"/>
              <a:t>  </a:t>
            </a:r>
            <a:endParaRPr lang="en-US" dirty="0" smtClean="0"/>
          </a:p>
          <a:p>
            <a:r>
              <a:rPr lang="en-US" u="sng" dirty="0" smtClean="0">
                <a:hlinkClick r:id="rId2"/>
              </a:rPr>
              <a:t>1 </a:t>
            </a:r>
            <a:r>
              <a:rPr lang="en-US" u="sng" dirty="0">
                <a:hlinkClick r:id="rId2"/>
              </a:rPr>
              <a:t>Corinthians 13:4</a:t>
            </a:r>
            <a:r>
              <a:rPr lang="en-US" dirty="0"/>
              <a:t> describes love as kind.  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also does not behave rudely (vs. 5).  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1 </a:t>
            </a:r>
            <a:r>
              <a:rPr lang="en-US" u="sng" dirty="0">
                <a:hlinkClick r:id="rId3"/>
              </a:rPr>
              <a:t>Peter 3:8</a:t>
            </a:r>
            <a:r>
              <a:rPr lang="en-US" dirty="0"/>
              <a:t> calls for us to be tenderhearted and courteous. </a:t>
            </a:r>
          </a:p>
          <a:p>
            <a:r>
              <a:rPr lang="en-US" dirty="0" smtClean="0"/>
              <a:t>The </a:t>
            </a:r>
            <a:r>
              <a:rPr lang="en-US" dirty="0"/>
              <a:t>calloused attitude will do little good in interacting with others. 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1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00800"/>
          </a:xfrm>
        </p:spPr>
        <p:txBody>
          <a:bodyPr>
            <a:normAutofit/>
          </a:bodyPr>
          <a:lstStyle/>
          <a:p>
            <a:r>
              <a:rPr lang="en-US" dirty="0"/>
              <a:t>Many of the above mentioned attitudes cause one to become calloused to the needs of others, OR the calloused heart will result in some of the attitudes.</a:t>
            </a:r>
          </a:p>
          <a:p>
            <a:r>
              <a:rPr lang="en-US" dirty="0"/>
              <a:t>It is more likely to turn others away than to win them.  </a:t>
            </a:r>
          </a:p>
          <a:p>
            <a:r>
              <a:rPr lang="en-US" dirty="0"/>
              <a:t>There is no place for such in the attitude of a Christian.</a:t>
            </a:r>
          </a:p>
          <a:p>
            <a:r>
              <a:rPr lang="en-US" dirty="0"/>
              <a:t>Both of these express caring for others and will cause one to temper his attitude toward them.  </a:t>
            </a:r>
          </a:p>
          <a:p>
            <a:r>
              <a:rPr lang="en-US" dirty="0"/>
              <a:t>Next week we will address the good attitudes in greater detail.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0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b="1" i="1" dirty="0"/>
              <a:t>Grumpiness, ill-tempered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Grumpy </a:t>
            </a:r>
            <a:r>
              <a:rPr lang="en-US" dirty="0"/>
              <a:t>is described as bad-tempered or sulky.   </a:t>
            </a:r>
            <a:endParaRPr lang="en-US" dirty="0" smtClean="0"/>
          </a:p>
          <a:p>
            <a:r>
              <a:rPr lang="en-US" dirty="0" smtClean="0"/>
              <a:t>Surly </a:t>
            </a:r>
            <a:r>
              <a:rPr lang="en-US" dirty="0"/>
              <a:t>or grouchy are other description.</a:t>
            </a:r>
          </a:p>
          <a:p>
            <a:r>
              <a:rPr lang="en-US" dirty="0" smtClean="0"/>
              <a:t>This </a:t>
            </a:r>
            <a:r>
              <a:rPr lang="en-US" dirty="0"/>
              <a:t>one is not specifically mentioned in the Bible.  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it is an attitude that is clearly not helpful as we interact with others – whether it be our family, our brethren or the world.  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such a disposition can be outright ugly.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the Bible, some characters that might display this attitude include:</a:t>
            </a:r>
          </a:p>
          <a:p>
            <a:r>
              <a:rPr lang="en-US" dirty="0" err="1" smtClean="0"/>
              <a:t>Nabal</a:t>
            </a:r>
            <a:r>
              <a:rPr lang="en-US" dirty="0"/>
              <a:t>, the husband of Abigail who would become one of David’s wives after </a:t>
            </a:r>
            <a:r>
              <a:rPr lang="en-US" dirty="0" err="1"/>
              <a:t>Nabal</a:t>
            </a:r>
            <a:r>
              <a:rPr lang="en-US" dirty="0"/>
              <a:t> died.  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1 Samuel 25, </a:t>
            </a:r>
            <a:r>
              <a:rPr lang="en-US" dirty="0" err="1"/>
              <a:t>Nabal</a:t>
            </a:r>
            <a:r>
              <a:rPr lang="en-US" dirty="0"/>
              <a:t> was described as wealthy but also harsh and evil in his doings (</a:t>
            </a:r>
            <a:r>
              <a:rPr lang="en-US" u="sng" dirty="0">
                <a:hlinkClick r:id="rId2"/>
              </a:rPr>
              <a:t>1 Sam 25:3</a:t>
            </a:r>
            <a:r>
              <a:rPr lang="en-US" dirty="0"/>
              <a:t>) 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refused to help David even though David had protected some of his servants.  </a:t>
            </a:r>
            <a:endParaRPr lang="en-US" dirty="0" smtClean="0"/>
          </a:p>
          <a:p>
            <a:r>
              <a:rPr lang="en-US" dirty="0" err="1" smtClean="0"/>
              <a:t>Nabal’s</a:t>
            </a:r>
            <a:r>
              <a:rPr lang="en-US" dirty="0" smtClean="0"/>
              <a:t> </a:t>
            </a:r>
            <a:r>
              <a:rPr lang="en-US" dirty="0"/>
              <a:t>servants go to Abigail and call him a scoundrel and that no one could speak to him (reason with him) - 25:17. </a:t>
            </a:r>
            <a:endParaRPr lang="en-US" dirty="0" smtClean="0"/>
          </a:p>
          <a:p>
            <a:r>
              <a:rPr lang="en-US" dirty="0" smtClean="0"/>
              <a:t>Abigail </a:t>
            </a:r>
            <a:r>
              <a:rPr lang="en-US" dirty="0"/>
              <a:t>is protecting her husband called him a scoundrel (a worthless one) and that folly was with him as well (25:24-25).   </a:t>
            </a:r>
            <a:endParaRPr lang="en-US" dirty="0" smtClean="0"/>
          </a:p>
          <a:p>
            <a:r>
              <a:rPr lang="en-US" dirty="0" smtClean="0"/>
              <a:t>Later </a:t>
            </a:r>
            <a:r>
              <a:rPr lang="en-US" dirty="0"/>
              <a:t>that night he is struck by the LORD and dies about 10 days later.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38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King </a:t>
            </a:r>
            <a:r>
              <a:rPr lang="en-US" dirty="0"/>
              <a:t>Saul also had a distressing spirit that causes him to try and kill David.  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see bitterness of soul in him. </a:t>
            </a:r>
          </a:p>
          <a:p>
            <a:r>
              <a:rPr lang="en-US" dirty="0" smtClean="0"/>
              <a:t>Some </a:t>
            </a:r>
            <a:r>
              <a:rPr lang="en-US" dirty="0"/>
              <a:t>of the Biblical challenges include:</a:t>
            </a:r>
          </a:p>
          <a:p>
            <a:r>
              <a:rPr lang="en-US" dirty="0" smtClean="0"/>
              <a:t>It </a:t>
            </a:r>
            <a:r>
              <a:rPr lang="en-US" dirty="0"/>
              <a:t>doesn’t portray the light of Jesus favorably – </a:t>
            </a:r>
            <a:r>
              <a:rPr lang="en-US" u="sng" dirty="0">
                <a:hlinkClick r:id="rId2"/>
              </a:rPr>
              <a:t>Matthew 5:16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attitude leads to many of the qualities we have mentioned – criticism, bitterness, and being contentious.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7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9067800" cy="6248400"/>
          </a:xfrm>
        </p:spPr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James 5:9</a:t>
            </a:r>
            <a:r>
              <a:rPr lang="en-US" dirty="0" smtClean="0"/>
              <a:t> – do not grumble – complaining or groaning against others ,</a:t>
            </a:r>
          </a:p>
          <a:p>
            <a:r>
              <a:rPr lang="en-US" u="sng" dirty="0" smtClean="0">
                <a:hlinkClick r:id="rId3"/>
              </a:rPr>
              <a:t>Philippians 2:14-15</a:t>
            </a:r>
            <a:r>
              <a:rPr lang="en-US" dirty="0" smtClean="0"/>
              <a:t>  – complaining and disputing so that you can be a proper example.</a:t>
            </a:r>
          </a:p>
          <a:p>
            <a:r>
              <a:rPr lang="en-US" u="sng" dirty="0" smtClean="0">
                <a:hlinkClick r:id="rId4"/>
              </a:rPr>
              <a:t>1 Peter 3:8</a:t>
            </a:r>
            <a:r>
              <a:rPr lang="en-US" dirty="0" smtClean="0"/>
              <a:t>  calls for us to be tenderhearted and courteous. </a:t>
            </a:r>
          </a:p>
          <a:p>
            <a:r>
              <a:rPr lang="en-US" dirty="0" smtClean="0"/>
              <a:t>It doesn’t demonstrate the joy a Christian ought to possess.  </a:t>
            </a:r>
          </a:p>
          <a:p>
            <a:r>
              <a:rPr lang="en-US" dirty="0" smtClean="0"/>
              <a:t>More on this next week also.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43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of these bad attitudes come naturally to us and others we have to work on to perfect them.</a:t>
            </a:r>
          </a:p>
          <a:p>
            <a:r>
              <a:rPr lang="en-US" dirty="0" smtClean="0"/>
              <a:t>The truth is that we should never be perceived as having any of these attitudes.</a:t>
            </a:r>
          </a:p>
          <a:p>
            <a:r>
              <a:rPr lang="en-US" dirty="0" smtClean="0"/>
              <a:t>These attitudes come out when we are dealing with others.</a:t>
            </a:r>
          </a:p>
          <a:p>
            <a:r>
              <a:rPr lang="en-US" dirty="0" smtClean="0"/>
              <a:t>Especially when we start talking about others behind their backs.</a:t>
            </a:r>
          </a:p>
          <a:p>
            <a:r>
              <a:rPr lang="en-US" dirty="0" smtClean="0"/>
              <a:t>This ought not to be.</a:t>
            </a:r>
          </a:p>
          <a:p>
            <a:r>
              <a:rPr lang="en-US" dirty="0" smtClean="0"/>
              <a:t>Next week, we will concentrate on good attitudes that people should appreciate and would want to be around.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39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Last week we discussed some attitudes that turn people off.</a:t>
            </a:r>
          </a:p>
          <a:p>
            <a:r>
              <a:rPr lang="en-US" dirty="0" smtClean="0"/>
              <a:t>And as a result, do not want to be around you.</a:t>
            </a:r>
          </a:p>
          <a:p>
            <a:r>
              <a:rPr lang="en-US" dirty="0" smtClean="0"/>
              <a:t>We cannot nurture a relationship this way.</a:t>
            </a:r>
          </a:p>
          <a:p>
            <a:r>
              <a:rPr lang="en-US" dirty="0" smtClean="0"/>
              <a:t>The truth is that behind everything we do there are attitudes.   </a:t>
            </a:r>
          </a:p>
          <a:p>
            <a:r>
              <a:rPr lang="en-US" dirty="0" smtClean="0"/>
              <a:t>That is why we need to get the attitude right.  </a:t>
            </a:r>
          </a:p>
          <a:p>
            <a:r>
              <a:rPr lang="en-US" dirty="0" smtClean="0"/>
              <a:t>When the attitude is right, other matters (including our behavior) will more easily fall into place. </a:t>
            </a:r>
          </a:p>
        </p:txBody>
      </p:sp>
    </p:spTree>
    <p:extLst>
      <p:ext uri="{BB962C8B-B14F-4D97-AF65-F5344CB8AC3E}">
        <p14:creationId xmlns:p14="http://schemas.microsoft.com/office/powerpoint/2010/main" val="43444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172200"/>
          </a:xfrm>
        </p:spPr>
        <p:txBody>
          <a:bodyPr/>
          <a:lstStyle/>
          <a:p>
            <a:r>
              <a:rPr lang="en-US" dirty="0" smtClean="0"/>
              <a:t>Last week, we discussed:</a:t>
            </a:r>
          </a:p>
          <a:p>
            <a:r>
              <a:rPr lang="en-US" dirty="0" smtClean="0"/>
              <a:t>Selfishness</a:t>
            </a:r>
          </a:p>
          <a:p>
            <a:r>
              <a:rPr lang="en-US" dirty="0" smtClean="0"/>
              <a:t>Pride and Arrogance</a:t>
            </a:r>
          </a:p>
          <a:p>
            <a:r>
              <a:rPr lang="en-US" dirty="0" smtClean="0"/>
              <a:t>Bitterness</a:t>
            </a:r>
          </a:p>
          <a:p>
            <a:r>
              <a:rPr lang="en-US" dirty="0" smtClean="0"/>
              <a:t>Envy and Jealousy</a:t>
            </a:r>
          </a:p>
          <a:p>
            <a:r>
              <a:rPr lang="en-US" dirty="0" smtClean="0"/>
              <a:t>Let us notice some more attitudes that we should avoid.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7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i="1" dirty="0"/>
              <a:t>Contentious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word contentious in the New Testament is a word that means one who causes strife or conflict that results in rivalry and discord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a challenging word because it is a derivative of the word “contend” – which is something we ought to do (</a:t>
            </a:r>
            <a:r>
              <a:rPr lang="en-US" u="sng" dirty="0">
                <a:hlinkClick r:id="rId2"/>
              </a:rPr>
              <a:t>Jude 3</a:t>
            </a:r>
            <a:r>
              <a:rPr lang="en-US" dirty="0"/>
              <a:t>).    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while we contend (fight for the truth) we are not to be contentious.    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contentious attitude will affect </a:t>
            </a:r>
            <a:r>
              <a:rPr lang="en-US" dirty="0" smtClean="0"/>
              <a:t>others.</a:t>
            </a:r>
            <a:endParaRPr lang="en-US" dirty="0"/>
          </a:p>
          <a:p>
            <a:r>
              <a:rPr lang="en-US" u="sng" dirty="0" smtClean="0">
                <a:hlinkClick r:id="rId3"/>
              </a:rPr>
              <a:t>Proverbs </a:t>
            </a:r>
            <a:r>
              <a:rPr lang="en-US" u="sng" dirty="0">
                <a:hlinkClick r:id="rId3"/>
              </a:rPr>
              <a:t>18:6</a:t>
            </a:r>
            <a:r>
              <a:rPr lang="en-US" dirty="0"/>
              <a:t>, “</a:t>
            </a:r>
            <a:r>
              <a:rPr lang="en-US" i="1" dirty="0"/>
              <a:t>A fool’s lips enter into contention, And his mouth calls for blows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</a:p>
          <a:p>
            <a:r>
              <a:rPr lang="en-US" u="sng" dirty="0" smtClean="0">
                <a:hlinkClick r:id="rId4"/>
              </a:rPr>
              <a:t>1 </a:t>
            </a:r>
            <a:r>
              <a:rPr lang="en-US" u="sng" dirty="0">
                <a:hlinkClick r:id="rId4"/>
              </a:rPr>
              <a:t>Corinthians 1:11</a:t>
            </a:r>
            <a:r>
              <a:rPr lang="en-US" dirty="0"/>
              <a:t> – because of contentions, there was division in Corinth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 fontScale="92500"/>
          </a:bodyPr>
          <a:lstStyle/>
          <a:p>
            <a:r>
              <a:rPr lang="en-US" u="sng" dirty="0">
                <a:hlinkClick r:id="rId2"/>
              </a:rPr>
              <a:t>Galatians 5:20</a:t>
            </a:r>
            <a:r>
              <a:rPr lang="en-US" dirty="0"/>
              <a:t> – it is a work of the flesh.</a:t>
            </a:r>
          </a:p>
          <a:p>
            <a:r>
              <a:rPr lang="en-US" dirty="0"/>
              <a:t>As Christians, we should develop attitudes that promote peace (without compromise), </a:t>
            </a:r>
            <a:br>
              <a:rPr lang="en-US" dirty="0"/>
            </a:br>
            <a:r>
              <a:rPr lang="en-US" u="sng" dirty="0">
                <a:hlinkClick r:id="rId3"/>
              </a:rPr>
              <a:t>Galatians 5:26</a:t>
            </a:r>
            <a:r>
              <a:rPr lang="en-US" dirty="0"/>
              <a:t> not provoking one another.</a:t>
            </a:r>
          </a:p>
          <a:p>
            <a:r>
              <a:rPr lang="en-US" dirty="0"/>
              <a:t>We also read, “</a:t>
            </a:r>
            <a:r>
              <a:rPr lang="en-US" i="1" dirty="0"/>
              <a:t>but if you bite and devour one another, beware lest you be consumed</a:t>
            </a:r>
            <a:r>
              <a:rPr lang="en-US" dirty="0"/>
              <a:t>” (</a:t>
            </a:r>
            <a:r>
              <a:rPr lang="en-US" u="sng" dirty="0">
                <a:hlinkClick r:id="rId4"/>
              </a:rPr>
              <a:t>Galatians 5:15</a:t>
            </a:r>
            <a:r>
              <a:rPr lang="en-US" dirty="0"/>
              <a:t>)</a:t>
            </a:r>
          </a:p>
          <a:p>
            <a:r>
              <a:rPr lang="en-US" dirty="0"/>
              <a:t>Contentions affect the church as well as your influence with those outside.  </a:t>
            </a:r>
          </a:p>
          <a:p>
            <a:r>
              <a:rPr lang="en-US" dirty="0"/>
              <a:t>If you are constantly looking for and finding fault with everyone, they are going to avoid you.</a:t>
            </a:r>
          </a:p>
          <a:p>
            <a:r>
              <a:rPr lang="en-US" u="sng" dirty="0">
                <a:hlinkClick r:id="rId5"/>
              </a:rPr>
              <a:t>Proverbs 18:19</a:t>
            </a:r>
            <a:r>
              <a:rPr lang="en-US" dirty="0"/>
              <a:t>,”</a:t>
            </a:r>
            <a:r>
              <a:rPr lang="en-US" i="1" dirty="0"/>
              <a:t>A brother offended is harder to win than a strong city, And contentions are like the bars of a castle.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4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652604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Being overly critical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Related </a:t>
            </a:r>
            <a:r>
              <a:rPr lang="en-US" dirty="0"/>
              <a:t>to one who is contentious, this describes the one who is constantly looking for and finding fault with others.  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some who seem to thrive on pointing out what is wrong with everyone else.  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even have some in our society who make a living criticizing others. </a:t>
            </a:r>
          </a:p>
          <a:p>
            <a:r>
              <a:rPr lang="en-US" dirty="0" smtClean="0"/>
              <a:t>There </a:t>
            </a:r>
            <a:r>
              <a:rPr lang="en-US" dirty="0"/>
              <a:t>is certainly a place for legitimate critique and sometimes fault lies in one who is NOT willing to expose error and defend what is right.   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definition I came across portrayed the idea of one who is qualified to make judgments about the merits or faults of a thing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see this all the time – as teachers critique the work of their students and even parents try to rear their children by finding fault or praise in one’s actions.  </a:t>
            </a:r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preachers are to “criticize” if you will – </a:t>
            </a:r>
            <a:r>
              <a:rPr lang="en-US" u="sng" dirty="0">
                <a:hlinkClick r:id="rId2"/>
              </a:rPr>
              <a:t>2 Timothy 4:2</a:t>
            </a:r>
            <a:r>
              <a:rPr lang="en-US" dirty="0"/>
              <a:t>.   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6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But note we said QUALIFIED.  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that means is one has the experience, </a:t>
            </a:r>
            <a:r>
              <a:rPr lang="en-US" dirty="0" smtClean="0"/>
              <a:t>proper </a:t>
            </a:r>
            <a:r>
              <a:rPr lang="en-US" dirty="0"/>
              <a:t>motives AND proper attitude to critique the situation. 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PROBLEM is that far too many are NOT qualified to criticize – they do not have all the facts and/or they do not have a proper attitude.  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intent is to build themselves up while tearing down others, OR perhaps they are simply not considerate of others.  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don’t realize that they are always criticizing others.  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is a sinful attitude and the attitude we are addressing here.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45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 fontScale="92500"/>
          </a:bodyPr>
          <a:lstStyle/>
          <a:p>
            <a:r>
              <a:rPr lang="en-US" dirty="0"/>
              <a:t>Jesus was wrongly criticized by His enemies for supposedly violating the Sabbath (</a:t>
            </a:r>
            <a:r>
              <a:rPr lang="en-US" u="sng" dirty="0" smtClean="0">
                <a:hlinkClick r:id="rId2"/>
              </a:rPr>
              <a:t>Matthew </a:t>
            </a:r>
            <a:r>
              <a:rPr lang="en-US" u="sng" dirty="0">
                <a:hlinkClick r:id="rId2"/>
              </a:rPr>
              <a:t>12:2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John 9:14-16</a:t>
            </a:r>
            <a:r>
              <a:rPr lang="en-US" dirty="0"/>
              <a:t>, etc.</a:t>
            </a:r>
          </a:p>
          <a:p>
            <a:r>
              <a:rPr lang="en-US" dirty="0"/>
              <a:t>Moses was criticized by the people on many occasions (</a:t>
            </a:r>
            <a:r>
              <a:rPr lang="en-US" u="sng" dirty="0">
                <a:hlinkClick r:id="rId4"/>
              </a:rPr>
              <a:t>Numbers 16:12-13</a:t>
            </a:r>
            <a:r>
              <a:rPr lang="en-US" dirty="0"/>
              <a:t>, </a:t>
            </a:r>
            <a:r>
              <a:rPr lang="en-US" u="sng" dirty="0">
                <a:hlinkClick r:id="rId5"/>
              </a:rPr>
              <a:t>41</a:t>
            </a:r>
            <a:r>
              <a:rPr lang="en-US" dirty="0"/>
              <a:t>), by </a:t>
            </a:r>
            <a:r>
              <a:rPr lang="en-US" dirty="0" err="1"/>
              <a:t>Korah</a:t>
            </a:r>
            <a:r>
              <a:rPr lang="en-US" dirty="0"/>
              <a:t> and his followers (Numbers 16), and even Aaron and Miriam on one occasion criticized him (</a:t>
            </a:r>
            <a:r>
              <a:rPr lang="en-US" u="sng" dirty="0">
                <a:hlinkClick r:id="rId6"/>
              </a:rPr>
              <a:t>Numbers 12:1-2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1 Corinthians </a:t>
            </a:r>
            <a:r>
              <a:rPr lang="en-US" dirty="0"/>
              <a:t>13: - love rejoices in truth.  Bears, believes, hopes and endures all things</a:t>
            </a:r>
            <a:r>
              <a:rPr lang="en-US" dirty="0" smtClean="0"/>
              <a:t>.</a:t>
            </a:r>
          </a:p>
          <a:p>
            <a:r>
              <a:rPr lang="en-US" u="sng" dirty="0" smtClean="0">
                <a:hlinkClick r:id="rId7"/>
              </a:rPr>
              <a:t>Ephesians </a:t>
            </a:r>
            <a:r>
              <a:rPr lang="en-US" u="sng" dirty="0">
                <a:hlinkClick r:id="rId7"/>
              </a:rPr>
              <a:t>4:31</a:t>
            </a:r>
            <a:r>
              <a:rPr lang="en-US" dirty="0"/>
              <a:t> – continues, let all “…</a:t>
            </a:r>
            <a:r>
              <a:rPr lang="en-US" i="1" dirty="0"/>
              <a:t>clamor and evil speaking be put away from you, with all malice</a:t>
            </a:r>
            <a:r>
              <a:rPr lang="en-US" dirty="0" smtClean="0"/>
              <a:t>.”</a:t>
            </a:r>
          </a:p>
          <a:p>
            <a:r>
              <a:rPr lang="en-US" u="sng" dirty="0" smtClean="0">
                <a:hlinkClick r:id="rId8"/>
              </a:rPr>
              <a:t>James </a:t>
            </a:r>
            <a:r>
              <a:rPr lang="en-US" u="sng" dirty="0">
                <a:hlinkClick r:id="rId8"/>
              </a:rPr>
              <a:t>1:19</a:t>
            </a:r>
            <a:r>
              <a:rPr lang="en-US" dirty="0"/>
              <a:t> – tells us to be swift to hear and slow to speak.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3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6400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One who is constantly critical affects others in many ways.  </a:t>
            </a:r>
          </a:p>
          <a:p>
            <a:r>
              <a:rPr lang="en-US" dirty="0"/>
              <a:t>He sows discord among brethren (</a:t>
            </a:r>
            <a:r>
              <a:rPr lang="en-US" u="sng" dirty="0" smtClean="0">
                <a:hlinkClick r:id="rId2"/>
              </a:rPr>
              <a:t>Proverbs </a:t>
            </a:r>
            <a:r>
              <a:rPr lang="en-US" u="sng" dirty="0">
                <a:hlinkClick r:id="rId2"/>
              </a:rPr>
              <a:t>6:19</a:t>
            </a:r>
            <a:r>
              <a:rPr lang="en-US" dirty="0"/>
              <a:t>).  </a:t>
            </a:r>
          </a:p>
          <a:p>
            <a:r>
              <a:rPr lang="en-US" dirty="0"/>
              <a:t>He could be guilty of biting and devouring his brethren (</a:t>
            </a:r>
            <a:r>
              <a:rPr lang="en-US" u="sng" dirty="0" smtClean="0">
                <a:hlinkClick r:id="rId3"/>
              </a:rPr>
              <a:t>Galatians 5:15</a:t>
            </a:r>
            <a:r>
              <a:rPr lang="en-US" dirty="0"/>
              <a:t>).   </a:t>
            </a:r>
          </a:p>
          <a:p>
            <a:r>
              <a:rPr lang="en-US" dirty="0"/>
              <a:t>One who has this attitude may cause others to not ask questions or engage in profitable discussion for fear of being maligned or belittled – thereby opportunities to teach may be crushed.</a:t>
            </a:r>
          </a:p>
          <a:p>
            <a:r>
              <a:rPr lang="en-US" dirty="0"/>
              <a:t>And, in general, no one likes to be around someone that is always looking to find fault, regardless of motives.  </a:t>
            </a:r>
          </a:p>
          <a:p>
            <a:r>
              <a:rPr lang="en-US" dirty="0"/>
              <a:t>One with this disposition can make a room </a:t>
            </a:r>
            <a:r>
              <a:rPr lang="en-US" dirty="0" smtClean="0"/>
              <a:t>full of people very uncomfortable.</a:t>
            </a:r>
          </a:p>
          <a:p>
            <a:r>
              <a:rPr lang="en-US" dirty="0" smtClean="0"/>
              <a:t>Even if there is only one other person in the room, it can be very uncomfortable for one of them.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16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415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Building, Maintaining, And Nurturing Good Relationships</vt:lpstr>
      <vt:lpstr>INTRODUCTION</vt:lpstr>
      <vt:lpstr>PowerPoint Presentation</vt:lpstr>
      <vt:lpstr>Contentious</vt:lpstr>
      <vt:lpstr>PowerPoint Presentation</vt:lpstr>
      <vt:lpstr>Being overly critical </vt:lpstr>
      <vt:lpstr>PowerPoint Presentation</vt:lpstr>
      <vt:lpstr>PowerPoint Presentation</vt:lpstr>
      <vt:lpstr>PowerPoint Presentation</vt:lpstr>
      <vt:lpstr> Calloused</vt:lpstr>
      <vt:lpstr>PowerPoint Presentation</vt:lpstr>
      <vt:lpstr>PowerPoint Presentation</vt:lpstr>
      <vt:lpstr> Grumpiness, ill-tempered</vt:lpstr>
      <vt:lpstr>PowerPoint Presentation</vt:lpstr>
      <vt:lpstr>PowerPoint Presentation</vt:lpstr>
      <vt:lpstr>PowerPoint Presentation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Building, Maintaining, And Nurturing Good Relationships</dc:title>
  <dc:creator>Aarons</dc:creator>
  <cp:lastModifiedBy>Aarons</cp:lastModifiedBy>
  <cp:revision>4</cp:revision>
  <dcterms:created xsi:type="dcterms:W3CDTF">2016-10-03T00:18:10Z</dcterms:created>
  <dcterms:modified xsi:type="dcterms:W3CDTF">2016-10-03T00:42:01Z</dcterms:modified>
</cp:coreProperties>
</file>