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6" autoAdjust="0"/>
    <p:restoredTop sz="86435" autoAdjust="0"/>
  </p:normalViewPr>
  <p:slideViewPr>
    <p:cSldViewPr>
      <p:cViewPr varScale="1">
        <p:scale>
          <a:sx n="96" d="100"/>
          <a:sy n="96" d="100"/>
        </p:scale>
        <p:origin x="-696" y="-90"/>
      </p:cViewPr>
      <p:guideLst>
        <p:guide orient="horz" pos="2160"/>
        <p:guide pos="2880"/>
      </p:guideLst>
    </p:cSldViewPr>
  </p:slideViewPr>
  <p:outlineViewPr>
    <p:cViewPr>
      <p:scale>
        <a:sx n="33" d="100"/>
        <a:sy n="33" d="100"/>
      </p:scale>
      <p:origin x="0" y="217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09F546-E8A5-4265-8DF7-0B6B9FEED743}"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EFD10-F4AB-4484-A236-68C0B0D75DBF}" type="slidenum">
              <a:rPr lang="en-US" smtClean="0"/>
              <a:t>‹#›</a:t>
            </a:fld>
            <a:endParaRPr lang="en-US"/>
          </a:p>
        </p:txBody>
      </p:sp>
    </p:spTree>
    <p:extLst>
      <p:ext uri="{BB962C8B-B14F-4D97-AF65-F5344CB8AC3E}">
        <p14:creationId xmlns:p14="http://schemas.microsoft.com/office/powerpoint/2010/main" val="340126762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09F546-E8A5-4265-8DF7-0B6B9FEED743}"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EFD10-F4AB-4484-A236-68C0B0D75DBF}" type="slidenum">
              <a:rPr lang="en-US" smtClean="0"/>
              <a:t>‹#›</a:t>
            </a:fld>
            <a:endParaRPr lang="en-US"/>
          </a:p>
        </p:txBody>
      </p:sp>
    </p:spTree>
    <p:extLst>
      <p:ext uri="{BB962C8B-B14F-4D97-AF65-F5344CB8AC3E}">
        <p14:creationId xmlns:p14="http://schemas.microsoft.com/office/powerpoint/2010/main" val="172081530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09F546-E8A5-4265-8DF7-0B6B9FEED743}"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EFD10-F4AB-4484-A236-68C0B0D75DBF}" type="slidenum">
              <a:rPr lang="en-US" smtClean="0"/>
              <a:t>‹#›</a:t>
            </a:fld>
            <a:endParaRPr lang="en-US"/>
          </a:p>
        </p:txBody>
      </p:sp>
    </p:spTree>
    <p:extLst>
      <p:ext uri="{BB962C8B-B14F-4D97-AF65-F5344CB8AC3E}">
        <p14:creationId xmlns:p14="http://schemas.microsoft.com/office/powerpoint/2010/main" val="411140207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09F546-E8A5-4265-8DF7-0B6B9FEED743}"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EFD10-F4AB-4484-A236-68C0B0D75DBF}" type="slidenum">
              <a:rPr lang="en-US" smtClean="0"/>
              <a:t>‹#›</a:t>
            </a:fld>
            <a:endParaRPr lang="en-US"/>
          </a:p>
        </p:txBody>
      </p:sp>
    </p:spTree>
    <p:extLst>
      <p:ext uri="{BB962C8B-B14F-4D97-AF65-F5344CB8AC3E}">
        <p14:creationId xmlns:p14="http://schemas.microsoft.com/office/powerpoint/2010/main" val="1509001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09F546-E8A5-4265-8DF7-0B6B9FEED743}"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EFD10-F4AB-4484-A236-68C0B0D75DBF}" type="slidenum">
              <a:rPr lang="en-US" smtClean="0"/>
              <a:t>‹#›</a:t>
            </a:fld>
            <a:endParaRPr lang="en-US"/>
          </a:p>
        </p:txBody>
      </p:sp>
    </p:spTree>
    <p:extLst>
      <p:ext uri="{BB962C8B-B14F-4D97-AF65-F5344CB8AC3E}">
        <p14:creationId xmlns:p14="http://schemas.microsoft.com/office/powerpoint/2010/main" val="347791151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09F546-E8A5-4265-8DF7-0B6B9FEED743}"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EFD10-F4AB-4484-A236-68C0B0D75DBF}" type="slidenum">
              <a:rPr lang="en-US" smtClean="0"/>
              <a:t>‹#›</a:t>
            </a:fld>
            <a:endParaRPr lang="en-US"/>
          </a:p>
        </p:txBody>
      </p:sp>
    </p:spTree>
    <p:extLst>
      <p:ext uri="{BB962C8B-B14F-4D97-AF65-F5344CB8AC3E}">
        <p14:creationId xmlns:p14="http://schemas.microsoft.com/office/powerpoint/2010/main" val="144851817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09F546-E8A5-4265-8DF7-0B6B9FEED743}"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AEFD10-F4AB-4484-A236-68C0B0D75DBF}" type="slidenum">
              <a:rPr lang="en-US" smtClean="0"/>
              <a:t>‹#›</a:t>
            </a:fld>
            <a:endParaRPr lang="en-US"/>
          </a:p>
        </p:txBody>
      </p:sp>
    </p:spTree>
    <p:extLst>
      <p:ext uri="{BB962C8B-B14F-4D97-AF65-F5344CB8AC3E}">
        <p14:creationId xmlns:p14="http://schemas.microsoft.com/office/powerpoint/2010/main" val="30582193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09F546-E8A5-4265-8DF7-0B6B9FEED743}"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AEFD10-F4AB-4484-A236-68C0B0D75DBF}" type="slidenum">
              <a:rPr lang="en-US" smtClean="0"/>
              <a:t>‹#›</a:t>
            </a:fld>
            <a:endParaRPr lang="en-US"/>
          </a:p>
        </p:txBody>
      </p:sp>
    </p:spTree>
    <p:extLst>
      <p:ext uri="{BB962C8B-B14F-4D97-AF65-F5344CB8AC3E}">
        <p14:creationId xmlns:p14="http://schemas.microsoft.com/office/powerpoint/2010/main" val="413878844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9F546-E8A5-4265-8DF7-0B6B9FEED743}"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AEFD10-F4AB-4484-A236-68C0B0D75DBF}" type="slidenum">
              <a:rPr lang="en-US" smtClean="0"/>
              <a:t>‹#›</a:t>
            </a:fld>
            <a:endParaRPr lang="en-US"/>
          </a:p>
        </p:txBody>
      </p:sp>
    </p:spTree>
    <p:extLst>
      <p:ext uri="{BB962C8B-B14F-4D97-AF65-F5344CB8AC3E}">
        <p14:creationId xmlns:p14="http://schemas.microsoft.com/office/powerpoint/2010/main" val="428399935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09F546-E8A5-4265-8DF7-0B6B9FEED743}"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EFD10-F4AB-4484-A236-68C0B0D75DBF}" type="slidenum">
              <a:rPr lang="en-US" smtClean="0"/>
              <a:t>‹#›</a:t>
            </a:fld>
            <a:endParaRPr lang="en-US"/>
          </a:p>
        </p:txBody>
      </p:sp>
    </p:spTree>
    <p:extLst>
      <p:ext uri="{BB962C8B-B14F-4D97-AF65-F5344CB8AC3E}">
        <p14:creationId xmlns:p14="http://schemas.microsoft.com/office/powerpoint/2010/main" val="76436278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09F546-E8A5-4265-8DF7-0B6B9FEED743}"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EFD10-F4AB-4484-A236-68C0B0D75DBF}" type="slidenum">
              <a:rPr lang="en-US" smtClean="0"/>
              <a:t>‹#›</a:t>
            </a:fld>
            <a:endParaRPr lang="en-US"/>
          </a:p>
        </p:txBody>
      </p:sp>
    </p:spTree>
    <p:extLst>
      <p:ext uri="{BB962C8B-B14F-4D97-AF65-F5344CB8AC3E}">
        <p14:creationId xmlns:p14="http://schemas.microsoft.com/office/powerpoint/2010/main" val="266819802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alpha val="67000"/>
              </a:srgbClr>
            </a:gs>
            <a:gs pos="45000">
              <a:srgbClr val="E6D78A"/>
            </a:gs>
            <a:gs pos="77000">
              <a:srgbClr val="C7AC4C">
                <a:alpha val="54000"/>
              </a:srgbClr>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09F546-E8A5-4265-8DF7-0B6B9FEED743}" type="datetimeFigureOut">
              <a:rPr lang="en-US" smtClean="0"/>
              <a:t>10/3/2016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AEFD10-F4AB-4484-A236-68C0B0D75DBF}" type="slidenum">
              <a:rPr lang="en-US" smtClean="0"/>
              <a:t>‹#›</a:t>
            </a:fld>
            <a:endParaRPr lang="en-US"/>
          </a:p>
        </p:txBody>
      </p:sp>
    </p:spTree>
    <p:extLst>
      <p:ext uri="{BB962C8B-B14F-4D97-AF65-F5344CB8AC3E}">
        <p14:creationId xmlns:p14="http://schemas.microsoft.com/office/powerpoint/2010/main" val="193872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457200"/>
            <a:ext cx="8991600" cy="3428999"/>
          </a:xfrm>
        </p:spPr>
        <p:txBody>
          <a:bodyPr>
            <a:normAutofit/>
          </a:bodyPr>
          <a:lstStyle/>
          <a:p>
            <a:r>
              <a:rPr lang="en-US" sz="6600" dirty="0" smtClean="0"/>
              <a:t>Building, Maintaining, And Nurturing </a:t>
            </a:r>
            <a:br>
              <a:rPr lang="en-US" sz="6600" dirty="0" smtClean="0"/>
            </a:br>
            <a:r>
              <a:rPr lang="en-US" sz="6600" dirty="0" smtClean="0"/>
              <a:t>Good Relationships</a:t>
            </a:r>
            <a:endParaRPr lang="en-US" sz="6600" dirty="0"/>
          </a:p>
        </p:txBody>
      </p:sp>
      <p:sp>
        <p:nvSpPr>
          <p:cNvPr id="3" name="Subtitle 2"/>
          <p:cNvSpPr>
            <a:spLocks noGrp="1"/>
          </p:cNvSpPr>
          <p:nvPr>
            <p:ph type="subTitle" idx="1"/>
          </p:nvPr>
        </p:nvSpPr>
        <p:spPr>
          <a:xfrm>
            <a:off x="533400" y="3886200"/>
            <a:ext cx="8305800" cy="2209800"/>
          </a:xfrm>
        </p:spPr>
        <p:txBody>
          <a:bodyPr/>
          <a:lstStyle/>
          <a:p>
            <a:r>
              <a:rPr lang="en-US" sz="4800" b="1" dirty="0">
                <a:solidFill>
                  <a:schemeClr val="accent2">
                    <a:lumMod val="50000"/>
                  </a:schemeClr>
                </a:solidFill>
              </a:rPr>
              <a:t>"ATTITUDES NEEDED IN CONGREGATIONAL WORK"</a:t>
            </a:r>
            <a:endParaRPr lang="en-US" sz="4800" dirty="0">
              <a:solidFill>
                <a:schemeClr val="accent2">
                  <a:lumMod val="50000"/>
                </a:schemeClr>
              </a:solidFill>
            </a:endParaRPr>
          </a:p>
          <a:p>
            <a:endParaRPr lang="en-US" dirty="0"/>
          </a:p>
        </p:txBody>
      </p:sp>
    </p:spTree>
    <p:extLst>
      <p:ext uri="{BB962C8B-B14F-4D97-AF65-F5344CB8AC3E}">
        <p14:creationId xmlns:p14="http://schemas.microsoft.com/office/powerpoint/2010/main" val="125556116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15400" cy="6324600"/>
          </a:xfrm>
        </p:spPr>
        <p:txBody>
          <a:bodyPr>
            <a:normAutofit fontScale="92500" lnSpcReduction="20000"/>
          </a:bodyPr>
          <a:lstStyle/>
          <a:p>
            <a:r>
              <a:rPr lang="en-US" b="1" dirty="0"/>
              <a:t>TEACHABILITY...</a:t>
            </a:r>
            <a:endParaRPr lang="en-US" dirty="0"/>
          </a:p>
          <a:p>
            <a:r>
              <a:rPr lang="en-US" dirty="0" smtClean="0"/>
              <a:t>To </a:t>
            </a:r>
            <a:r>
              <a:rPr lang="en-US" dirty="0"/>
              <a:t>be teachable is to be wise... </a:t>
            </a:r>
          </a:p>
          <a:p>
            <a:r>
              <a:rPr lang="en-US" dirty="0" smtClean="0"/>
              <a:t>Proverbs </a:t>
            </a:r>
            <a:r>
              <a:rPr lang="en-US" dirty="0"/>
              <a:t>15:31 ...The ear that hears the rebukes of life Will abide among the wise. 32 He who disdains instruction despises his own soul, But he who heeds rebuke gets understanding.</a:t>
            </a:r>
          </a:p>
          <a:p>
            <a:r>
              <a:rPr lang="en-US" dirty="0" err="1" smtClean="0"/>
              <a:t>Teachability</a:t>
            </a:r>
            <a:r>
              <a:rPr lang="en-US" dirty="0" smtClean="0"/>
              <a:t> </a:t>
            </a:r>
            <a:r>
              <a:rPr lang="en-US" dirty="0"/>
              <a:t>includes:</a:t>
            </a:r>
          </a:p>
          <a:p>
            <a:r>
              <a:rPr lang="en-US" dirty="0" smtClean="0"/>
              <a:t>An </a:t>
            </a:r>
            <a:r>
              <a:rPr lang="en-US" dirty="0"/>
              <a:t>eagerness to learn and grow...</a:t>
            </a:r>
          </a:p>
          <a:p>
            <a:r>
              <a:rPr lang="en-US" dirty="0" smtClean="0"/>
              <a:t>The </a:t>
            </a:r>
            <a:r>
              <a:rPr lang="en-US" dirty="0"/>
              <a:t>ability to learn from correction, to profit from </a:t>
            </a:r>
            <a:r>
              <a:rPr lang="en-US" dirty="0" smtClean="0"/>
              <a:t>advice and </a:t>
            </a:r>
            <a:r>
              <a:rPr lang="en-US" dirty="0"/>
              <a:t>criticism...</a:t>
            </a:r>
          </a:p>
          <a:p>
            <a:r>
              <a:rPr lang="en-US" dirty="0" smtClean="0"/>
              <a:t>The </a:t>
            </a:r>
            <a:r>
              <a:rPr lang="en-US" dirty="0"/>
              <a:t>old as well as the young need a teachable attitude:</a:t>
            </a:r>
          </a:p>
          <a:p>
            <a:r>
              <a:rPr lang="en-US" dirty="0" smtClean="0"/>
              <a:t>-- </a:t>
            </a:r>
            <a:r>
              <a:rPr lang="en-US" dirty="0"/>
              <a:t>How teachable are we, when it comes to opportunities to </a:t>
            </a:r>
            <a:r>
              <a:rPr lang="en-US" dirty="0" smtClean="0"/>
              <a:t>study </a:t>
            </a:r>
            <a:r>
              <a:rPr lang="en-US" dirty="0"/>
              <a:t>God's word?</a:t>
            </a:r>
          </a:p>
        </p:txBody>
      </p:sp>
    </p:spTree>
    <p:extLst>
      <p:ext uri="{BB962C8B-B14F-4D97-AF65-F5344CB8AC3E}">
        <p14:creationId xmlns:p14="http://schemas.microsoft.com/office/powerpoint/2010/main" val="135879513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477000"/>
          </a:xfrm>
        </p:spPr>
        <p:txBody>
          <a:bodyPr>
            <a:normAutofit fontScale="92500" lnSpcReduction="10000"/>
          </a:bodyPr>
          <a:lstStyle/>
          <a:p>
            <a:r>
              <a:rPr lang="en-US" b="1" dirty="0"/>
              <a:t>HONESTY TOWARD OUR MISTAKES...</a:t>
            </a:r>
            <a:endParaRPr lang="en-US" dirty="0"/>
          </a:p>
          <a:p>
            <a:r>
              <a:rPr lang="en-US" dirty="0" smtClean="0"/>
              <a:t>This </a:t>
            </a:r>
            <a:r>
              <a:rPr lang="en-US" dirty="0"/>
              <a:t>includes a willingness to admit our mistakes... </a:t>
            </a:r>
          </a:p>
          <a:p>
            <a:r>
              <a:rPr lang="en-US" dirty="0" smtClean="0"/>
              <a:t>James </a:t>
            </a:r>
            <a:r>
              <a:rPr lang="en-US" dirty="0"/>
              <a:t>5:16 ...Confess your trespasses to one another, and pray for one another, that you may be healed.  </a:t>
            </a:r>
          </a:p>
          <a:p>
            <a:r>
              <a:rPr lang="en-US" dirty="0" smtClean="0"/>
              <a:t>And </a:t>
            </a:r>
            <a:r>
              <a:rPr lang="en-US" dirty="0"/>
              <a:t>a willingness to correct them...</a:t>
            </a:r>
          </a:p>
          <a:p>
            <a:r>
              <a:rPr lang="en-US" dirty="0" smtClean="0"/>
              <a:t>-- </a:t>
            </a:r>
            <a:r>
              <a:rPr lang="en-US" dirty="0"/>
              <a:t>Everyone makes mistakes; </a:t>
            </a:r>
            <a:endParaRPr lang="en-US" dirty="0" smtClean="0"/>
          </a:p>
          <a:p>
            <a:r>
              <a:rPr lang="en-US" dirty="0" smtClean="0"/>
              <a:t>a </a:t>
            </a:r>
            <a:r>
              <a:rPr lang="en-US" dirty="0"/>
              <a:t>congregation that functions </a:t>
            </a:r>
            <a:r>
              <a:rPr lang="en-US" dirty="0" smtClean="0"/>
              <a:t>well and </a:t>
            </a:r>
            <a:r>
              <a:rPr lang="en-US" dirty="0"/>
              <a:t>grows is one filled with people who learn from </a:t>
            </a:r>
            <a:r>
              <a:rPr lang="en-US" dirty="0" smtClean="0"/>
              <a:t>their mistakes</a:t>
            </a:r>
            <a:r>
              <a:rPr lang="en-US" dirty="0"/>
              <a:t>!</a:t>
            </a:r>
          </a:p>
          <a:p>
            <a:r>
              <a:rPr lang="en-US" b="1" dirty="0" smtClean="0"/>
              <a:t>The </a:t>
            </a:r>
            <a:r>
              <a:rPr lang="en-US" b="1" dirty="0"/>
              <a:t>attitudes of humility, </a:t>
            </a:r>
            <a:r>
              <a:rPr lang="en-US" b="1" dirty="0" err="1"/>
              <a:t>teachability</a:t>
            </a:r>
            <a:r>
              <a:rPr lang="en-US" b="1" dirty="0"/>
              <a:t>, and honesty will </a:t>
            </a:r>
            <a:r>
              <a:rPr lang="en-US" b="1" dirty="0" smtClean="0"/>
              <a:t>certainly prepare </a:t>
            </a:r>
            <a:r>
              <a:rPr lang="en-US" b="1" dirty="0"/>
              <a:t>us to be useful to the Lord.  </a:t>
            </a:r>
            <a:endParaRPr lang="en-US" b="1" dirty="0" smtClean="0"/>
          </a:p>
          <a:p>
            <a:r>
              <a:rPr lang="en-US" dirty="0" smtClean="0"/>
              <a:t>They </a:t>
            </a:r>
            <a:r>
              <a:rPr lang="en-US" dirty="0"/>
              <a:t>will also have a bearing </a:t>
            </a:r>
            <a:r>
              <a:rPr lang="en-US" dirty="0" smtClean="0"/>
              <a:t>on our </a:t>
            </a:r>
            <a:r>
              <a:rPr lang="en-US" dirty="0"/>
              <a:t>relationship with others in the congregation.  </a:t>
            </a:r>
            <a:endParaRPr lang="en-US" dirty="0" smtClean="0"/>
          </a:p>
          <a:p>
            <a:r>
              <a:rPr lang="en-US" b="1" dirty="0" smtClean="0"/>
              <a:t> </a:t>
            </a:r>
            <a:endParaRPr lang="en-US" dirty="0"/>
          </a:p>
          <a:p>
            <a:endParaRPr lang="en-US" dirty="0"/>
          </a:p>
        </p:txBody>
      </p:sp>
    </p:spTree>
    <p:extLst>
      <p:ext uri="{BB962C8B-B14F-4D97-AF65-F5344CB8AC3E}">
        <p14:creationId xmlns:p14="http://schemas.microsoft.com/office/powerpoint/2010/main" val="364232869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r>
              <a:rPr lang="en-US" b="1" u="sng" dirty="0"/>
              <a:t>ATTITUDES TOWARD OUR BRETHREN</a:t>
            </a:r>
            <a:endParaRPr lang="en-US" dirty="0"/>
          </a:p>
        </p:txBody>
      </p:sp>
      <p:sp>
        <p:nvSpPr>
          <p:cNvPr id="3" name="Content Placeholder 2"/>
          <p:cNvSpPr>
            <a:spLocks noGrp="1"/>
          </p:cNvSpPr>
          <p:nvPr>
            <p:ph idx="1"/>
          </p:nvPr>
        </p:nvSpPr>
        <p:spPr>
          <a:xfrm>
            <a:off x="76200" y="914400"/>
            <a:ext cx="9067800" cy="5715000"/>
          </a:xfrm>
        </p:spPr>
        <p:txBody>
          <a:bodyPr>
            <a:normAutofit fontScale="85000" lnSpcReduction="20000"/>
          </a:bodyPr>
          <a:lstStyle/>
          <a:p>
            <a:r>
              <a:rPr lang="en-US" b="1" dirty="0"/>
              <a:t>LOVE...</a:t>
            </a:r>
            <a:endParaRPr lang="en-US" dirty="0"/>
          </a:p>
          <a:p>
            <a:r>
              <a:rPr lang="en-US" dirty="0" smtClean="0"/>
              <a:t>Jesus </a:t>
            </a:r>
            <a:r>
              <a:rPr lang="en-US" dirty="0"/>
              <a:t>taught us the necessity of loving our brethren... </a:t>
            </a:r>
          </a:p>
          <a:p>
            <a:r>
              <a:rPr lang="en-US" dirty="0" smtClean="0"/>
              <a:t>John </a:t>
            </a:r>
            <a:r>
              <a:rPr lang="en-US" dirty="0"/>
              <a:t>13:34 ...A new commandment I give to you, that you love one another; as I have loved you, that you also love one another. 35 "By this all will know that you are My disciples, if you have love for one another."</a:t>
            </a:r>
          </a:p>
          <a:p>
            <a:r>
              <a:rPr lang="en-US" dirty="0" smtClean="0"/>
              <a:t>We </a:t>
            </a:r>
            <a:r>
              <a:rPr lang="en-US" dirty="0"/>
              <a:t>have been born again that we might love one </a:t>
            </a:r>
            <a:r>
              <a:rPr lang="en-US" dirty="0" smtClean="0"/>
              <a:t>another       </a:t>
            </a:r>
            <a:r>
              <a:rPr lang="en-US" dirty="0"/>
              <a:t>fervently... </a:t>
            </a:r>
          </a:p>
          <a:p>
            <a:r>
              <a:rPr lang="en-US" dirty="0" smtClean="0"/>
              <a:t>1 </a:t>
            </a:r>
            <a:r>
              <a:rPr lang="en-US" dirty="0"/>
              <a:t>Peter 1:22 ...Since you have purified your souls in obeying the truth through the Spirit in sincere love of the brethren, love one another fervently with a pure heart, 23 having been born again, not of corruptible seed but incorruptible, through the word of God which lives and abides forever,</a:t>
            </a:r>
          </a:p>
          <a:p>
            <a:r>
              <a:rPr lang="en-US" dirty="0" smtClean="0"/>
              <a:t>-- </a:t>
            </a:r>
            <a:r>
              <a:rPr lang="en-US" dirty="0"/>
              <a:t>If we truly love one another, how can we not </a:t>
            </a:r>
            <a:r>
              <a:rPr lang="en-US" dirty="0" smtClean="0"/>
              <a:t>work together</a:t>
            </a:r>
            <a:r>
              <a:rPr lang="en-US" dirty="0"/>
              <a:t>?</a:t>
            </a:r>
          </a:p>
          <a:p>
            <a:endParaRPr lang="en-US" dirty="0"/>
          </a:p>
        </p:txBody>
      </p:sp>
    </p:spTree>
    <p:extLst>
      <p:ext uri="{BB962C8B-B14F-4D97-AF65-F5344CB8AC3E}">
        <p14:creationId xmlns:p14="http://schemas.microsoft.com/office/powerpoint/2010/main" val="209978067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a:bodyPr>
          <a:lstStyle/>
          <a:p>
            <a:r>
              <a:rPr lang="en-US" b="1" dirty="0"/>
              <a:t>APPRECIATION FOR OTHERS AND THEIR WORK...</a:t>
            </a:r>
            <a:endParaRPr lang="en-US" dirty="0"/>
          </a:p>
          <a:p>
            <a:r>
              <a:rPr lang="en-US" dirty="0" smtClean="0"/>
              <a:t>We </a:t>
            </a:r>
            <a:r>
              <a:rPr lang="en-US" dirty="0"/>
              <a:t>need to appreciate what others are doing </a:t>
            </a:r>
          </a:p>
          <a:p>
            <a:r>
              <a:rPr lang="en-US" dirty="0" smtClean="0"/>
              <a:t>1 </a:t>
            </a:r>
            <a:r>
              <a:rPr lang="en-US" dirty="0"/>
              <a:t>Thessalonians 5:12 ...And we urge you, brethren, to recognize those who labor among you, and are over you in the Lord and admonish </a:t>
            </a:r>
            <a:r>
              <a:rPr lang="en-US" dirty="0" smtClean="0"/>
              <a:t>you, 13 </a:t>
            </a:r>
            <a:r>
              <a:rPr lang="en-US" dirty="0"/>
              <a:t>and to esteem them very highly in love for their work's sake. Be at peace among yourselves.</a:t>
            </a:r>
          </a:p>
          <a:p>
            <a:r>
              <a:rPr lang="en-US" dirty="0" smtClean="0"/>
              <a:t>True </a:t>
            </a:r>
            <a:r>
              <a:rPr lang="en-US" dirty="0"/>
              <a:t>appreciation for others will eliminate destructive criticism</a:t>
            </a:r>
            <a:r>
              <a:rPr lang="en-US" dirty="0" smtClean="0"/>
              <a:t>, </a:t>
            </a:r>
            <a:r>
              <a:rPr lang="en-US" dirty="0"/>
              <a:t>gossip, divisiveness...</a:t>
            </a:r>
          </a:p>
          <a:p>
            <a:r>
              <a:rPr lang="en-US" dirty="0" smtClean="0"/>
              <a:t>-- </a:t>
            </a:r>
            <a:r>
              <a:rPr lang="en-US" dirty="0"/>
              <a:t>Expressing appreciation is like grease on the gears of </a:t>
            </a:r>
            <a:r>
              <a:rPr lang="en-US" dirty="0" smtClean="0"/>
              <a:t>a machine</a:t>
            </a:r>
            <a:r>
              <a:rPr lang="en-US" dirty="0"/>
              <a:t>...it makes others do their work much better!</a:t>
            </a:r>
          </a:p>
          <a:p>
            <a:endParaRPr lang="en-US" dirty="0"/>
          </a:p>
        </p:txBody>
      </p:sp>
    </p:spTree>
    <p:extLst>
      <p:ext uri="{BB962C8B-B14F-4D97-AF65-F5344CB8AC3E}">
        <p14:creationId xmlns:p14="http://schemas.microsoft.com/office/powerpoint/2010/main" val="310093877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9067800" cy="6477000"/>
          </a:xfrm>
        </p:spPr>
        <p:txBody>
          <a:bodyPr>
            <a:normAutofit fontScale="92500" lnSpcReduction="10000"/>
          </a:bodyPr>
          <a:lstStyle/>
          <a:p>
            <a:r>
              <a:rPr lang="en-US" b="1" dirty="0"/>
              <a:t>SUBMISSIVENESS...</a:t>
            </a:r>
            <a:endParaRPr lang="en-US" dirty="0"/>
          </a:p>
          <a:p>
            <a:r>
              <a:rPr lang="en-US" dirty="0" smtClean="0"/>
              <a:t>We </a:t>
            </a:r>
            <a:r>
              <a:rPr lang="en-US" dirty="0"/>
              <a:t>are to submit to one another... </a:t>
            </a:r>
          </a:p>
          <a:p>
            <a:r>
              <a:rPr lang="en-US" dirty="0" smtClean="0"/>
              <a:t>Ephesians </a:t>
            </a:r>
            <a:r>
              <a:rPr lang="en-US" dirty="0"/>
              <a:t>5:21 ...submitting to one another in the fear of God.</a:t>
            </a:r>
          </a:p>
          <a:p>
            <a:r>
              <a:rPr lang="en-US" dirty="0" smtClean="0"/>
              <a:t>And </a:t>
            </a:r>
            <a:r>
              <a:rPr lang="en-US" dirty="0"/>
              <a:t>we are to submit to those in positions of </a:t>
            </a:r>
            <a:r>
              <a:rPr lang="en-US" dirty="0" smtClean="0"/>
              <a:t>leadership (e.g</a:t>
            </a:r>
            <a:r>
              <a:rPr lang="en-US" dirty="0"/>
              <a:t>., elders)... </a:t>
            </a:r>
          </a:p>
          <a:p>
            <a:r>
              <a:rPr lang="en-US" dirty="0" smtClean="0"/>
              <a:t>Hebrews </a:t>
            </a:r>
            <a:r>
              <a:rPr lang="en-US" dirty="0"/>
              <a:t>13:17 ...Obey those who rule over you, and be submissive, for they watch out for your souls, as those who must give account. Let them do so with joy and not with grief, for that would be unprofitable for you.</a:t>
            </a:r>
          </a:p>
          <a:p>
            <a:r>
              <a:rPr lang="en-US" dirty="0" smtClean="0"/>
              <a:t>-- </a:t>
            </a:r>
            <a:r>
              <a:rPr lang="en-US" dirty="0"/>
              <a:t>Too many chiefs, not enough Indians...that is a common </a:t>
            </a:r>
            <a:r>
              <a:rPr lang="en-US" dirty="0" smtClean="0"/>
              <a:t>problem in </a:t>
            </a:r>
            <a:r>
              <a:rPr lang="en-US" dirty="0"/>
              <a:t>many organizations!</a:t>
            </a:r>
          </a:p>
          <a:p>
            <a:endParaRPr lang="en-US" dirty="0"/>
          </a:p>
        </p:txBody>
      </p:sp>
    </p:spTree>
    <p:extLst>
      <p:ext uri="{BB962C8B-B14F-4D97-AF65-F5344CB8AC3E}">
        <p14:creationId xmlns:p14="http://schemas.microsoft.com/office/powerpoint/2010/main" val="267418275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fontScale="77500" lnSpcReduction="20000"/>
          </a:bodyPr>
          <a:lstStyle/>
          <a:p>
            <a:r>
              <a:rPr lang="en-US" b="1" dirty="0"/>
              <a:t>PEACEABLENESS...</a:t>
            </a:r>
            <a:endParaRPr lang="en-US" dirty="0"/>
          </a:p>
          <a:p>
            <a:r>
              <a:rPr lang="en-US" dirty="0" smtClean="0"/>
              <a:t>Peace </a:t>
            </a:r>
            <a:r>
              <a:rPr lang="en-US" dirty="0"/>
              <a:t>among brethren is something that we must pursue... </a:t>
            </a:r>
          </a:p>
          <a:p>
            <a:r>
              <a:rPr lang="en-US" dirty="0" smtClean="0"/>
              <a:t>Romans </a:t>
            </a:r>
            <a:r>
              <a:rPr lang="en-US" dirty="0"/>
              <a:t>14:19 ...Therefore let us pursue the things which make for peace and the things by which one may edify another.</a:t>
            </a:r>
          </a:p>
          <a:p>
            <a:r>
              <a:rPr lang="en-US" dirty="0" smtClean="0"/>
              <a:t>It </a:t>
            </a:r>
            <a:r>
              <a:rPr lang="en-US" dirty="0"/>
              <a:t>is part of walking worthy of our calling... </a:t>
            </a:r>
          </a:p>
          <a:p>
            <a:r>
              <a:rPr lang="en-US" dirty="0" smtClean="0"/>
              <a:t>Ephesians </a:t>
            </a:r>
            <a:r>
              <a:rPr lang="en-US" dirty="0"/>
              <a:t>4:1 ...I, therefore, the prisoner of the Lord, beseech you to walk worthy of the calling with which you were called, 2 with all lowliness and gentleness, with longsuffering, bearing with one another in love, 3 endeavoring to keep the unity of the Spirit in the bond of peace.</a:t>
            </a:r>
          </a:p>
          <a:p>
            <a:r>
              <a:rPr lang="en-US" dirty="0" smtClean="0"/>
              <a:t>-- </a:t>
            </a:r>
            <a:r>
              <a:rPr lang="en-US" dirty="0"/>
              <a:t>The true children of God are those who are peacemakers, </a:t>
            </a:r>
            <a:r>
              <a:rPr lang="en-US" dirty="0" smtClean="0"/>
              <a:t>and         </a:t>
            </a:r>
            <a:r>
              <a:rPr lang="en-US" dirty="0"/>
              <a:t>sow their deeds of righteousness in the atmosphere of peace...</a:t>
            </a:r>
          </a:p>
          <a:p>
            <a:r>
              <a:rPr lang="en-US" dirty="0" smtClean="0"/>
              <a:t>James </a:t>
            </a:r>
            <a:r>
              <a:rPr lang="en-US" dirty="0"/>
              <a:t>3:17 ...But the wisdom that is from above is first pure, then peaceable, gentle, willing to yield, full of mercy and good fruits, without partiality and without hypocrisy. 18 Now the fruit of righteousness is sown in peace by those who make peace.</a:t>
            </a:r>
          </a:p>
          <a:p>
            <a:endParaRPr lang="en-US" dirty="0"/>
          </a:p>
        </p:txBody>
      </p:sp>
    </p:spTree>
    <p:extLst>
      <p:ext uri="{BB962C8B-B14F-4D97-AF65-F5344CB8AC3E}">
        <p14:creationId xmlns:p14="http://schemas.microsoft.com/office/powerpoint/2010/main" val="331476893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fontScale="92500" lnSpcReduction="20000"/>
          </a:bodyPr>
          <a:lstStyle/>
          <a:p>
            <a:r>
              <a:rPr lang="en-US" b="1" dirty="0"/>
              <a:t>HOSPITALITY...</a:t>
            </a:r>
            <a:endParaRPr lang="en-US" dirty="0"/>
          </a:p>
          <a:p>
            <a:r>
              <a:rPr lang="en-US" dirty="0" smtClean="0"/>
              <a:t>Christians </a:t>
            </a:r>
            <a:r>
              <a:rPr lang="en-US" dirty="0"/>
              <a:t>are to be hospitable... </a:t>
            </a:r>
          </a:p>
          <a:p>
            <a:r>
              <a:rPr lang="en-US" dirty="0" smtClean="0"/>
              <a:t>Hebrews </a:t>
            </a:r>
            <a:r>
              <a:rPr lang="en-US" dirty="0"/>
              <a:t>13:2 ...Do not forget to entertain strangers, for by so doing some have unwittingly entertained angels.</a:t>
            </a:r>
          </a:p>
          <a:p>
            <a:r>
              <a:rPr lang="en-US" dirty="0" smtClean="0"/>
              <a:t>This </a:t>
            </a:r>
            <a:r>
              <a:rPr lang="en-US" dirty="0"/>
              <a:t>includes both hospitality to strangers and to brethren</a:t>
            </a:r>
          </a:p>
          <a:p>
            <a:r>
              <a:rPr lang="en-US" dirty="0" smtClean="0"/>
              <a:t>-- </a:t>
            </a:r>
            <a:r>
              <a:rPr lang="en-US" dirty="0"/>
              <a:t>A factor in the rapid spread of the church in the first century </a:t>
            </a:r>
            <a:r>
              <a:rPr lang="en-US" dirty="0" smtClean="0"/>
              <a:t>was </a:t>
            </a:r>
            <a:r>
              <a:rPr lang="en-US" dirty="0"/>
              <a:t>the hospitality extended by the Christians...</a:t>
            </a:r>
          </a:p>
          <a:p>
            <a:r>
              <a:rPr lang="en-US" dirty="0" smtClean="0"/>
              <a:t>3 </a:t>
            </a:r>
            <a:r>
              <a:rPr lang="en-US" dirty="0"/>
              <a:t>John 5 ...Beloved, you do faithfully whatever you do for the brethren and for strangers, 6 who have borne witness of your love before the church. If you send them forward on their journey in a manner worthy of God, you will do well,</a:t>
            </a:r>
          </a:p>
          <a:p>
            <a:endParaRPr lang="en-US" dirty="0"/>
          </a:p>
        </p:txBody>
      </p:sp>
    </p:spTree>
    <p:extLst>
      <p:ext uri="{BB962C8B-B14F-4D97-AF65-F5344CB8AC3E}">
        <p14:creationId xmlns:p14="http://schemas.microsoft.com/office/powerpoint/2010/main" val="197766334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fontScale="77500" lnSpcReduction="20000"/>
          </a:bodyPr>
          <a:lstStyle/>
          <a:p>
            <a:r>
              <a:rPr lang="en-US" b="1" dirty="0"/>
              <a:t>WARMTH, FRIENDLINESS, OPENNESS...</a:t>
            </a:r>
            <a:endParaRPr lang="en-US" dirty="0"/>
          </a:p>
          <a:p>
            <a:r>
              <a:rPr lang="en-US" dirty="0" smtClean="0"/>
              <a:t>We </a:t>
            </a:r>
            <a:r>
              <a:rPr lang="en-US" dirty="0"/>
              <a:t>see this expressed by those in the church at Jerusalem...</a:t>
            </a:r>
          </a:p>
          <a:p>
            <a:r>
              <a:rPr lang="en-US" dirty="0" smtClean="0"/>
              <a:t>Acts </a:t>
            </a:r>
            <a:r>
              <a:rPr lang="en-US" dirty="0"/>
              <a:t>2:44 ...Now all who believed were together, and had all things in common, 45 and sold their possessions and goods, and divided them among all, as anyone had need. 46 So continuing daily with one accord in the temple, and breaking bread from house to house, they ate their food with gladness and simplicity of heart, 47 praising God and having favor with all the people. And the Lord added to the church daily those who were being saved.</a:t>
            </a:r>
          </a:p>
          <a:p>
            <a:r>
              <a:rPr lang="en-US" dirty="0" smtClean="0"/>
              <a:t>It </a:t>
            </a:r>
            <a:r>
              <a:rPr lang="en-US" dirty="0"/>
              <a:t>continued with the saints in Antioch... </a:t>
            </a:r>
          </a:p>
          <a:p>
            <a:r>
              <a:rPr lang="en-US" dirty="0" smtClean="0"/>
              <a:t>Acts </a:t>
            </a:r>
            <a:r>
              <a:rPr lang="en-US" dirty="0"/>
              <a:t>11:27 ...And in these days prophets came from Jerusalem to Antioch. 28 Then one of them, named </a:t>
            </a:r>
            <a:r>
              <a:rPr lang="en-US" dirty="0" err="1"/>
              <a:t>Agabus</a:t>
            </a:r>
            <a:r>
              <a:rPr lang="en-US" dirty="0"/>
              <a:t>, stood up and showed by the Spirit that there was going to be a great famine throughout all the world, which also happened in the days of Claudius Caesar. 29 Then the disciples, each according to his ability, determined to send relief to the brethren dwelling in Judea. 30 This they also did, and sent it to the elders by the hands of Barnabas and Saul.</a:t>
            </a:r>
          </a:p>
          <a:p>
            <a:endParaRPr lang="en-US" dirty="0"/>
          </a:p>
        </p:txBody>
      </p:sp>
    </p:spTree>
    <p:extLst>
      <p:ext uri="{BB962C8B-B14F-4D97-AF65-F5344CB8AC3E}">
        <p14:creationId xmlns:p14="http://schemas.microsoft.com/office/powerpoint/2010/main" val="323879821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400800"/>
          </a:xfrm>
        </p:spPr>
        <p:txBody>
          <a:bodyPr>
            <a:normAutofit fontScale="92500" lnSpcReduction="20000"/>
          </a:bodyPr>
          <a:lstStyle/>
          <a:p>
            <a:r>
              <a:rPr lang="en-US" b="1" dirty="0"/>
              <a:t>GENTLENESS, MEEKNESS...</a:t>
            </a:r>
            <a:endParaRPr lang="en-US" dirty="0"/>
          </a:p>
          <a:p>
            <a:r>
              <a:rPr lang="en-US" dirty="0" smtClean="0"/>
              <a:t>Especially </a:t>
            </a:r>
            <a:r>
              <a:rPr lang="en-US" dirty="0"/>
              <a:t>necessary in dealing with the spiritual weak... </a:t>
            </a:r>
          </a:p>
          <a:p>
            <a:r>
              <a:rPr lang="en-US" dirty="0" smtClean="0"/>
              <a:t>Galatians </a:t>
            </a:r>
            <a:r>
              <a:rPr lang="en-US" dirty="0"/>
              <a:t>6:1 ...Brethren, if a man is overtaken in any trespass, you who are spiritual restore such a one in a spirit of gentleness, considering yourself lest you also be tempted.</a:t>
            </a:r>
          </a:p>
          <a:p>
            <a:r>
              <a:rPr lang="en-US" dirty="0" smtClean="0"/>
              <a:t>But </a:t>
            </a:r>
            <a:r>
              <a:rPr lang="en-US" dirty="0"/>
              <a:t>also in dealing with those who oppose us... </a:t>
            </a:r>
          </a:p>
          <a:p>
            <a:r>
              <a:rPr lang="en-US" dirty="0" smtClean="0"/>
              <a:t>2 </a:t>
            </a:r>
            <a:r>
              <a:rPr lang="en-US" dirty="0"/>
              <a:t>Timothy 2:24 ...And a servant of the Lord must not quarrel but be gentle to all, able to teach, patient, 25 in humility correcting those who are in opposition, if God perhaps will grant them repentance, so that they may know the truth, 26 and that they may come to their senses and escape the snare of the devil, having been taken captive by him to do his will.</a:t>
            </a:r>
          </a:p>
          <a:p>
            <a:endParaRPr lang="en-US" dirty="0"/>
          </a:p>
        </p:txBody>
      </p:sp>
    </p:spTree>
    <p:extLst>
      <p:ext uri="{BB962C8B-B14F-4D97-AF65-F5344CB8AC3E}">
        <p14:creationId xmlns:p14="http://schemas.microsoft.com/office/powerpoint/2010/main" val="368359890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a:bodyPr>
          <a:lstStyle/>
          <a:p>
            <a:r>
              <a:rPr lang="en-US" b="1" dirty="0"/>
              <a:t>FORGIVENESS, FORBEARANCE, PATIENCE, LONGSUFFERING...</a:t>
            </a:r>
            <a:endParaRPr lang="en-US" dirty="0"/>
          </a:p>
          <a:p>
            <a:r>
              <a:rPr lang="en-US" dirty="0" smtClean="0"/>
              <a:t>All </a:t>
            </a:r>
            <a:r>
              <a:rPr lang="en-US" dirty="0"/>
              <a:t>of these attitudes overlap, and are very important... </a:t>
            </a:r>
          </a:p>
          <a:p>
            <a:r>
              <a:rPr lang="en-US" dirty="0" smtClean="0"/>
              <a:t>Ephesians </a:t>
            </a:r>
            <a:r>
              <a:rPr lang="en-US" dirty="0"/>
              <a:t>4:2 ...with all lowliness and gentleness, with longsuffering, bearing with one another in love....32 And be kind to one another, tender- hearted, forgiving one another, just as God in Christ forgave you.</a:t>
            </a:r>
          </a:p>
          <a:p>
            <a:r>
              <a:rPr lang="en-US" dirty="0" smtClean="0"/>
              <a:t>They </a:t>
            </a:r>
            <a:r>
              <a:rPr lang="en-US" dirty="0"/>
              <a:t>help smooth out the bumps and obstacles that Satan </a:t>
            </a:r>
            <a:r>
              <a:rPr lang="en-US" dirty="0" smtClean="0"/>
              <a:t>will put </a:t>
            </a:r>
            <a:r>
              <a:rPr lang="en-US" dirty="0"/>
              <a:t>in our way in his effort to destroy the local church...</a:t>
            </a:r>
          </a:p>
          <a:p>
            <a:endParaRPr lang="en-US" dirty="0"/>
          </a:p>
        </p:txBody>
      </p:sp>
    </p:spTree>
    <p:extLst>
      <p:ext uri="{BB962C8B-B14F-4D97-AF65-F5344CB8AC3E}">
        <p14:creationId xmlns:p14="http://schemas.microsoft.com/office/powerpoint/2010/main" val="422732445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685800"/>
          </a:xfrm>
        </p:spPr>
        <p:txBody>
          <a:bodyPr>
            <a:normAutofit fontScale="90000"/>
          </a:bodyPr>
          <a:lstStyle/>
          <a:p>
            <a:r>
              <a:rPr lang="en-US" b="1" dirty="0" smtClean="0"/>
              <a:t>Introduction</a:t>
            </a:r>
            <a:endParaRPr lang="en-US" b="1" dirty="0"/>
          </a:p>
        </p:txBody>
      </p:sp>
      <p:sp>
        <p:nvSpPr>
          <p:cNvPr id="3" name="Content Placeholder 2"/>
          <p:cNvSpPr>
            <a:spLocks noGrp="1"/>
          </p:cNvSpPr>
          <p:nvPr>
            <p:ph idx="1"/>
          </p:nvPr>
        </p:nvSpPr>
        <p:spPr>
          <a:xfrm>
            <a:off x="76200" y="762000"/>
            <a:ext cx="9067800" cy="6019800"/>
          </a:xfrm>
        </p:spPr>
        <p:txBody>
          <a:bodyPr>
            <a:normAutofit/>
          </a:bodyPr>
          <a:lstStyle/>
          <a:p>
            <a:r>
              <a:rPr lang="en-US" dirty="0"/>
              <a:t>As Christians work together in a local </a:t>
            </a:r>
            <a:r>
              <a:rPr lang="en-US" dirty="0" smtClean="0"/>
              <a:t>congregation</a:t>
            </a:r>
            <a:r>
              <a:rPr lang="en-US" dirty="0"/>
              <a:t>, the </a:t>
            </a:r>
            <a:r>
              <a:rPr lang="en-US" dirty="0" smtClean="0"/>
              <a:t>right attitudes </a:t>
            </a:r>
            <a:r>
              <a:rPr lang="en-US" dirty="0"/>
              <a:t>are necessary...</a:t>
            </a:r>
          </a:p>
          <a:p>
            <a:r>
              <a:rPr lang="en-US" dirty="0" smtClean="0"/>
              <a:t>All </a:t>
            </a:r>
            <a:r>
              <a:rPr lang="en-US" dirty="0"/>
              <a:t>the talent in the world cannot make up for wrong attitudes...</a:t>
            </a:r>
          </a:p>
          <a:p>
            <a:r>
              <a:rPr lang="en-US" dirty="0" smtClean="0"/>
              <a:t>With </a:t>
            </a:r>
            <a:r>
              <a:rPr lang="en-US" dirty="0"/>
              <a:t>the right attitudes, our efforts in service to the Lord </a:t>
            </a:r>
            <a:r>
              <a:rPr lang="en-US" dirty="0" smtClean="0"/>
              <a:t>are enhanced </a:t>
            </a:r>
            <a:r>
              <a:rPr lang="en-US" dirty="0"/>
              <a:t>and live up to their full potential</a:t>
            </a:r>
            <a:r>
              <a:rPr lang="en-US" dirty="0" smtClean="0"/>
              <a:t>...</a:t>
            </a:r>
          </a:p>
          <a:p>
            <a:r>
              <a:rPr lang="en-US" dirty="0" smtClean="0"/>
              <a:t>We must remember that we are all in this together, and it is better to get along than to be constantly fighting each other.</a:t>
            </a:r>
            <a:endParaRPr lang="en-US" dirty="0"/>
          </a:p>
          <a:p>
            <a:endParaRPr lang="en-US" dirty="0"/>
          </a:p>
        </p:txBody>
      </p:sp>
    </p:spTree>
    <p:extLst>
      <p:ext uri="{BB962C8B-B14F-4D97-AF65-F5344CB8AC3E}">
        <p14:creationId xmlns:p14="http://schemas.microsoft.com/office/powerpoint/2010/main" val="96263880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u="sng" dirty="0"/>
              <a:t>ATTITUDES TOWARD OUR WORK...</a:t>
            </a:r>
            <a:endParaRPr lang="en-US" dirty="0"/>
          </a:p>
        </p:txBody>
      </p:sp>
      <p:sp>
        <p:nvSpPr>
          <p:cNvPr id="3" name="Content Placeholder 2"/>
          <p:cNvSpPr>
            <a:spLocks noGrp="1"/>
          </p:cNvSpPr>
          <p:nvPr>
            <p:ph idx="1"/>
          </p:nvPr>
        </p:nvSpPr>
        <p:spPr>
          <a:xfrm>
            <a:off x="0" y="990600"/>
            <a:ext cx="9067800" cy="5715000"/>
          </a:xfrm>
        </p:spPr>
        <p:txBody>
          <a:bodyPr/>
          <a:lstStyle/>
          <a:p>
            <a:r>
              <a:rPr lang="en-US" b="1" dirty="0"/>
              <a:t>GRATITUDE FOR THE PRIVILEGE OF OUR WORK...</a:t>
            </a:r>
            <a:endParaRPr lang="en-US" dirty="0"/>
          </a:p>
          <a:p>
            <a:r>
              <a:rPr lang="en-US" dirty="0" smtClean="0"/>
              <a:t>1 </a:t>
            </a:r>
            <a:r>
              <a:rPr lang="en-US" dirty="0"/>
              <a:t>Timothy 1:12 ...And I thank Christ Jesus our Lord who has enabled me, because He counted me faithful, putting me into the ministry,</a:t>
            </a:r>
          </a:p>
          <a:p>
            <a:r>
              <a:rPr lang="en-US" dirty="0" smtClean="0"/>
              <a:t>---</a:t>
            </a:r>
            <a:r>
              <a:rPr lang="en-US" dirty="0"/>
              <a:t>Do we appreciate what an honor it is to offer service </a:t>
            </a:r>
            <a:r>
              <a:rPr lang="en-US" dirty="0" smtClean="0"/>
              <a:t>in the </a:t>
            </a:r>
            <a:r>
              <a:rPr lang="en-US" dirty="0"/>
              <a:t>kingdom of our Lord?</a:t>
            </a:r>
          </a:p>
          <a:p>
            <a:endParaRPr lang="en-US" dirty="0"/>
          </a:p>
        </p:txBody>
      </p:sp>
    </p:spTree>
    <p:extLst>
      <p:ext uri="{BB962C8B-B14F-4D97-AF65-F5344CB8AC3E}">
        <p14:creationId xmlns:p14="http://schemas.microsoft.com/office/powerpoint/2010/main" val="220978735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400800"/>
          </a:xfrm>
        </p:spPr>
        <p:txBody>
          <a:bodyPr>
            <a:normAutofit/>
          </a:bodyPr>
          <a:lstStyle/>
          <a:p>
            <a:r>
              <a:rPr lang="en-US" b="1" dirty="0"/>
              <a:t>ENTHUSIASM, EAGERNESS</a:t>
            </a:r>
            <a:r>
              <a:rPr lang="en-US" b="1" dirty="0" smtClean="0"/>
              <a:t>...</a:t>
            </a:r>
          </a:p>
          <a:p>
            <a:r>
              <a:rPr lang="en-US" dirty="0" smtClean="0"/>
              <a:t>Might we also add the word </a:t>
            </a:r>
            <a:r>
              <a:rPr lang="en-US" b="1" dirty="0" smtClean="0"/>
              <a:t>“ZEAL”?</a:t>
            </a:r>
            <a:endParaRPr lang="en-US" dirty="0"/>
          </a:p>
          <a:p>
            <a:r>
              <a:rPr lang="en-US" dirty="0" smtClean="0"/>
              <a:t>Remember</a:t>
            </a:r>
            <a:r>
              <a:rPr lang="en-US" dirty="0"/>
              <a:t>, God loves a cheerful giver (2 Corinthians 9:7)...</a:t>
            </a:r>
          </a:p>
          <a:p>
            <a:r>
              <a:rPr lang="en-US" dirty="0" smtClean="0"/>
              <a:t>Nothing </a:t>
            </a:r>
            <a:r>
              <a:rPr lang="en-US" dirty="0"/>
              <a:t>is so easy but that it becomes difficult if done </a:t>
            </a:r>
            <a:r>
              <a:rPr lang="en-US" dirty="0" smtClean="0"/>
              <a:t>with </a:t>
            </a:r>
            <a:r>
              <a:rPr lang="en-US" dirty="0"/>
              <a:t>reluctance...</a:t>
            </a:r>
          </a:p>
          <a:p>
            <a:r>
              <a:rPr lang="en-US" dirty="0" smtClean="0"/>
              <a:t>But </a:t>
            </a:r>
            <a:r>
              <a:rPr lang="en-US" dirty="0"/>
              <a:t>nothing is so hard that it cannot be made easier </a:t>
            </a:r>
            <a:r>
              <a:rPr lang="en-US" dirty="0" smtClean="0"/>
              <a:t>with </a:t>
            </a:r>
            <a:r>
              <a:rPr lang="en-US" dirty="0"/>
              <a:t>enthusiasm!</a:t>
            </a:r>
          </a:p>
          <a:p>
            <a:endParaRPr lang="en-US" dirty="0"/>
          </a:p>
        </p:txBody>
      </p:sp>
    </p:spTree>
    <p:extLst>
      <p:ext uri="{BB962C8B-B14F-4D97-AF65-F5344CB8AC3E}">
        <p14:creationId xmlns:p14="http://schemas.microsoft.com/office/powerpoint/2010/main" val="178966905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991600" cy="6324600"/>
          </a:xfrm>
        </p:spPr>
        <p:txBody>
          <a:bodyPr/>
          <a:lstStyle/>
          <a:p>
            <a:r>
              <a:rPr lang="en-US" b="1" dirty="0"/>
              <a:t>INDUSTRIOUSNESS, DILIGENCE, ENERGY...</a:t>
            </a:r>
            <a:endParaRPr lang="en-US" dirty="0"/>
          </a:p>
          <a:p>
            <a:r>
              <a:rPr lang="en-US" dirty="0" smtClean="0"/>
              <a:t>2 </a:t>
            </a:r>
            <a:r>
              <a:rPr lang="en-US" dirty="0"/>
              <a:t>Timothy 2:15 ...Give diligence to present thyself approved unto God, a workman that </a:t>
            </a:r>
            <a:r>
              <a:rPr lang="en-US" dirty="0" err="1"/>
              <a:t>needeth</a:t>
            </a:r>
            <a:r>
              <a:rPr lang="en-US" dirty="0"/>
              <a:t> not to be ashamed, handling aright the word of truth</a:t>
            </a:r>
            <a:r>
              <a:rPr lang="en-US" dirty="0" smtClean="0"/>
              <a:t>.</a:t>
            </a:r>
          </a:p>
          <a:p>
            <a:r>
              <a:rPr lang="en-US" dirty="0" smtClean="0"/>
              <a:t>Ephesians 4:3 …being diligent to preserve the unity of the Spirit in the bond of peace.</a:t>
            </a:r>
          </a:p>
          <a:p>
            <a:r>
              <a:rPr lang="en-US" dirty="0" smtClean="0"/>
              <a:t>2 Peter 1:5… Now for this very reason also, applying all diligence, in your faith supply moral excellence… (10) Therefore, brethren, be all the more diligent to make certain about His calling and choosing you, for as long as you practice these things, you will never stumble;</a:t>
            </a:r>
            <a:endParaRPr lang="en-US" dirty="0"/>
          </a:p>
        </p:txBody>
      </p:sp>
    </p:spTree>
    <p:extLst>
      <p:ext uri="{BB962C8B-B14F-4D97-AF65-F5344CB8AC3E}">
        <p14:creationId xmlns:p14="http://schemas.microsoft.com/office/powerpoint/2010/main" val="238813646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b="1" u="sng" dirty="0" smtClean="0"/>
              <a:t>CONCLUSION:</a:t>
            </a:r>
            <a:endParaRPr lang="en-US" dirty="0"/>
          </a:p>
        </p:txBody>
      </p:sp>
      <p:sp>
        <p:nvSpPr>
          <p:cNvPr id="3" name="Content Placeholder 2"/>
          <p:cNvSpPr>
            <a:spLocks noGrp="1"/>
          </p:cNvSpPr>
          <p:nvPr>
            <p:ph idx="1"/>
          </p:nvPr>
        </p:nvSpPr>
        <p:spPr>
          <a:xfrm>
            <a:off x="0" y="838200"/>
            <a:ext cx="9144000" cy="5943600"/>
          </a:xfrm>
        </p:spPr>
        <p:txBody>
          <a:bodyPr>
            <a:normAutofit fontScale="92500" lnSpcReduction="10000"/>
          </a:bodyPr>
          <a:lstStyle/>
          <a:p>
            <a:r>
              <a:rPr lang="en-US" dirty="0" smtClean="0"/>
              <a:t>Ideal </a:t>
            </a:r>
            <a:r>
              <a:rPr lang="en-US" dirty="0"/>
              <a:t>attitudes make for ideal working conditions among the  members of a local church...</a:t>
            </a:r>
          </a:p>
          <a:p>
            <a:r>
              <a:rPr lang="en-US" dirty="0" smtClean="0"/>
              <a:t>Certainly </a:t>
            </a:r>
            <a:r>
              <a:rPr lang="en-US" dirty="0"/>
              <a:t>the attitudes described </a:t>
            </a:r>
            <a:r>
              <a:rPr lang="en-US" dirty="0" smtClean="0"/>
              <a:t>in this </a:t>
            </a:r>
            <a:r>
              <a:rPr lang="en-US" dirty="0"/>
              <a:t>lesson will help the cause </a:t>
            </a:r>
            <a:r>
              <a:rPr lang="en-US" dirty="0" smtClean="0"/>
              <a:t>of Christ </a:t>
            </a:r>
            <a:r>
              <a:rPr lang="en-US" dirty="0"/>
              <a:t>in any  congregation...</a:t>
            </a:r>
          </a:p>
          <a:p>
            <a:r>
              <a:rPr lang="en-US" dirty="0" smtClean="0"/>
              <a:t>They </a:t>
            </a:r>
            <a:r>
              <a:rPr lang="en-US" dirty="0"/>
              <a:t>will improve our relation with God, ourselves, our </a:t>
            </a:r>
            <a:r>
              <a:rPr lang="en-US" dirty="0" smtClean="0"/>
              <a:t>brethren, and </a:t>
            </a:r>
            <a:r>
              <a:rPr lang="en-US" dirty="0"/>
              <a:t>our work...</a:t>
            </a:r>
          </a:p>
          <a:p>
            <a:r>
              <a:rPr lang="en-US" dirty="0" smtClean="0"/>
              <a:t>They </a:t>
            </a:r>
            <a:r>
              <a:rPr lang="en-US" dirty="0"/>
              <a:t>will make us "useful to the Master, prepared for every </a:t>
            </a:r>
            <a:r>
              <a:rPr lang="en-US" dirty="0" smtClean="0"/>
              <a:t>good work</a:t>
            </a:r>
            <a:r>
              <a:rPr lang="en-US" dirty="0"/>
              <a:t>"... </a:t>
            </a:r>
          </a:p>
          <a:p>
            <a:r>
              <a:rPr lang="en-US" dirty="0" smtClean="0"/>
              <a:t>2 </a:t>
            </a:r>
            <a:r>
              <a:rPr lang="en-US" dirty="0"/>
              <a:t>Timothy 2:21 ...If a man therefore purge himself from these, he shall be a vessel unto honor, sanctified, meet for the master's use, prepared unto every good work.</a:t>
            </a:r>
          </a:p>
          <a:p>
            <a:r>
              <a:rPr lang="en-US" b="1" dirty="0" smtClean="0"/>
              <a:t>Are </a:t>
            </a:r>
            <a:r>
              <a:rPr lang="en-US" b="1" dirty="0"/>
              <a:t>we developing the right kind of attitudes that prepare us for </a:t>
            </a:r>
            <a:r>
              <a:rPr lang="en-US" b="1" dirty="0" smtClean="0"/>
              <a:t>the work </a:t>
            </a:r>
            <a:r>
              <a:rPr lang="en-US" b="1" dirty="0"/>
              <a:t>of the Lord?</a:t>
            </a:r>
            <a:endParaRPr lang="en-US" dirty="0"/>
          </a:p>
          <a:p>
            <a:endParaRPr lang="en-US" dirty="0"/>
          </a:p>
        </p:txBody>
      </p:sp>
    </p:spTree>
    <p:extLst>
      <p:ext uri="{BB962C8B-B14F-4D97-AF65-F5344CB8AC3E}">
        <p14:creationId xmlns:p14="http://schemas.microsoft.com/office/powerpoint/2010/main" val="16960871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9067800" cy="6324600"/>
          </a:xfrm>
        </p:spPr>
        <p:txBody>
          <a:bodyPr>
            <a:normAutofit fontScale="92500"/>
          </a:bodyPr>
          <a:lstStyle/>
          <a:p>
            <a:r>
              <a:rPr lang="en-US" dirty="0" smtClean="0"/>
              <a:t>There are many ways in which we are considered to be fighting each other.</a:t>
            </a:r>
          </a:p>
          <a:p>
            <a:r>
              <a:rPr lang="en-US" dirty="0" smtClean="0"/>
              <a:t>Obviously, physical violence is not right, and I doubt if anyone here would engage in such.</a:t>
            </a:r>
          </a:p>
          <a:p>
            <a:r>
              <a:rPr lang="en-US" dirty="0" smtClean="0"/>
              <a:t>But we must also realize that feelings can be hurt, and animosity may develop for various reasons.</a:t>
            </a:r>
          </a:p>
          <a:p>
            <a:r>
              <a:rPr lang="en-US" dirty="0" smtClean="0"/>
              <a:t>Some of those reasons may be petty in nature, yet enough to rile someone up against another.</a:t>
            </a:r>
          </a:p>
          <a:p>
            <a:r>
              <a:rPr lang="en-US" dirty="0" smtClean="0"/>
              <a:t>Some of us may be the cause of these differences, and some may enhance these differences by taking sides.</a:t>
            </a:r>
          </a:p>
          <a:p>
            <a:r>
              <a:rPr lang="en-US" dirty="0" smtClean="0"/>
              <a:t>That should never happen.</a:t>
            </a:r>
          </a:p>
          <a:p>
            <a:r>
              <a:rPr lang="en-US" dirty="0" smtClean="0"/>
              <a:t>We should all work to resolve conflict.</a:t>
            </a:r>
            <a:endParaRPr lang="en-US" dirty="0"/>
          </a:p>
        </p:txBody>
      </p:sp>
    </p:spTree>
    <p:extLst>
      <p:ext uri="{BB962C8B-B14F-4D97-AF65-F5344CB8AC3E}">
        <p14:creationId xmlns:p14="http://schemas.microsoft.com/office/powerpoint/2010/main" val="53256486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a:bodyPr>
          <a:lstStyle/>
          <a:p>
            <a:r>
              <a:rPr lang="en-US" dirty="0"/>
              <a:t>In what areas should we be concerned about our attitudes?</a:t>
            </a:r>
          </a:p>
          <a:p>
            <a:r>
              <a:rPr lang="en-US" dirty="0"/>
              <a:t>   </a:t>
            </a:r>
            <a:r>
              <a:rPr lang="en-US" dirty="0" smtClean="0"/>
              <a:t> Our </a:t>
            </a:r>
            <a:r>
              <a:rPr lang="en-US" dirty="0"/>
              <a:t>attitude toward God...</a:t>
            </a:r>
          </a:p>
          <a:p>
            <a:r>
              <a:rPr lang="en-US" dirty="0"/>
              <a:t>   </a:t>
            </a:r>
            <a:r>
              <a:rPr lang="en-US" dirty="0" smtClean="0"/>
              <a:t> Our </a:t>
            </a:r>
            <a:r>
              <a:rPr lang="en-US" dirty="0"/>
              <a:t>attitude toward ourselves as individuals...</a:t>
            </a:r>
          </a:p>
          <a:p>
            <a:r>
              <a:rPr lang="en-US" dirty="0"/>
              <a:t>   </a:t>
            </a:r>
            <a:r>
              <a:rPr lang="en-US" dirty="0" smtClean="0"/>
              <a:t> Our </a:t>
            </a:r>
            <a:r>
              <a:rPr lang="en-US" dirty="0"/>
              <a:t>attitude toward our brethren...</a:t>
            </a:r>
          </a:p>
          <a:p>
            <a:r>
              <a:rPr lang="en-US" dirty="0"/>
              <a:t>   </a:t>
            </a:r>
            <a:r>
              <a:rPr lang="en-US" dirty="0" smtClean="0"/>
              <a:t> Our </a:t>
            </a:r>
            <a:r>
              <a:rPr lang="en-US" dirty="0"/>
              <a:t>attitude toward the work we do together as a church...</a:t>
            </a:r>
          </a:p>
          <a:p>
            <a:r>
              <a:rPr lang="en-US" dirty="0" smtClean="0"/>
              <a:t>In </a:t>
            </a:r>
            <a:r>
              <a:rPr lang="en-US" dirty="0"/>
              <a:t>a least these four areas, we must be sure to maintain </a:t>
            </a:r>
            <a:r>
              <a:rPr lang="en-US" dirty="0" smtClean="0"/>
              <a:t>the proper </a:t>
            </a:r>
            <a:r>
              <a:rPr lang="en-US" dirty="0"/>
              <a:t>attitudes. </a:t>
            </a:r>
            <a:endParaRPr lang="en-US" dirty="0" smtClean="0"/>
          </a:p>
          <a:p>
            <a:r>
              <a:rPr lang="en-US" dirty="0" smtClean="0"/>
              <a:t>And </a:t>
            </a:r>
            <a:r>
              <a:rPr lang="en-US" dirty="0"/>
              <a:t>what are the proper attitudes?  </a:t>
            </a:r>
            <a:endParaRPr lang="en-US" dirty="0" smtClean="0"/>
          </a:p>
          <a:p>
            <a:r>
              <a:rPr lang="en-US" dirty="0" smtClean="0"/>
              <a:t>Let's </a:t>
            </a:r>
            <a:r>
              <a:rPr lang="en-US" dirty="0"/>
              <a:t>begin </a:t>
            </a:r>
            <a:r>
              <a:rPr lang="en-US" dirty="0" smtClean="0"/>
              <a:t>with..</a:t>
            </a:r>
            <a:endParaRPr lang="en-US" dirty="0"/>
          </a:p>
          <a:p>
            <a:endParaRPr lang="en-US" dirty="0"/>
          </a:p>
        </p:txBody>
      </p:sp>
    </p:spTree>
    <p:extLst>
      <p:ext uri="{BB962C8B-B14F-4D97-AF65-F5344CB8AC3E}">
        <p14:creationId xmlns:p14="http://schemas.microsoft.com/office/powerpoint/2010/main" val="425507052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a:t>ATTITUDES TOWARD GOD...</a:t>
            </a:r>
            <a:endParaRPr lang="en-US" dirty="0"/>
          </a:p>
        </p:txBody>
      </p:sp>
      <p:sp>
        <p:nvSpPr>
          <p:cNvPr id="3" name="Content Placeholder 2"/>
          <p:cNvSpPr>
            <a:spLocks noGrp="1"/>
          </p:cNvSpPr>
          <p:nvPr>
            <p:ph idx="1"/>
          </p:nvPr>
        </p:nvSpPr>
        <p:spPr>
          <a:xfrm>
            <a:off x="76200" y="838200"/>
            <a:ext cx="8991600" cy="5867400"/>
          </a:xfrm>
        </p:spPr>
        <p:txBody>
          <a:bodyPr>
            <a:normAutofit/>
          </a:bodyPr>
          <a:lstStyle/>
          <a:p>
            <a:r>
              <a:rPr lang="en-US" b="1" dirty="0"/>
              <a:t>LOVE...</a:t>
            </a:r>
            <a:endParaRPr lang="en-US" dirty="0"/>
          </a:p>
          <a:p>
            <a:r>
              <a:rPr lang="en-US" dirty="0" smtClean="0"/>
              <a:t>We </a:t>
            </a:r>
            <a:r>
              <a:rPr lang="en-US" dirty="0"/>
              <a:t>must have the right kind of love toward God...</a:t>
            </a:r>
          </a:p>
          <a:p>
            <a:r>
              <a:rPr lang="en-US" dirty="0" smtClean="0"/>
              <a:t>Jesus </a:t>
            </a:r>
            <a:r>
              <a:rPr lang="en-US" dirty="0"/>
              <a:t>defined that kind of love </a:t>
            </a:r>
            <a:r>
              <a:rPr lang="en-US" dirty="0" smtClean="0"/>
              <a:t>in Matthew 22:37</a:t>
            </a:r>
            <a:r>
              <a:rPr lang="en-US" dirty="0"/>
              <a:t>...</a:t>
            </a:r>
          </a:p>
          <a:p>
            <a:r>
              <a:rPr lang="en-US" dirty="0" smtClean="0"/>
              <a:t>Jesus </a:t>
            </a:r>
            <a:r>
              <a:rPr lang="en-US" dirty="0"/>
              <a:t>said to him," 'You shall love the LORD your God with all your heart, with all your soul, and with all your mind.'</a:t>
            </a:r>
          </a:p>
          <a:p>
            <a:r>
              <a:rPr lang="en-US" dirty="0" smtClean="0"/>
              <a:t>-- </a:t>
            </a:r>
            <a:r>
              <a:rPr lang="en-US" dirty="0"/>
              <a:t>Do we love the Lord with all our heart, soul, and mind</a:t>
            </a:r>
            <a:r>
              <a:rPr lang="en-US" dirty="0" smtClean="0"/>
              <a:t>?</a:t>
            </a:r>
            <a:endParaRPr lang="en-US" dirty="0"/>
          </a:p>
        </p:txBody>
      </p:sp>
    </p:spTree>
    <p:extLst>
      <p:ext uri="{BB962C8B-B14F-4D97-AF65-F5344CB8AC3E}">
        <p14:creationId xmlns:p14="http://schemas.microsoft.com/office/powerpoint/2010/main" val="3341876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553200"/>
          </a:xfrm>
        </p:spPr>
        <p:txBody>
          <a:bodyPr>
            <a:normAutofit/>
          </a:bodyPr>
          <a:lstStyle/>
          <a:p>
            <a:r>
              <a:rPr lang="en-US" b="1" dirty="0" smtClean="0"/>
              <a:t>FAITH AND TRUST...</a:t>
            </a:r>
            <a:endParaRPr lang="en-US" dirty="0" smtClean="0"/>
          </a:p>
          <a:p>
            <a:r>
              <a:rPr lang="en-US" dirty="0" smtClean="0"/>
              <a:t>Faith is a strong conviction and trust in things one doesn't see...</a:t>
            </a:r>
          </a:p>
          <a:p>
            <a:r>
              <a:rPr lang="en-US" dirty="0" smtClean="0"/>
              <a:t>Hebrews 11:1 ...Now faith is the substance of things hoped for, the evidence of things not seen.</a:t>
            </a:r>
          </a:p>
          <a:p>
            <a:r>
              <a:rPr lang="en-US" dirty="0" smtClean="0"/>
              <a:t>Hebrews 11:6 ...But without faith it is impossible to please Him, for he who comes to God must believe that He is, and that He is a rewarder of those who diligently seek Him.</a:t>
            </a:r>
          </a:p>
          <a:p>
            <a:r>
              <a:rPr lang="en-US" dirty="0" smtClean="0"/>
              <a:t>-- Do we have the kind of faith which pleases God?   </a:t>
            </a:r>
          </a:p>
          <a:p>
            <a:r>
              <a:rPr lang="en-US" dirty="0" smtClean="0"/>
              <a:t>Romans 10:17 ...So then faith comes by hearing, and hearing by the word of God.</a:t>
            </a:r>
          </a:p>
          <a:p>
            <a:endParaRPr lang="en-US" dirty="0"/>
          </a:p>
        </p:txBody>
      </p:sp>
    </p:spTree>
    <p:extLst>
      <p:ext uri="{BB962C8B-B14F-4D97-AF65-F5344CB8AC3E}">
        <p14:creationId xmlns:p14="http://schemas.microsoft.com/office/powerpoint/2010/main" val="158850899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81800"/>
          </a:xfrm>
        </p:spPr>
        <p:txBody>
          <a:bodyPr>
            <a:normAutofit fontScale="77500" lnSpcReduction="20000"/>
          </a:bodyPr>
          <a:lstStyle/>
          <a:p>
            <a:r>
              <a:rPr lang="en-US" b="1" dirty="0"/>
              <a:t>THANKFULNESS...</a:t>
            </a:r>
            <a:endParaRPr lang="en-US" dirty="0"/>
          </a:p>
          <a:p>
            <a:r>
              <a:rPr lang="en-US" dirty="0" smtClean="0"/>
              <a:t>Every </a:t>
            </a:r>
            <a:r>
              <a:rPr lang="en-US" dirty="0"/>
              <a:t>Christian should have "the attitude of gratitude"...</a:t>
            </a:r>
          </a:p>
          <a:p>
            <a:r>
              <a:rPr lang="en-US" dirty="0" smtClean="0"/>
              <a:t>Colossians </a:t>
            </a:r>
            <a:r>
              <a:rPr lang="en-US" dirty="0"/>
              <a:t>3:17 ...And whatever you do in word or deed, do all in the name of the Lord Jesus, giving thanks to God the Father through Him.</a:t>
            </a:r>
          </a:p>
          <a:p>
            <a:r>
              <a:rPr lang="en-US" dirty="0" smtClean="0"/>
              <a:t>Ephesians </a:t>
            </a:r>
            <a:r>
              <a:rPr lang="en-US" dirty="0"/>
              <a:t>5:20 ...giving thanks always for all things to God the Father in the name of our Lord Jesus Christ,</a:t>
            </a:r>
          </a:p>
          <a:p>
            <a:r>
              <a:rPr lang="en-US" dirty="0" smtClean="0"/>
              <a:t>God's </a:t>
            </a:r>
            <a:r>
              <a:rPr lang="en-US" dirty="0"/>
              <a:t>righteous indignation is toward those who have </a:t>
            </a:r>
            <a:r>
              <a:rPr lang="en-US" dirty="0" smtClean="0"/>
              <a:t>become </a:t>
            </a:r>
            <a:r>
              <a:rPr lang="en-US" dirty="0"/>
              <a:t>unthankful...   </a:t>
            </a:r>
          </a:p>
          <a:p>
            <a:r>
              <a:rPr lang="en-US" dirty="0" smtClean="0"/>
              <a:t>Romans </a:t>
            </a:r>
            <a:r>
              <a:rPr lang="en-US" dirty="0"/>
              <a:t>1:18 ...For the wrath of God is revealed from heaven against all ungodliness and unrighteousness of men, who suppress the truth in unrighteousness, 19 because what may be known of God is manifest in them, for God has shown it to them. 20 For since the creation of the world His invisible attributes are clearly seen, being understood by the things that are made, even His eternal power and Godhead, so that they are without excuse, 21 because, although they knew God, they did not glorify Him as God, nor were thankful, but became futile in their thoughts, and their foolish hearts were darkened</a:t>
            </a:r>
            <a:r>
              <a:rPr lang="en-US" dirty="0" smtClean="0"/>
              <a:t>.</a:t>
            </a:r>
            <a:endParaRPr lang="en-US" dirty="0"/>
          </a:p>
        </p:txBody>
      </p:sp>
    </p:spTree>
    <p:extLst>
      <p:ext uri="{BB962C8B-B14F-4D97-AF65-F5344CB8AC3E}">
        <p14:creationId xmlns:p14="http://schemas.microsoft.com/office/powerpoint/2010/main" val="184602367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400800"/>
          </a:xfrm>
        </p:spPr>
        <p:txBody>
          <a:bodyPr>
            <a:normAutofit/>
          </a:bodyPr>
          <a:lstStyle/>
          <a:p>
            <a:r>
              <a:rPr lang="en-US" dirty="0" smtClean="0"/>
              <a:t>-- An attitude of thankfulness for the blessings we have will help allay the bitterness that often destroys the spirit in any congregation...</a:t>
            </a:r>
          </a:p>
          <a:p>
            <a:r>
              <a:rPr lang="en-US" dirty="0" smtClean="0"/>
              <a:t>If our relationship with God is right, it increases the likelihood that our relationship with others will be smooth as well. </a:t>
            </a:r>
          </a:p>
          <a:p>
            <a:r>
              <a:rPr lang="en-US" b="1" dirty="0" smtClean="0"/>
              <a:t>Proverbs 16:7 ...When a man's ways please the LORD, He makes even his enemies to be at peace with him.</a:t>
            </a:r>
            <a:endParaRPr lang="en-US" dirty="0" smtClean="0"/>
          </a:p>
          <a:p>
            <a:endParaRPr lang="en-US" dirty="0"/>
          </a:p>
        </p:txBody>
      </p:sp>
    </p:spTree>
    <p:extLst>
      <p:ext uri="{BB962C8B-B14F-4D97-AF65-F5344CB8AC3E}">
        <p14:creationId xmlns:p14="http://schemas.microsoft.com/office/powerpoint/2010/main" val="188490069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957404"/>
          </a:xfrm>
        </p:spPr>
        <p:txBody>
          <a:bodyPr>
            <a:normAutofit/>
          </a:bodyPr>
          <a:lstStyle/>
          <a:p>
            <a:r>
              <a:rPr lang="en-US" b="1" u="sng" dirty="0"/>
              <a:t>ATTITUDES TOWARD </a:t>
            </a:r>
            <a:r>
              <a:rPr lang="en-US" b="1" u="sng" dirty="0" smtClean="0"/>
              <a:t>OURSELVES</a:t>
            </a:r>
            <a:r>
              <a:rPr lang="en-US" b="1" u="sng" dirty="0"/>
              <a:t>...</a:t>
            </a:r>
            <a:endParaRPr lang="en-US" dirty="0"/>
          </a:p>
        </p:txBody>
      </p:sp>
      <p:sp>
        <p:nvSpPr>
          <p:cNvPr id="3" name="Content Placeholder 2"/>
          <p:cNvSpPr>
            <a:spLocks noGrp="1"/>
          </p:cNvSpPr>
          <p:nvPr>
            <p:ph idx="1"/>
          </p:nvPr>
        </p:nvSpPr>
        <p:spPr>
          <a:xfrm>
            <a:off x="0" y="914400"/>
            <a:ext cx="9144000" cy="5867400"/>
          </a:xfrm>
        </p:spPr>
        <p:txBody>
          <a:bodyPr>
            <a:normAutofit fontScale="70000" lnSpcReduction="20000"/>
          </a:bodyPr>
          <a:lstStyle/>
          <a:p>
            <a:r>
              <a:rPr lang="en-US" b="1" dirty="0"/>
              <a:t>HUMILITY...</a:t>
            </a:r>
            <a:endParaRPr lang="en-US" dirty="0"/>
          </a:p>
          <a:p>
            <a:r>
              <a:rPr lang="en-US" dirty="0" smtClean="0"/>
              <a:t>A </a:t>
            </a:r>
            <a:r>
              <a:rPr lang="en-US" dirty="0"/>
              <a:t>humble estimation of one's self is very important... </a:t>
            </a:r>
          </a:p>
          <a:p>
            <a:r>
              <a:rPr lang="en-US" dirty="0" smtClean="0"/>
              <a:t>Romans </a:t>
            </a:r>
            <a:r>
              <a:rPr lang="en-US" dirty="0"/>
              <a:t>12:3 ...For I say, through the grace given to me, to everyone who is among you, not to think of himself more highly than he ought to think, but to think soberly, as God has dealt to each one a measure of faith....16 Be of the same mind toward one another. Do not set your mind on high things, but associate with the humble. Do not be wise in your own opinion.</a:t>
            </a:r>
          </a:p>
          <a:p>
            <a:r>
              <a:rPr lang="en-US" dirty="0" smtClean="0"/>
              <a:t>Humility </a:t>
            </a:r>
            <a:r>
              <a:rPr lang="en-US" dirty="0"/>
              <a:t>includes a willingness to serve, even to do "menial</a:t>
            </a:r>
            <a:r>
              <a:rPr lang="en-US" dirty="0" smtClean="0"/>
              <a:t>" </a:t>
            </a:r>
            <a:r>
              <a:rPr lang="en-US" dirty="0"/>
              <a:t>tasks... </a:t>
            </a:r>
          </a:p>
          <a:p>
            <a:r>
              <a:rPr lang="en-US" dirty="0" smtClean="0"/>
              <a:t>John </a:t>
            </a:r>
            <a:r>
              <a:rPr lang="en-US" dirty="0"/>
              <a:t>13:12 ...So when He had washed their feet, taken His garments, and sat down again, He said to them, "Do you know what I have done to you? 13 "You call me Teacher and Lord, and you say well, for so I am. 14 "If I then, your Lord and Teacher, have washed your feet, you also ought to wash one another's feet. 15 "For I have given you an example, that you should do as I have done to you. 16 "Most assuredly, I say to you, a servant is not greater than his master; nor is he who is sent greater than he who sent him.</a:t>
            </a:r>
          </a:p>
          <a:p>
            <a:r>
              <a:rPr lang="en-US" dirty="0" smtClean="0"/>
              <a:t>Matthew </a:t>
            </a:r>
            <a:r>
              <a:rPr lang="en-US" dirty="0"/>
              <a:t>25:21 ...His lord said to him, 'Well done, good and faithful servant; you were faithful over a few things, I will make you ruler over many things. Enter into the joy of your lord.'</a:t>
            </a:r>
          </a:p>
          <a:p>
            <a:r>
              <a:rPr lang="en-US" dirty="0" smtClean="0"/>
              <a:t>-- </a:t>
            </a:r>
            <a:r>
              <a:rPr lang="en-US" dirty="0"/>
              <a:t>Are we humble enough to serve our fellow brother?</a:t>
            </a:r>
          </a:p>
          <a:p>
            <a:endParaRPr lang="en-US" dirty="0"/>
          </a:p>
        </p:txBody>
      </p:sp>
    </p:spTree>
    <p:extLst>
      <p:ext uri="{BB962C8B-B14F-4D97-AF65-F5344CB8AC3E}">
        <p14:creationId xmlns:p14="http://schemas.microsoft.com/office/powerpoint/2010/main" val="155160541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2639</Words>
  <Application>Microsoft Office PowerPoint</Application>
  <PresentationFormat>On-screen Show (4:3)</PresentationFormat>
  <Paragraphs>133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Building, Maintaining, And Nurturing  Good Relationships</vt:lpstr>
      <vt:lpstr>Introduction</vt:lpstr>
      <vt:lpstr>PowerPoint Presentation</vt:lpstr>
      <vt:lpstr>PowerPoint Presentation</vt:lpstr>
      <vt:lpstr>ATTITUDES TOWARD GOD...</vt:lpstr>
      <vt:lpstr>PowerPoint Presentation</vt:lpstr>
      <vt:lpstr>PowerPoint Presentation</vt:lpstr>
      <vt:lpstr>PowerPoint Presentation</vt:lpstr>
      <vt:lpstr>ATTITUDES TOWARD OURSELVES...</vt:lpstr>
      <vt:lpstr>PowerPoint Presentation</vt:lpstr>
      <vt:lpstr>PowerPoint Presentation</vt:lpstr>
      <vt:lpstr>ATTITUDES TOWARD OUR BRETHREN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ATTITUDES TOWARD OUR WORK...</vt:lpstr>
      <vt:lpstr>PowerPoint Presentation</vt:lpstr>
      <vt:lpstr>PowerPoint Presentation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Maintaining, And Nurturing Good Relationships</dc:title>
  <dc:creator>Aarons</dc:creator>
  <cp:lastModifiedBy>Aarons</cp:lastModifiedBy>
  <cp:revision>9</cp:revision>
  <dcterms:created xsi:type="dcterms:W3CDTF">2016-10-03T23:57:14Z</dcterms:created>
  <dcterms:modified xsi:type="dcterms:W3CDTF">2016-10-04T02:38:13Z</dcterms:modified>
</cp:coreProperties>
</file>