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6" autoAdjust="0"/>
    <p:restoredTop sz="86435" autoAdjust="0"/>
  </p:normalViewPr>
  <p:slideViewPr>
    <p:cSldViewPr>
      <p:cViewPr varScale="1">
        <p:scale>
          <a:sx n="96" d="100"/>
          <a:sy n="96" d="100"/>
        </p:scale>
        <p:origin x="-696" y="-90"/>
      </p:cViewPr>
      <p:guideLst>
        <p:guide orient="horz" pos="2160"/>
        <p:guide pos="2880"/>
      </p:guideLst>
    </p:cSldViewPr>
  </p:slideViewPr>
  <p:outlineViewPr>
    <p:cViewPr>
      <p:scale>
        <a:sx n="33" d="100"/>
        <a:sy n="33" d="100"/>
      </p:scale>
      <p:origin x="0" y="112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7FB7ED-B74E-45CF-A67D-02F75C8DE443}"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199694720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FB7ED-B74E-45CF-A67D-02F75C8DE44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82547116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FB7ED-B74E-45CF-A67D-02F75C8DE44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294274573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FB7ED-B74E-45CF-A67D-02F75C8DE44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343429528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FB7ED-B74E-45CF-A67D-02F75C8DE443}"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136151906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7FB7ED-B74E-45CF-A67D-02F75C8DE443}"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359900921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7FB7ED-B74E-45CF-A67D-02F75C8DE443}"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46754611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7FB7ED-B74E-45CF-A67D-02F75C8DE443}"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409614345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FB7ED-B74E-45CF-A67D-02F75C8DE443}"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334730862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FB7ED-B74E-45CF-A67D-02F75C8DE443}"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38781928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FB7ED-B74E-45CF-A67D-02F75C8DE443}"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F861D-E6F2-41E9-95FD-BE795B1AD96A}" type="slidenum">
              <a:rPr lang="en-US" smtClean="0"/>
              <a:t>‹#›</a:t>
            </a:fld>
            <a:endParaRPr lang="en-US"/>
          </a:p>
        </p:txBody>
      </p:sp>
    </p:spTree>
    <p:extLst>
      <p:ext uri="{BB962C8B-B14F-4D97-AF65-F5344CB8AC3E}">
        <p14:creationId xmlns:p14="http://schemas.microsoft.com/office/powerpoint/2010/main" val="38748331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6000">
              <a:srgbClr val="F8B049"/>
            </a:gs>
            <a:gs pos="21001">
              <a:srgbClr val="F8B049"/>
            </a:gs>
            <a:gs pos="63000">
              <a:schemeClr val="accent6">
                <a:lumMod val="40000"/>
                <a:lumOff val="60000"/>
              </a:schemeClr>
            </a:gs>
            <a:gs pos="85000">
              <a:srgbClr val="F952A0">
                <a:alpha val="50000"/>
              </a:srgbClr>
            </a:gs>
            <a:gs pos="99000">
              <a:srgbClr val="C50849">
                <a:alpha val="30000"/>
              </a:srgbClr>
            </a:gs>
            <a:gs pos="95000">
              <a:srgbClr val="B43E85">
                <a:alpha val="54000"/>
              </a:srgbClr>
            </a:gs>
            <a:gs pos="90000">
              <a:srgbClr val="F8B049"/>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FB7ED-B74E-45CF-A67D-02F75C8DE443}" type="datetimeFigureOut">
              <a:rPr lang="en-US" smtClean="0"/>
              <a:t>10/11/2016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F861D-E6F2-41E9-95FD-BE795B1AD96A}" type="slidenum">
              <a:rPr lang="en-US" smtClean="0"/>
              <a:t>‹#›</a:t>
            </a:fld>
            <a:endParaRPr lang="en-US"/>
          </a:p>
        </p:txBody>
      </p:sp>
    </p:spTree>
    <p:extLst>
      <p:ext uri="{BB962C8B-B14F-4D97-AF65-F5344CB8AC3E}">
        <p14:creationId xmlns:p14="http://schemas.microsoft.com/office/powerpoint/2010/main" val="606470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1"/>
            <a:ext cx="8839200" cy="3219450"/>
          </a:xfrm>
        </p:spPr>
        <p:txBody>
          <a:bodyPr>
            <a:noAutofit/>
          </a:bodyPr>
          <a:lstStyle/>
          <a:p>
            <a:r>
              <a:rPr lang="en-US" sz="7200" dirty="0" smtClean="0"/>
              <a:t>Building, Maintaining, And Nurturing Good Relationships</a:t>
            </a:r>
            <a:endParaRPr lang="en-US" sz="7200" dirty="0"/>
          </a:p>
        </p:txBody>
      </p:sp>
      <p:sp>
        <p:nvSpPr>
          <p:cNvPr id="3" name="Subtitle 2"/>
          <p:cNvSpPr>
            <a:spLocks noGrp="1"/>
          </p:cNvSpPr>
          <p:nvPr>
            <p:ph type="subTitle" idx="1"/>
          </p:nvPr>
        </p:nvSpPr>
        <p:spPr>
          <a:xfrm>
            <a:off x="457200" y="3886200"/>
            <a:ext cx="8382000" cy="2438400"/>
          </a:xfrm>
        </p:spPr>
        <p:txBody>
          <a:bodyPr/>
          <a:lstStyle/>
          <a:p>
            <a:r>
              <a:rPr lang="en-US" sz="4400" b="1" dirty="0" smtClean="0">
                <a:solidFill>
                  <a:schemeClr val="tx1"/>
                </a:solidFill>
              </a:rPr>
              <a:t>THE IMPORTANCE OF BEING CONNECTED </a:t>
            </a:r>
            <a:r>
              <a:rPr lang="en-US" sz="4400" b="1" dirty="0">
                <a:solidFill>
                  <a:schemeClr val="tx1"/>
                </a:solidFill>
              </a:rPr>
              <a:t>TO OTHER CHRISTIANS</a:t>
            </a:r>
            <a:endParaRPr lang="en-US" sz="4400" dirty="0">
              <a:solidFill>
                <a:schemeClr val="tx1"/>
              </a:solidFill>
            </a:endParaRPr>
          </a:p>
          <a:p>
            <a:endParaRPr lang="en-US" dirty="0"/>
          </a:p>
        </p:txBody>
      </p:sp>
    </p:spTree>
    <p:extLst>
      <p:ext uri="{BB962C8B-B14F-4D97-AF65-F5344CB8AC3E}">
        <p14:creationId xmlns:p14="http://schemas.microsoft.com/office/powerpoint/2010/main" val="403790993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400800"/>
          </a:xfrm>
        </p:spPr>
        <p:txBody>
          <a:bodyPr>
            <a:normAutofit lnSpcReduction="10000"/>
          </a:bodyPr>
          <a:lstStyle/>
          <a:p>
            <a:r>
              <a:rPr lang="en-US" u="sng" dirty="0" smtClean="0"/>
              <a:t>And we must let these attitudes produce actions like... </a:t>
            </a:r>
          </a:p>
          <a:p>
            <a:r>
              <a:rPr lang="en-US" dirty="0" smtClean="0"/>
              <a:t>Identifying as a member of a faithful congregation...</a:t>
            </a:r>
          </a:p>
          <a:p>
            <a:r>
              <a:rPr lang="en-US" b="1" dirty="0" smtClean="0"/>
              <a:t>Acts 9:26 ...And when Saul had come to Jerusalem, he tried to join the disciples; but they were all afraid of him, and did not believe that he was a disciple.</a:t>
            </a:r>
            <a:endParaRPr lang="en-US" dirty="0" smtClean="0"/>
          </a:p>
          <a:p>
            <a:r>
              <a:rPr lang="en-US" dirty="0" smtClean="0"/>
              <a:t>One places membership with the intent of being an actual, functioning member of that congregation...</a:t>
            </a:r>
          </a:p>
          <a:p>
            <a:r>
              <a:rPr lang="en-US" dirty="0" smtClean="0"/>
              <a:t>It involves making real commitments to the group...</a:t>
            </a:r>
          </a:p>
          <a:p>
            <a:endParaRPr lang="en-US" dirty="0"/>
          </a:p>
        </p:txBody>
      </p:sp>
    </p:spTree>
    <p:extLst>
      <p:ext uri="{BB962C8B-B14F-4D97-AF65-F5344CB8AC3E}">
        <p14:creationId xmlns:p14="http://schemas.microsoft.com/office/powerpoint/2010/main" val="213145303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85000" lnSpcReduction="10000"/>
          </a:bodyPr>
          <a:lstStyle/>
          <a:p>
            <a:r>
              <a:rPr lang="en-US" dirty="0"/>
              <a:t>Praying for the other members of one's own congregation...</a:t>
            </a:r>
          </a:p>
          <a:p>
            <a:r>
              <a:rPr lang="en-US" b="1" dirty="0" smtClean="0"/>
              <a:t>James </a:t>
            </a:r>
            <a:r>
              <a:rPr lang="en-US" b="1" dirty="0"/>
              <a:t>5:16 ...Confess your trespasses to one another, and </a:t>
            </a:r>
            <a:r>
              <a:rPr lang="en-US" b="1" i="1" u="sng" dirty="0"/>
              <a:t>pray for one another</a:t>
            </a:r>
            <a:r>
              <a:rPr lang="en-US" b="1" dirty="0"/>
              <a:t>, that you may be healed. The effective, fervent prayer of a righteous man avails much.</a:t>
            </a:r>
            <a:endParaRPr lang="en-US" dirty="0"/>
          </a:p>
          <a:p>
            <a:r>
              <a:rPr lang="en-US" dirty="0" smtClean="0"/>
              <a:t>Submitting </a:t>
            </a:r>
            <a:r>
              <a:rPr lang="en-US" dirty="0"/>
              <a:t>to the congregation's elders</a:t>
            </a:r>
            <a:r>
              <a:rPr lang="en-US" dirty="0" smtClean="0"/>
              <a:t>...(when they exist).</a:t>
            </a:r>
            <a:endParaRPr lang="en-US" dirty="0"/>
          </a:p>
          <a:p>
            <a:r>
              <a:rPr lang="en-US" b="1" dirty="0" smtClean="0"/>
              <a:t>Hebrews </a:t>
            </a:r>
            <a:r>
              <a:rPr lang="en-US" b="1" dirty="0"/>
              <a:t>13:17 ...Obey those who rule over you, and be submissive, for they watch out for your souls, as those who must give account. Let them do so with joy and not with grief, for that would be unprofitable for you.</a:t>
            </a:r>
            <a:endParaRPr lang="en-US" dirty="0"/>
          </a:p>
          <a:p>
            <a:r>
              <a:rPr lang="en-US" dirty="0" smtClean="0"/>
              <a:t>Attending </a:t>
            </a:r>
            <a:r>
              <a:rPr lang="en-US" dirty="0"/>
              <a:t>and participating in the assemblies of the church...</a:t>
            </a:r>
          </a:p>
          <a:p>
            <a:r>
              <a:rPr lang="en-US" b="1" dirty="0" smtClean="0"/>
              <a:t>Hebrews </a:t>
            </a:r>
            <a:r>
              <a:rPr lang="en-US" b="1" dirty="0"/>
              <a:t>10:24 ...And let us consider one another in order to stir up love and good works, 25 not forsaking the assembling of ourselves together, as is the manner of some, but exhorting one another, and so much the more as you see the Day approaching.</a:t>
            </a:r>
            <a:endParaRPr lang="en-US" dirty="0"/>
          </a:p>
          <a:p>
            <a:endParaRPr lang="en-US" dirty="0"/>
          </a:p>
        </p:txBody>
      </p:sp>
    </p:spTree>
    <p:extLst>
      <p:ext uri="{BB962C8B-B14F-4D97-AF65-F5344CB8AC3E}">
        <p14:creationId xmlns:p14="http://schemas.microsoft.com/office/powerpoint/2010/main" val="397316721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fontScale="85000" lnSpcReduction="10000"/>
          </a:bodyPr>
          <a:lstStyle/>
          <a:p>
            <a:r>
              <a:rPr lang="en-US" sz="3300" dirty="0"/>
              <a:t>Drifters, "floating members", etc., are unscriptural...</a:t>
            </a:r>
          </a:p>
          <a:p>
            <a:r>
              <a:rPr lang="en-US" sz="3300" dirty="0" smtClean="0"/>
              <a:t>(</a:t>
            </a:r>
            <a:r>
              <a:rPr lang="en-US" sz="3300" dirty="0"/>
              <a:t>Hebrews 10:25)</a:t>
            </a:r>
          </a:p>
          <a:p>
            <a:r>
              <a:rPr lang="en-US" sz="3300" dirty="0" smtClean="0"/>
              <a:t>The </a:t>
            </a:r>
            <a:r>
              <a:rPr lang="en-US" sz="3300" dirty="0"/>
              <a:t>Christian must not neglect God's provision for </a:t>
            </a:r>
            <a:r>
              <a:rPr lang="en-US" sz="3300" dirty="0" smtClean="0"/>
              <a:t>collective</a:t>
            </a:r>
            <a:r>
              <a:rPr lang="en-US" sz="3300" dirty="0"/>
              <a:t>, congregational worship and study of God's </a:t>
            </a:r>
            <a:r>
              <a:rPr lang="en-US" sz="3300" dirty="0" smtClean="0"/>
              <a:t>Word</a:t>
            </a:r>
            <a:r>
              <a:rPr lang="en-US" sz="3300" dirty="0"/>
              <a:t>...</a:t>
            </a:r>
          </a:p>
          <a:p>
            <a:r>
              <a:rPr lang="en-US" sz="3300" dirty="0" smtClean="0"/>
              <a:t>Every </a:t>
            </a:r>
            <a:r>
              <a:rPr lang="en-US" sz="3300" dirty="0"/>
              <a:t>aspect of our assemblies are vital to the Christian...</a:t>
            </a:r>
          </a:p>
          <a:p>
            <a:r>
              <a:rPr lang="en-US" sz="3300" dirty="0" smtClean="0"/>
              <a:t>1</a:t>
            </a:r>
            <a:r>
              <a:rPr lang="en-US" sz="3300" dirty="0"/>
              <a:t>)  The Lord's </a:t>
            </a:r>
            <a:r>
              <a:rPr lang="en-US" sz="3300" dirty="0" smtClean="0"/>
              <a:t>Supper</a:t>
            </a:r>
            <a:r>
              <a:rPr lang="en-US" sz="3300" dirty="0" smtClean="0"/>
              <a:t>  2)  Praying 3)  Singing </a:t>
            </a:r>
            <a:r>
              <a:rPr lang="en-US" sz="3300" dirty="0" smtClean="0"/>
              <a:t>4</a:t>
            </a:r>
            <a:r>
              <a:rPr lang="en-US" sz="3300" dirty="0"/>
              <a:t>)  Preaching and </a:t>
            </a:r>
            <a:r>
              <a:rPr lang="en-US" sz="3300" dirty="0" smtClean="0"/>
              <a:t>teaching5</a:t>
            </a:r>
            <a:r>
              <a:rPr lang="en-US" sz="3300" dirty="0"/>
              <a:t>) </a:t>
            </a:r>
            <a:r>
              <a:rPr lang="en-US" sz="3300" dirty="0" smtClean="0"/>
              <a:t>Giving </a:t>
            </a:r>
            <a:r>
              <a:rPr lang="en-US" sz="3300" dirty="0"/>
              <a:t>as we have </a:t>
            </a:r>
            <a:r>
              <a:rPr lang="en-US" sz="3300" dirty="0" smtClean="0"/>
              <a:t>been prospered</a:t>
            </a:r>
            <a:r>
              <a:rPr lang="en-US" sz="3300" dirty="0"/>
              <a:t>...</a:t>
            </a:r>
          </a:p>
          <a:p>
            <a:r>
              <a:rPr lang="en-US" sz="3300" dirty="0" smtClean="0"/>
              <a:t>Assembling </a:t>
            </a:r>
            <a:r>
              <a:rPr lang="en-US" sz="3300" dirty="0"/>
              <a:t>together is not merely a routine to perform, but </a:t>
            </a:r>
            <a:r>
              <a:rPr lang="en-US" sz="3300" dirty="0" smtClean="0"/>
              <a:t>God's </a:t>
            </a:r>
            <a:r>
              <a:rPr lang="en-US" sz="3300" dirty="0"/>
              <a:t>given provision for our spiritual good and any </a:t>
            </a:r>
            <a:r>
              <a:rPr lang="en-US" sz="3300" dirty="0" smtClean="0"/>
              <a:t>quibbles </a:t>
            </a:r>
            <a:r>
              <a:rPr lang="en-US" sz="3300" dirty="0"/>
              <a:t>about whether we have to assemble reveal a wrong </a:t>
            </a:r>
            <a:r>
              <a:rPr lang="en-US" sz="3300" dirty="0" smtClean="0"/>
              <a:t>attitude</a:t>
            </a:r>
            <a:r>
              <a:rPr lang="en-US" sz="3300" dirty="0"/>
              <a:t>...</a:t>
            </a:r>
          </a:p>
          <a:p>
            <a:r>
              <a:rPr lang="en-US" sz="3300" dirty="0" smtClean="0"/>
              <a:t>Contribute </a:t>
            </a:r>
            <a:r>
              <a:rPr lang="en-US" sz="3300" dirty="0"/>
              <a:t>financially to the work of the congregation...</a:t>
            </a:r>
          </a:p>
          <a:p>
            <a:endParaRPr lang="en-US" dirty="0"/>
          </a:p>
        </p:txBody>
      </p:sp>
    </p:spTree>
    <p:extLst>
      <p:ext uri="{BB962C8B-B14F-4D97-AF65-F5344CB8AC3E}">
        <p14:creationId xmlns:p14="http://schemas.microsoft.com/office/powerpoint/2010/main" val="331588628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324600"/>
          </a:xfrm>
        </p:spPr>
        <p:txBody>
          <a:bodyPr>
            <a:normAutofit/>
          </a:bodyPr>
          <a:lstStyle/>
          <a:p>
            <a:r>
              <a:rPr lang="en-US" b="1" dirty="0"/>
              <a:t>1 Corinthians 16:1 ...Now concerning the collection for the saints, as I have given orders to the churches of Galatia, so you must do also: 2 On the first day of the week let each one of you lay something aside, storing up as he may prosper, that there be no collections when I come.</a:t>
            </a:r>
            <a:endParaRPr lang="en-US" dirty="0"/>
          </a:p>
          <a:p>
            <a:r>
              <a:rPr lang="en-US" dirty="0" smtClean="0"/>
              <a:t>God expects each member to engage </a:t>
            </a:r>
            <a:r>
              <a:rPr lang="en-US" dirty="0"/>
              <a:t>personally and directly in the </a:t>
            </a:r>
            <a:r>
              <a:rPr lang="en-US" u="sng" dirty="0"/>
              <a:t>work of the </a:t>
            </a:r>
            <a:r>
              <a:rPr lang="en-US" u="sng" dirty="0" smtClean="0"/>
              <a:t>congregation</a:t>
            </a:r>
            <a:r>
              <a:rPr lang="en-US" dirty="0"/>
              <a:t>...</a:t>
            </a:r>
          </a:p>
          <a:p>
            <a:r>
              <a:rPr lang="en-US" dirty="0" smtClean="0"/>
              <a:t>Evangelism</a:t>
            </a:r>
          </a:p>
          <a:p>
            <a:r>
              <a:rPr lang="en-US" dirty="0" smtClean="0"/>
              <a:t>Edification</a:t>
            </a:r>
            <a:endParaRPr lang="en-US" dirty="0"/>
          </a:p>
          <a:p>
            <a:r>
              <a:rPr lang="en-US" dirty="0" smtClean="0"/>
              <a:t>Benevolence</a:t>
            </a:r>
            <a:endParaRPr lang="en-US" dirty="0"/>
          </a:p>
        </p:txBody>
      </p:sp>
    </p:spTree>
    <p:extLst>
      <p:ext uri="{BB962C8B-B14F-4D97-AF65-F5344CB8AC3E}">
        <p14:creationId xmlns:p14="http://schemas.microsoft.com/office/powerpoint/2010/main" val="18460299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81204"/>
          </a:xfrm>
        </p:spPr>
        <p:txBody>
          <a:bodyPr>
            <a:normAutofit/>
          </a:bodyPr>
          <a:lstStyle/>
          <a:p>
            <a:r>
              <a:rPr lang="en-US" b="1" u="sng" dirty="0" smtClean="0"/>
              <a:t>CONCLUSION:</a:t>
            </a:r>
            <a:endParaRPr lang="en-US" dirty="0"/>
          </a:p>
        </p:txBody>
      </p:sp>
      <p:sp>
        <p:nvSpPr>
          <p:cNvPr id="3" name="Content Placeholder 2"/>
          <p:cNvSpPr>
            <a:spLocks noGrp="1"/>
          </p:cNvSpPr>
          <p:nvPr>
            <p:ph idx="1"/>
          </p:nvPr>
        </p:nvSpPr>
        <p:spPr>
          <a:xfrm>
            <a:off x="0" y="838200"/>
            <a:ext cx="9144000" cy="5867400"/>
          </a:xfrm>
        </p:spPr>
        <p:txBody>
          <a:bodyPr>
            <a:normAutofit fontScale="92500"/>
          </a:bodyPr>
          <a:lstStyle/>
          <a:p>
            <a:r>
              <a:rPr lang="en-US" dirty="0" smtClean="0"/>
              <a:t>Much of the joy in Christ comes from our relationships with other Christians...</a:t>
            </a:r>
          </a:p>
          <a:p>
            <a:r>
              <a:rPr lang="en-US" b="1" dirty="0" smtClean="0"/>
              <a:t>3 John 3 ...For I rejoiced greatly when brethren came and testified of the truth that is in you, just as you walk in the truth. 4 I have no greater joy than to hear that my children walk in truth.</a:t>
            </a:r>
            <a:endParaRPr lang="en-US" dirty="0" smtClean="0"/>
          </a:p>
          <a:p>
            <a:r>
              <a:rPr lang="en-US" dirty="0" smtClean="0"/>
              <a:t>Thus, our connection with one another is not only crucial to having joy, but to remaining faithful to the Lord so that we might experience all the blessings the Lord provides for His servants...</a:t>
            </a:r>
          </a:p>
          <a:p>
            <a:r>
              <a:rPr lang="en-US" dirty="0" smtClean="0"/>
              <a:t>And also that we might be encouraged by others to be diligent in fulfilling our responsibilities as Christians.</a:t>
            </a:r>
          </a:p>
          <a:p>
            <a:endParaRPr lang="en-US" dirty="0"/>
          </a:p>
        </p:txBody>
      </p:sp>
    </p:spTree>
    <p:extLst>
      <p:ext uri="{BB962C8B-B14F-4D97-AF65-F5344CB8AC3E}">
        <p14:creationId xmlns:p14="http://schemas.microsoft.com/office/powerpoint/2010/main" val="158202549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0" y="762000"/>
            <a:ext cx="9067800" cy="5943600"/>
          </a:xfrm>
        </p:spPr>
        <p:txBody>
          <a:bodyPr>
            <a:normAutofit fontScale="92500" lnSpcReduction="10000"/>
          </a:bodyPr>
          <a:lstStyle/>
          <a:p>
            <a:r>
              <a:rPr lang="en-US" dirty="0"/>
              <a:t>One of the great blessings of being a Christian is that of being </a:t>
            </a:r>
            <a:r>
              <a:rPr lang="en-US" dirty="0" smtClean="0"/>
              <a:t>connected </a:t>
            </a:r>
            <a:r>
              <a:rPr lang="en-US" dirty="0"/>
              <a:t>to other Christians...</a:t>
            </a:r>
          </a:p>
          <a:p>
            <a:r>
              <a:rPr lang="en-US" b="1" dirty="0" smtClean="0"/>
              <a:t>2 </a:t>
            </a:r>
            <a:r>
              <a:rPr lang="en-US" b="1" dirty="0"/>
              <a:t>Peter 1:1 ...Simon Peter, a bondservant and apostle of Jesus Christ, To those who have obtained like precious faith with us by the righteousness of our God and Savior Jesus Christ:</a:t>
            </a:r>
          </a:p>
          <a:p>
            <a:r>
              <a:rPr lang="en-US" dirty="0" smtClean="0"/>
              <a:t>Being </a:t>
            </a:r>
            <a:r>
              <a:rPr lang="en-US" dirty="0"/>
              <a:t>a child of God involves activity and some of that involves </a:t>
            </a:r>
            <a:r>
              <a:rPr lang="en-US" dirty="0" smtClean="0"/>
              <a:t>our </a:t>
            </a:r>
            <a:r>
              <a:rPr lang="en-US" dirty="0"/>
              <a:t>"working together" with other Christians...</a:t>
            </a:r>
          </a:p>
          <a:p>
            <a:r>
              <a:rPr lang="en-US" dirty="0" smtClean="0"/>
              <a:t>So </a:t>
            </a:r>
            <a:r>
              <a:rPr lang="en-US" dirty="0"/>
              <a:t>often  we do not understand the importance of our </a:t>
            </a:r>
            <a:r>
              <a:rPr lang="en-US" dirty="0" smtClean="0"/>
              <a:t>"</a:t>
            </a:r>
            <a:r>
              <a:rPr lang="en-US" dirty="0"/>
              <a:t>collective" work and live as though we believe in "solo </a:t>
            </a:r>
            <a:r>
              <a:rPr lang="en-US" dirty="0" smtClean="0"/>
              <a:t>Christianity</a:t>
            </a:r>
            <a:r>
              <a:rPr lang="en-US" dirty="0"/>
              <a:t>"...</a:t>
            </a:r>
          </a:p>
          <a:p>
            <a:r>
              <a:rPr lang="en-US" dirty="0" smtClean="0"/>
              <a:t>Or </a:t>
            </a:r>
            <a:r>
              <a:rPr lang="en-US" dirty="0"/>
              <a:t>maybe some believe we are to have just minimal </a:t>
            </a:r>
            <a:r>
              <a:rPr lang="en-US" dirty="0" smtClean="0"/>
              <a:t>involvement </a:t>
            </a:r>
            <a:r>
              <a:rPr lang="en-US" dirty="0"/>
              <a:t>with others</a:t>
            </a:r>
            <a:r>
              <a:rPr lang="en-US" dirty="0" smtClean="0"/>
              <a:t>...</a:t>
            </a:r>
            <a:endParaRPr lang="en-US" dirty="0"/>
          </a:p>
        </p:txBody>
      </p:sp>
    </p:spTree>
    <p:extLst>
      <p:ext uri="{BB962C8B-B14F-4D97-AF65-F5344CB8AC3E}">
        <p14:creationId xmlns:p14="http://schemas.microsoft.com/office/powerpoint/2010/main" val="221054237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r>
              <a:rPr lang="en-US" dirty="0" smtClean="0"/>
              <a:t>While some believe we should be doing more with each other on a more frequent level.</a:t>
            </a:r>
          </a:p>
          <a:p>
            <a:r>
              <a:rPr lang="en-US" dirty="0" smtClean="0"/>
              <a:t>There is a disconnec</a:t>
            </a:r>
            <a:r>
              <a:rPr lang="en-US" dirty="0" smtClean="0"/>
              <a:t>t when it becomes what "they are doing" instead of what "we are doing"...</a:t>
            </a:r>
          </a:p>
          <a:p>
            <a:r>
              <a:rPr lang="en-US" dirty="0" smtClean="0"/>
              <a:t>The consequences of such attitudes are dangerous...</a:t>
            </a:r>
          </a:p>
          <a:p>
            <a:r>
              <a:rPr lang="en-US" dirty="0" smtClean="0"/>
              <a:t>Such eventually causes spiritual stagnation and worse...</a:t>
            </a:r>
          </a:p>
          <a:p>
            <a:r>
              <a:rPr lang="en-US" dirty="0" smtClean="0"/>
              <a:t>It is not God's intention that this should happen.  </a:t>
            </a:r>
          </a:p>
          <a:p>
            <a:r>
              <a:rPr lang="en-US" dirty="0" smtClean="0"/>
              <a:t>Thus the significance of a Christian being connected to other Christians. </a:t>
            </a:r>
          </a:p>
          <a:p>
            <a:endParaRPr lang="en-US" dirty="0"/>
          </a:p>
        </p:txBody>
      </p:sp>
    </p:spTree>
    <p:extLst>
      <p:ext uri="{BB962C8B-B14F-4D97-AF65-F5344CB8AC3E}">
        <p14:creationId xmlns:p14="http://schemas.microsoft.com/office/powerpoint/2010/main" val="192498937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05" y="0"/>
            <a:ext cx="9144000" cy="1143000"/>
          </a:xfrm>
        </p:spPr>
        <p:txBody>
          <a:bodyPr>
            <a:normAutofit fontScale="90000"/>
          </a:bodyPr>
          <a:lstStyle/>
          <a:p>
            <a:r>
              <a:rPr lang="en-US" sz="4000" b="1" u="sng" dirty="0" smtClean="0"/>
              <a:t>THERE IS THE "TOGETHER" ASPECT CHRISTIANS HAVE IN THEIR LIVES IN CHRIST...</a:t>
            </a:r>
            <a:endParaRPr lang="en-US" dirty="0"/>
          </a:p>
        </p:txBody>
      </p:sp>
      <p:sp>
        <p:nvSpPr>
          <p:cNvPr id="3" name="Content Placeholder 2"/>
          <p:cNvSpPr>
            <a:spLocks noGrp="1"/>
          </p:cNvSpPr>
          <p:nvPr>
            <p:ph idx="1"/>
          </p:nvPr>
        </p:nvSpPr>
        <p:spPr>
          <a:xfrm>
            <a:off x="0" y="1524000"/>
            <a:ext cx="9067800" cy="5181600"/>
          </a:xfrm>
        </p:spPr>
        <p:txBody>
          <a:bodyPr>
            <a:normAutofit/>
          </a:bodyPr>
          <a:lstStyle/>
          <a:p>
            <a:r>
              <a:rPr lang="en-US" dirty="0" smtClean="0"/>
              <a:t>From </a:t>
            </a:r>
            <a:r>
              <a:rPr lang="en-US" dirty="0"/>
              <a:t>the Bible we see some illustrations of our "togetherness"...</a:t>
            </a:r>
          </a:p>
          <a:p>
            <a:r>
              <a:rPr lang="en-US" dirty="0" smtClean="0"/>
              <a:t>One </a:t>
            </a:r>
            <a:r>
              <a:rPr lang="en-US" dirty="0"/>
              <a:t>illustration is that of </a:t>
            </a:r>
            <a:r>
              <a:rPr lang="en-US" sz="3600" b="1" i="1" u="sng" dirty="0"/>
              <a:t>fellowship...</a:t>
            </a:r>
            <a:endParaRPr lang="en-US" b="1" u="sng" dirty="0"/>
          </a:p>
          <a:p>
            <a:r>
              <a:rPr lang="en-US" b="1" dirty="0" smtClean="0"/>
              <a:t>Acts </a:t>
            </a:r>
            <a:r>
              <a:rPr lang="en-US" b="1" dirty="0"/>
              <a:t>2:42 ...And they continued steadfastly in the apostles' doctrine and fellowship, in the breaking of bread, and in prayers.</a:t>
            </a:r>
          </a:p>
          <a:p>
            <a:r>
              <a:rPr lang="en-US" b="1" dirty="0" smtClean="0"/>
              <a:t>1 </a:t>
            </a:r>
            <a:r>
              <a:rPr lang="en-US" b="1" dirty="0"/>
              <a:t>Corinthians 1:9 ...God is faithful, by whom you were called into the fellowship of His Son, Jesus Christ our Lord.</a:t>
            </a:r>
          </a:p>
          <a:p>
            <a:endParaRPr lang="en-US" dirty="0"/>
          </a:p>
        </p:txBody>
      </p:sp>
    </p:spTree>
    <p:extLst>
      <p:ext uri="{BB962C8B-B14F-4D97-AF65-F5344CB8AC3E}">
        <p14:creationId xmlns:p14="http://schemas.microsoft.com/office/powerpoint/2010/main" val="33705805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fontScale="70000" lnSpcReduction="20000"/>
          </a:bodyPr>
          <a:lstStyle/>
          <a:p>
            <a:r>
              <a:rPr lang="en-US" sz="3400" dirty="0" smtClean="0"/>
              <a:t>As Christians we are...</a:t>
            </a:r>
          </a:p>
          <a:p>
            <a:r>
              <a:rPr lang="en-US" sz="3400" dirty="0" smtClean="0"/>
              <a:t>"Fellow citizens" </a:t>
            </a:r>
            <a:r>
              <a:rPr lang="en-US" sz="3400" b="1" dirty="0" smtClean="0"/>
              <a:t>...Ephesians 2:13, 19 ...But now in Christ Jesus you who once were far off have been brought near by the blood of Christ....Now, therefore, you are no longer strangers and foreigners, but </a:t>
            </a:r>
            <a:r>
              <a:rPr lang="en-US" sz="3400" b="1" u="sng" dirty="0" smtClean="0"/>
              <a:t>fellow citizens</a:t>
            </a:r>
            <a:r>
              <a:rPr lang="en-US" sz="3400" b="1" dirty="0" smtClean="0"/>
              <a:t> with the saints and members of the household of God,</a:t>
            </a:r>
            <a:endParaRPr lang="en-US" sz="3400" dirty="0" smtClean="0"/>
          </a:p>
          <a:p>
            <a:r>
              <a:rPr lang="en-US" sz="3400" dirty="0" smtClean="0"/>
              <a:t>"Fellow heirs" ... </a:t>
            </a:r>
            <a:r>
              <a:rPr lang="en-US" sz="3400" b="1" dirty="0" smtClean="0"/>
              <a:t>Ephesians 3:6 ...that the Gentiles should be </a:t>
            </a:r>
            <a:r>
              <a:rPr lang="en-US" sz="3400" b="1" u="sng" dirty="0" smtClean="0"/>
              <a:t>fellow heirs</a:t>
            </a:r>
            <a:r>
              <a:rPr lang="en-US" sz="3400" b="1" dirty="0" smtClean="0"/>
              <a:t>, of the same body, and partakers of His promise in Christ through the gospel,</a:t>
            </a:r>
            <a:endParaRPr lang="en-US" sz="3400" dirty="0" smtClean="0"/>
          </a:p>
          <a:p>
            <a:r>
              <a:rPr lang="en-US" sz="3400" dirty="0" smtClean="0"/>
              <a:t>"Fellow workers" &amp; "fellow soldier" ... </a:t>
            </a:r>
            <a:r>
              <a:rPr lang="en-US" sz="3400" b="1" dirty="0" smtClean="0"/>
              <a:t>Philippians 2:25 ...Yet I considered it necessary to send to you </a:t>
            </a:r>
            <a:r>
              <a:rPr lang="en-US" sz="3400" b="1" dirty="0" err="1" smtClean="0"/>
              <a:t>Epaphroditus</a:t>
            </a:r>
            <a:r>
              <a:rPr lang="en-US" sz="3400" b="1" dirty="0" smtClean="0"/>
              <a:t>, my brother, </a:t>
            </a:r>
            <a:r>
              <a:rPr lang="en-US" sz="3400" b="1" u="sng" dirty="0" smtClean="0"/>
              <a:t>fellow worker</a:t>
            </a:r>
            <a:r>
              <a:rPr lang="en-US" sz="3400" b="1" dirty="0" smtClean="0"/>
              <a:t>, and </a:t>
            </a:r>
            <a:r>
              <a:rPr lang="en-US" sz="3400" b="1" u="sng" dirty="0" smtClean="0"/>
              <a:t>fellow soldier</a:t>
            </a:r>
            <a:r>
              <a:rPr lang="en-US" sz="3400" b="1" dirty="0" smtClean="0"/>
              <a:t>, but your messenger and the one who ministered to my need;</a:t>
            </a:r>
            <a:endParaRPr lang="en-US" sz="3400" dirty="0" smtClean="0"/>
          </a:p>
          <a:p>
            <a:r>
              <a:rPr lang="en-US" sz="3400" dirty="0" smtClean="0"/>
              <a:t>We work together as we extend the right hand of  "fellowship"... </a:t>
            </a:r>
            <a:r>
              <a:rPr lang="en-US" sz="3400" b="1" dirty="0" smtClean="0"/>
              <a:t>Galatians 2:9 ...and when James, Cephas, and John, who seemed to be pillars, perceived the grace that had been given to me, they gave me and Barnabas the </a:t>
            </a:r>
            <a:r>
              <a:rPr lang="en-US" sz="3400" b="1" u="sng" dirty="0" smtClean="0"/>
              <a:t>right hand of fellowship</a:t>
            </a:r>
            <a:r>
              <a:rPr lang="en-US" sz="3400" b="1" dirty="0" smtClean="0"/>
              <a:t>, that we should go to the Gentiles and they to the circumcised.</a:t>
            </a:r>
            <a:endParaRPr lang="en-US" sz="3400" dirty="0" smtClean="0"/>
          </a:p>
          <a:p>
            <a:r>
              <a:rPr lang="en-US" sz="3400" dirty="0" smtClean="0"/>
              <a:t>In short, we share together in the work and rewards of the Christian life...</a:t>
            </a:r>
          </a:p>
          <a:p>
            <a:endParaRPr lang="en-US" dirty="0"/>
          </a:p>
        </p:txBody>
      </p:sp>
    </p:spTree>
    <p:extLst>
      <p:ext uri="{BB962C8B-B14F-4D97-AF65-F5344CB8AC3E}">
        <p14:creationId xmlns:p14="http://schemas.microsoft.com/office/powerpoint/2010/main" val="145550555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fontScale="92500" lnSpcReduction="20000"/>
          </a:bodyPr>
          <a:lstStyle/>
          <a:p>
            <a:r>
              <a:rPr lang="en-US" dirty="0"/>
              <a:t>Another illustration is that of "</a:t>
            </a:r>
            <a:r>
              <a:rPr lang="en-US" dirty="0" smtClean="0"/>
              <a:t>brotherhood“</a:t>
            </a:r>
          </a:p>
          <a:p>
            <a:r>
              <a:rPr lang="en-US" b="1" dirty="0" smtClean="0"/>
              <a:t>1 </a:t>
            </a:r>
            <a:r>
              <a:rPr lang="en-US" b="1" dirty="0"/>
              <a:t>Peter 2:17 Honor all people. Love the </a:t>
            </a:r>
            <a:r>
              <a:rPr lang="en-US" b="1" u="sng" dirty="0"/>
              <a:t>brotherhood</a:t>
            </a:r>
            <a:r>
              <a:rPr lang="en-US" b="1" dirty="0"/>
              <a:t>. Fear God. Honor the king. </a:t>
            </a:r>
            <a:endParaRPr lang="en-US" dirty="0"/>
          </a:p>
          <a:p>
            <a:r>
              <a:rPr lang="en-US" dirty="0" smtClean="0"/>
              <a:t>We </a:t>
            </a:r>
            <a:r>
              <a:rPr lang="en-US" dirty="0"/>
              <a:t>need to feel a "family" consciousness about other </a:t>
            </a:r>
            <a:r>
              <a:rPr lang="en-US" dirty="0" smtClean="0"/>
              <a:t>Christians</a:t>
            </a:r>
            <a:r>
              <a:rPr lang="en-US" dirty="0"/>
              <a:t>... </a:t>
            </a:r>
          </a:p>
          <a:p>
            <a:r>
              <a:rPr lang="en-US" dirty="0" smtClean="0"/>
              <a:t>We </a:t>
            </a:r>
            <a:r>
              <a:rPr lang="en-US" dirty="0"/>
              <a:t>are the "house" or "family" of God... </a:t>
            </a:r>
            <a:r>
              <a:rPr lang="en-US" b="1" dirty="0" smtClean="0"/>
              <a:t>Ephesians 2:19 </a:t>
            </a:r>
            <a:r>
              <a:rPr lang="en-US" b="1" dirty="0"/>
              <a:t>...Now, therefore, you are no longer strangers and foreigners, but </a:t>
            </a:r>
            <a:r>
              <a:rPr lang="en-US" b="1" u="sng" dirty="0"/>
              <a:t>fellow citizens</a:t>
            </a:r>
            <a:r>
              <a:rPr lang="en-US" b="1" dirty="0"/>
              <a:t> with the saints and </a:t>
            </a:r>
            <a:r>
              <a:rPr lang="en-US" b="1" i="1" u="sng" dirty="0"/>
              <a:t>members of the household of God</a:t>
            </a:r>
            <a:r>
              <a:rPr lang="en-US" b="1" dirty="0"/>
              <a:t>,</a:t>
            </a:r>
            <a:endParaRPr lang="en-US" dirty="0"/>
          </a:p>
          <a:p>
            <a:r>
              <a:rPr lang="en-US" dirty="0" smtClean="0"/>
              <a:t>One </a:t>
            </a:r>
            <a:r>
              <a:rPr lang="en-US" dirty="0"/>
              <a:t>more illustration is that of "membership"... </a:t>
            </a:r>
            <a:r>
              <a:rPr lang="en-US" b="1" dirty="0"/>
              <a:t>1 </a:t>
            </a:r>
            <a:r>
              <a:rPr lang="en-US" b="1" dirty="0" smtClean="0"/>
              <a:t>Corinthians 12:27 </a:t>
            </a:r>
            <a:r>
              <a:rPr lang="en-US" b="1" dirty="0"/>
              <a:t>...Now you are the body of Christ, and members individually.</a:t>
            </a:r>
            <a:endParaRPr lang="en-US" dirty="0"/>
          </a:p>
          <a:p>
            <a:r>
              <a:rPr lang="en-US" dirty="0" smtClean="0"/>
              <a:t>The </a:t>
            </a:r>
            <a:r>
              <a:rPr lang="en-US" dirty="0"/>
              <a:t>church is Christ's body... </a:t>
            </a:r>
            <a:r>
              <a:rPr lang="en-US" b="1" dirty="0" smtClean="0"/>
              <a:t>Ephesians 1:22 </a:t>
            </a:r>
            <a:r>
              <a:rPr lang="en-US" b="1" dirty="0"/>
              <a:t>...And He put all things under His feet, and gave Him to be head over all things to the church, 23 which is His body, the fullness of Him who fills all in all</a:t>
            </a:r>
            <a:r>
              <a:rPr lang="en-US" b="1" dirty="0" smtClean="0"/>
              <a:t>.</a:t>
            </a:r>
            <a:endParaRPr lang="en-US" dirty="0"/>
          </a:p>
        </p:txBody>
      </p:sp>
    </p:spTree>
    <p:extLst>
      <p:ext uri="{BB962C8B-B14F-4D97-AF65-F5344CB8AC3E}">
        <p14:creationId xmlns:p14="http://schemas.microsoft.com/office/powerpoint/2010/main" val="279013099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15400" cy="6248400"/>
          </a:xfrm>
        </p:spPr>
        <p:txBody>
          <a:bodyPr>
            <a:normAutofit fontScale="92500" lnSpcReduction="10000"/>
          </a:bodyPr>
          <a:lstStyle/>
          <a:p>
            <a:r>
              <a:rPr lang="en-US" dirty="0" smtClean="0"/>
              <a:t>Saints are "</a:t>
            </a:r>
            <a:r>
              <a:rPr lang="en-US" i="1" dirty="0" smtClean="0"/>
              <a:t>one body in Christ</a:t>
            </a:r>
            <a:r>
              <a:rPr lang="en-US" dirty="0" smtClean="0"/>
              <a:t>" and "</a:t>
            </a:r>
            <a:r>
              <a:rPr lang="en-US" i="1" dirty="0" smtClean="0"/>
              <a:t>members of one another</a:t>
            </a:r>
            <a:r>
              <a:rPr lang="en-US" dirty="0" smtClean="0"/>
              <a:t>" </a:t>
            </a:r>
            <a:r>
              <a:rPr lang="en-US" b="1" dirty="0" smtClean="0"/>
              <a:t>(Romans 12:5) ...</a:t>
            </a:r>
            <a:endParaRPr lang="en-US" dirty="0" smtClean="0"/>
          </a:p>
          <a:p>
            <a:r>
              <a:rPr lang="en-US" dirty="0" smtClean="0"/>
              <a:t>Body members are functionally interdependent... </a:t>
            </a:r>
            <a:r>
              <a:rPr lang="en-US" b="1" dirty="0" smtClean="0"/>
              <a:t>1Corinthians  12:26 ...And if one member suffers, all the members suffer with it; or if one member is honored, all the members rejoice with it. 27 Now you are the body of Christ, and members individually.</a:t>
            </a:r>
            <a:endParaRPr lang="en-US" dirty="0" smtClean="0"/>
          </a:p>
          <a:p>
            <a:r>
              <a:rPr lang="en-US" dirty="0" smtClean="0"/>
              <a:t>Each member must contribute to the body's growth... </a:t>
            </a:r>
            <a:r>
              <a:rPr lang="en-US" b="1" dirty="0" smtClean="0"/>
              <a:t>Ephesians 4:16 ...from whom the whole body, joined and knit together by what every joint supplies, according to the effective working by which every part does its share, causes growth of the body for the edifying of itself in love.</a:t>
            </a:r>
            <a:endParaRPr lang="en-US" dirty="0" smtClean="0"/>
          </a:p>
          <a:p>
            <a:endParaRPr lang="en-US" dirty="0"/>
          </a:p>
        </p:txBody>
      </p:sp>
    </p:spTree>
    <p:extLst>
      <p:ext uri="{BB962C8B-B14F-4D97-AF65-F5344CB8AC3E}">
        <p14:creationId xmlns:p14="http://schemas.microsoft.com/office/powerpoint/2010/main" val="186767736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143000"/>
          </a:xfrm>
        </p:spPr>
        <p:txBody>
          <a:bodyPr>
            <a:normAutofit fontScale="90000"/>
          </a:bodyPr>
          <a:lstStyle/>
          <a:p>
            <a:r>
              <a:rPr lang="en-US" b="1" u="sng" dirty="0" smtClean="0"/>
              <a:t>WHAT THEN ARE OUR SPECIFIC RESPONSIBILITIES TO OTHER CHRISTIANS?</a:t>
            </a:r>
            <a:endParaRPr lang="en-US" dirty="0"/>
          </a:p>
        </p:txBody>
      </p:sp>
      <p:sp>
        <p:nvSpPr>
          <p:cNvPr id="3" name="Content Placeholder 2"/>
          <p:cNvSpPr>
            <a:spLocks noGrp="1"/>
          </p:cNvSpPr>
          <p:nvPr>
            <p:ph idx="1"/>
          </p:nvPr>
        </p:nvSpPr>
        <p:spPr>
          <a:xfrm>
            <a:off x="76200" y="1371600"/>
            <a:ext cx="8991600" cy="5334000"/>
          </a:xfrm>
        </p:spPr>
        <p:txBody>
          <a:bodyPr>
            <a:normAutofit fontScale="77500" lnSpcReduction="20000"/>
          </a:bodyPr>
          <a:lstStyle/>
          <a:p>
            <a:r>
              <a:rPr lang="en-US" dirty="0" smtClean="0"/>
              <a:t>We </a:t>
            </a:r>
            <a:r>
              <a:rPr lang="en-US" dirty="0"/>
              <a:t>have to maintain attitudes that promote this action, like...</a:t>
            </a:r>
          </a:p>
          <a:p>
            <a:r>
              <a:rPr lang="en-US" dirty="0" smtClean="0"/>
              <a:t>Concern </a:t>
            </a:r>
            <a:r>
              <a:rPr lang="en-US" dirty="0"/>
              <a:t>for, and willingness to work with, one another...</a:t>
            </a:r>
          </a:p>
          <a:p>
            <a:r>
              <a:rPr lang="en-US" b="1" dirty="0" smtClean="0"/>
              <a:t>1 </a:t>
            </a:r>
            <a:r>
              <a:rPr lang="en-US" b="1" dirty="0"/>
              <a:t>Corinthians 12:21 ...And the eye may not say to the hand, I have no need of you: or again the head to the feet, I have no need of you.... 25 So that there might be no division in the body; but all the parts might have the same care for one another. 26 And if there is pain in one part of the body, all the parts will be feeling it; or if one part is honored, all the parts will be glad. (BBE)	</a:t>
            </a:r>
            <a:endParaRPr lang="en-US" dirty="0"/>
          </a:p>
          <a:p>
            <a:r>
              <a:rPr lang="en-US" dirty="0" smtClean="0"/>
              <a:t>Appreciation </a:t>
            </a:r>
            <a:r>
              <a:rPr lang="en-US" dirty="0"/>
              <a:t>for faithful Christians and their work...</a:t>
            </a:r>
          </a:p>
          <a:p>
            <a:r>
              <a:rPr lang="en-US" b="1" dirty="0" smtClean="0"/>
              <a:t>1 </a:t>
            </a:r>
            <a:r>
              <a:rPr lang="en-US" b="1" dirty="0"/>
              <a:t>Thessalonians 1:2 ...We give praise to God at all times for you, keeping you in memory in our prayers; 3 Having ever in mind your work of faith and acts of love and the strength of your hope in our Lord Jesus Christ, before our God and Father; (BBE)</a:t>
            </a:r>
            <a:endParaRPr lang="en-US" dirty="0"/>
          </a:p>
          <a:p>
            <a:endParaRPr lang="en-US" dirty="0"/>
          </a:p>
        </p:txBody>
      </p:sp>
    </p:spTree>
    <p:extLst>
      <p:ext uri="{BB962C8B-B14F-4D97-AF65-F5344CB8AC3E}">
        <p14:creationId xmlns:p14="http://schemas.microsoft.com/office/powerpoint/2010/main" val="399237111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00800"/>
          </a:xfrm>
        </p:spPr>
        <p:txBody>
          <a:bodyPr>
            <a:normAutofit/>
          </a:bodyPr>
          <a:lstStyle/>
          <a:p>
            <a:r>
              <a:rPr lang="en-US" dirty="0"/>
              <a:t>Affection and warmth...</a:t>
            </a:r>
          </a:p>
          <a:p>
            <a:r>
              <a:rPr lang="en-US" b="1" dirty="0" smtClean="0"/>
              <a:t>Philemon </a:t>
            </a:r>
            <a:r>
              <a:rPr lang="en-US" b="1" dirty="0"/>
              <a:t>7 ...For we have great joy and consolation in your love, because the hearts of the saints have been refreshed by you, brother.</a:t>
            </a:r>
            <a:endParaRPr lang="en-US" dirty="0"/>
          </a:p>
          <a:p>
            <a:r>
              <a:rPr lang="en-US" dirty="0" smtClean="0"/>
              <a:t>Forbearance</a:t>
            </a:r>
            <a:r>
              <a:rPr lang="en-US" dirty="0"/>
              <a:t>, longsuffering, patience, forgiveness...</a:t>
            </a:r>
          </a:p>
          <a:p>
            <a:r>
              <a:rPr lang="en-US" b="1" dirty="0" smtClean="0"/>
              <a:t>Colossians </a:t>
            </a:r>
            <a:r>
              <a:rPr lang="en-US" b="1" dirty="0"/>
              <a:t>3:12 ...Therefore, as the elect of God, holy and beloved, put on tender mercies, kindness, humility, meekness, longsuffering; 13 bearing with one another, and forgiving one another, if anyone has a complaint against another; even as Christ forgave you, so you also must do.</a:t>
            </a:r>
            <a:endParaRPr lang="en-US" dirty="0"/>
          </a:p>
          <a:p>
            <a:endParaRPr lang="en-US" dirty="0"/>
          </a:p>
        </p:txBody>
      </p:sp>
    </p:spTree>
    <p:extLst>
      <p:ext uri="{BB962C8B-B14F-4D97-AF65-F5344CB8AC3E}">
        <p14:creationId xmlns:p14="http://schemas.microsoft.com/office/powerpoint/2010/main" val="320022897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1572</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Building, Maintaining, And Nurturing Good Relationships</vt:lpstr>
      <vt:lpstr>INTRODUCTION</vt:lpstr>
      <vt:lpstr>PowerPoint Presentation</vt:lpstr>
      <vt:lpstr>THERE IS THE "TOGETHER" ASPECT CHRISTIANS HAVE IN THEIR LIVES IN CHRIST...</vt:lpstr>
      <vt:lpstr>PowerPoint Presentation</vt:lpstr>
      <vt:lpstr>PowerPoint Presentation</vt:lpstr>
      <vt:lpstr>PowerPoint Presentation</vt:lpstr>
      <vt:lpstr>WHAT THEN ARE OUR SPECIFIC RESPONSIBILITIES TO OTHER CHRISTIANS?</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6</cp:revision>
  <dcterms:created xsi:type="dcterms:W3CDTF">2016-10-12T04:58:42Z</dcterms:created>
  <dcterms:modified xsi:type="dcterms:W3CDTF">2016-10-12T05:39:01Z</dcterms:modified>
</cp:coreProperties>
</file>