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59" r:id="rId6"/>
    <p:sldId id="273" r:id="rId7"/>
    <p:sldId id="274" r:id="rId8"/>
    <p:sldId id="260" r:id="rId9"/>
    <p:sldId id="276" r:id="rId10"/>
    <p:sldId id="261" r:id="rId11"/>
    <p:sldId id="272" r:id="rId12"/>
    <p:sldId id="271" r:id="rId13"/>
    <p:sldId id="262" r:id="rId14"/>
    <p:sldId id="269" r:id="rId15"/>
    <p:sldId id="268" r:id="rId16"/>
    <p:sldId id="270" r:id="rId17"/>
    <p:sldId id="263" r:id="rId18"/>
    <p:sldId id="266" r:id="rId19"/>
    <p:sldId id="267" r:id="rId20"/>
    <p:sldId id="265" r:id="rId21"/>
    <p:sldId id="26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718" autoAdjust="0"/>
  </p:normalViewPr>
  <p:slideViewPr>
    <p:cSldViewPr>
      <p:cViewPr varScale="1">
        <p:scale>
          <a:sx n="105" d="100"/>
          <a:sy n="105" d="100"/>
        </p:scale>
        <p:origin x="-14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85D-19F1-4008-BA2D-6AC9569E957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9EC46-3791-4876-A0A6-6CA29E87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3268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85D-19F1-4008-BA2D-6AC9569E957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9EC46-3791-4876-A0A6-6CA29E87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965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85D-19F1-4008-BA2D-6AC9569E957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9EC46-3791-4876-A0A6-6CA29E87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7410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85D-19F1-4008-BA2D-6AC9569E957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9EC46-3791-4876-A0A6-6CA29E87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5845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85D-19F1-4008-BA2D-6AC9569E957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9EC46-3791-4876-A0A6-6CA29E87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4111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85D-19F1-4008-BA2D-6AC9569E957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9EC46-3791-4876-A0A6-6CA29E87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8884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85D-19F1-4008-BA2D-6AC9569E957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9EC46-3791-4876-A0A6-6CA29E87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1535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85D-19F1-4008-BA2D-6AC9569E957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9EC46-3791-4876-A0A6-6CA29E87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4137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85D-19F1-4008-BA2D-6AC9569E957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9EC46-3791-4876-A0A6-6CA29E87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8484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85D-19F1-4008-BA2D-6AC9569E957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9EC46-3791-4876-A0A6-6CA29E87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3511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85D-19F1-4008-BA2D-6AC9569E957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9EC46-3791-4876-A0A6-6CA29E87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6605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95000">
              <a:srgbClr val="9CB86E"/>
            </a:gs>
            <a:gs pos="100000">
              <a:srgbClr val="156B13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3285D-19F1-4008-BA2D-6AC9569E957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9EC46-3791-4876-A0A6-6CA29E87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6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Acts%208.8" TargetMode="External"/><Relationship Id="rId2" Type="http://schemas.openxmlformats.org/officeDocument/2006/relationships/hyperlink" Target="http://biblia.com/bible/nkjv/Romans%2014.1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biblia.com/bible/nkjv/Romans%2012.15" TargetMode="External"/><Relationship Id="rId3" Type="http://schemas.openxmlformats.org/officeDocument/2006/relationships/hyperlink" Target="http://biblia.com/bible/nkjv/Acts%205.41" TargetMode="External"/><Relationship Id="rId7" Type="http://schemas.openxmlformats.org/officeDocument/2006/relationships/hyperlink" Target="http://biblia.com/bible/nkjv/Phil.%204.4" TargetMode="External"/><Relationship Id="rId2" Type="http://schemas.openxmlformats.org/officeDocument/2006/relationships/hyperlink" Target="http://biblia.com/bible/nkjv/Acts%2016.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ia.com/bible/nkjv/Phil.%201.4" TargetMode="External"/><Relationship Id="rId5" Type="http://schemas.openxmlformats.org/officeDocument/2006/relationships/hyperlink" Target="http://biblia.com/bible/nkjv/Galatians%205.22" TargetMode="External"/><Relationship Id="rId4" Type="http://schemas.openxmlformats.org/officeDocument/2006/relationships/hyperlink" Target="http://biblia.com/bible/nkjv/2%20Corinthians%206.5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Philippians%201.12-1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biblia.com/bible/nkjv/Matthew%205.5" TargetMode="External"/><Relationship Id="rId3" Type="http://schemas.openxmlformats.org/officeDocument/2006/relationships/hyperlink" Target="http://biblia.com/bible/nkjv/Matthew%2011.29" TargetMode="External"/><Relationship Id="rId7" Type="http://schemas.openxmlformats.org/officeDocument/2006/relationships/hyperlink" Target="http://biblia.com/bible/nkjv/1%20Peter%203.15" TargetMode="External"/><Relationship Id="rId2" Type="http://schemas.openxmlformats.org/officeDocument/2006/relationships/hyperlink" Target="http://biblia.com/bible/nkjv/Numbers%2012.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ia.com/bible/nkjv/Galatians%205.23" TargetMode="External"/><Relationship Id="rId5" Type="http://schemas.openxmlformats.org/officeDocument/2006/relationships/hyperlink" Target="http://biblia.com/bible/nkjv/Titus%203.1-2" TargetMode="External"/><Relationship Id="rId4" Type="http://schemas.openxmlformats.org/officeDocument/2006/relationships/hyperlink" Target="http://biblia.com/bible/nkjv/2%20Cor.%2010.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2%20Timothy%202.24-26" TargetMode="External"/><Relationship Id="rId2" Type="http://schemas.openxmlformats.org/officeDocument/2006/relationships/hyperlink" Target="http://biblia.com/bible/nkjv/Gal.%206.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2%20Peter%203.15" TargetMode="External"/><Relationship Id="rId2" Type="http://schemas.openxmlformats.org/officeDocument/2006/relationships/hyperlink" Target="http://biblia.com/bible/nkjv/2%20Peter%203.9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biblia.com/bible/nkjv/Colossians%203.12" TargetMode="External"/><Relationship Id="rId3" Type="http://schemas.openxmlformats.org/officeDocument/2006/relationships/hyperlink" Target="http://biblia.com/bible/nkjv/2%20Timothy%203.10" TargetMode="External"/><Relationship Id="rId7" Type="http://schemas.openxmlformats.org/officeDocument/2006/relationships/hyperlink" Target="http://biblia.com/bible/nkjv/Colossians%201.11" TargetMode="External"/><Relationship Id="rId2" Type="http://schemas.openxmlformats.org/officeDocument/2006/relationships/hyperlink" Target="http://biblia.com/bible/nkjv/2%20Corinthians%2011.23-3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ia.com/bible/nkjv/1%20Corinthians%2013.4" TargetMode="External"/><Relationship Id="rId5" Type="http://schemas.openxmlformats.org/officeDocument/2006/relationships/hyperlink" Target="http://biblia.com/bible/nkjv/2%20Peter%201.5-7" TargetMode="External"/><Relationship Id="rId4" Type="http://schemas.openxmlformats.org/officeDocument/2006/relationships/hyperlink" Target="http://biblia.com/bible/nkjv/Galatians%205.22-23" TargetMode="External"/><Relationship Id="rId9" Type="http://schemas.openxmlformats.org/officeDocument/2006/relationships/hyperlink" Target="http://biblia.com/bible/nkjv/2%20Timothy%204.2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James%201.1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Matthew%205.16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1%20Peter%201.22" TargetMode="External"/><Relationship Id="rId2" Type="http://schemas.openxmlformats.org/officeDocument/2006/relationships/hyperlink" Target="http://biblia.com/bible/nkjv/John%2013.34-3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lia.com/bible/nkjv/James%202.8" TargetMode="External"/><Relationship Id="rId4" Type="http://schemas.openxmlformats.org/officeDocument/2006/relationships/hyperlink" Target="http://biblia.com/bible/nkjv/Matthew%2022.3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1%20John%203.16" TargetMode="External"/><Relationship Id="rId2" Type="http://schemas.openxmlformats.org/officeDocument/2006/relationships/hyperlink" Target="http://biblia.com/bible/nkjv/John%2015.1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a.com/bible/nkjv/Ephesians%205.2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biblia.com/bible/nkjv/Luke%2015.1-2" TargetMode="External"/><Relationship Id="rId3" Type="http://schemas.openxmlformats.org/officeDocument/2006/relationships/hyperlink" Target="http://biblia.com/bible/nkjv/Matt%2014.14" TargetMode="External"/><Relationship Id="rId7" Type="http://schemas.openxmlformats.org/officeDocument/2006/relationships/hyperlink" Target="http://biblia.com/bible/nkjv/Matt.%209.36-38" TargetMode="External"/><Relationship Id="rId2" Type="http://schemas.openxmlformats.org/officeDocument/2006/relationships/hyperlink" Target="http://biblia.com/bible/nkjv/Matt.%209.3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ia.com/bible/nkjv/Luke%2015.20" TargetMode="External"/><Relationship Id="rId11" Type="http://schemas.openxmlformats.org/officeDocument/2006/relationships/hyperlink" Target="http://biblia.com/bible/nkjv/Matt%2011.19" TargetMode="External"/><Relationship Id="rId5" Type="http://schemas.openxmlformats.org/officeDocument/2006/relationships/hyperlink" Target="http://biblia.com/bible/nkjv/Luke%2010.33" TargetMode="External"/><Relationship Id="rId10" Type="http://schemas.openxmlformats.org/officeDocument/2006/relationships/hyperlink" Target="http://biblia.com/bible/nkjv/Matt.%209.10-11" TargetMode="External"/><Relationship Id="rId4" Type="http://schemas.openxmlformats.org/officeDocument/2006/relationships/hyperlink" Target="http://biblia.com/bible/nkjv/Luke%207.13" TargetMode="External"/><Relationship Id="rId9" Type="http://schemas.openxmlformats.org/officeDocument/2006/relationships/hyperlink" Target="http://biblia.com/bible/nkjv/Luke%2019.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James%201.27" TargetMode="External"/><Relationship Id="rId2" Type="http://schemas.openxmlformats.org/officeDocument/2006/relationships/hyperlink" Target="http://biblia.com/bible/nkjv/1%20Pet.%203.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ia.com/bible/nkjv/Romans%2012.8" TargetMode="External"/><Relationship Id="rId5" Type="http://schemas.openxmlformats.org/officeDocument/2006/relationships/hyperlink" Target="http://biblia.com/bible/nkjv/Jude%2022" TargetMode="External"/><Relationship Id="rId4" Type="http://schemas.openxmlformats.org/officeDocument/2006/relationships/hyperlink" Target="http://biblia.com/bible/nkjv/James%202.14-17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Acts%2028.2" TargetMode="External"/><Relationship Id="rId2" Type="http://schemas.openxmlformats.org/officeDocument/2006/relationships/hyperlink" Target="http://biblia.com/bible/nkjv/Titus%202.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1%20Corinthians%2013.4" TargetMode="External"/><Relationship Id="rId2" Type="http://schemas.openxmlformats.org/officeDocument/2006/relationships/hyperlink" Target="http://biblia.com/bible/nkjv/Proverbs%2019.2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lia.com/bible/nkjv/Ephesians%204.32" TargetMode="External"/><Relationship Id="rId4" Type="http://schemas.openxmlformats.org/officeDocument/2006/relationships/hyperlink" Target="http://biblia.com/bible/nkjv/Galatians%205.22-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763000" cy="2971800"/>
          </a:xfrm>
        </p:spPr>
        <p:txBody>
          <a:bodyPr>
            <a:noAutofit/>
          </a:bodyPr>
          <a:lstStyle/>
          <a:p>
            <a:r>
              <a:rPr lang="en-US" sz="6600" dirty="0" smtClean="0"/>
              <a:t>Building, Maintaining, And Nurturing Good Relationships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267200"/>
            <a:ext cx="8534400" cy="2286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tx1"/>
                </a:solidFill>
              </a:rPr>
              <a:t>Attitudes that Affect </a:t>
            </a:r>
            <a:r>
              <a:rPr lang="en-US" sz="6000" b="1" dirty="0" smtClean="0">
                <a:solidFill>
                  <a:schemeClr val="tx1"/>
                </a:solidFill>
              </a:rPr>
              <a:t>Others For Good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32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Joyful</a:t>
            </a:r>
            <a:r>
              <a:rPr lang="en-US" dirty="0" smtClean="0"/>
              <a:t> 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Joyful </a:t>
            </a:r>
            <a:r>
              <a:rPr lang="en-US" dirty="0"/>
              <a:t>is a word associated with happiness or gladness.  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does not always mean that everything is without trouble, but you have an upbeat attitude and find good and hope in the situation.  </a:t>
            </a:r>
          </a:p>
          <a:p>
            <a:r>
              <a:rPr lang="en-US" dirty="0" smtClean="0"/>
              <a:t>It </a:t>
            </a:r>
            <a:r>
              <a:rPr lang="en-US" dirty="0"/>
              <a:t>is a quality of the kingdom of heaven - </a:t>
            </a:r>
            <a:r>
              <a:rPr lang="en-US" u="sng" dirty="0">
                <a:hlinkClick r:id="rId2"/>
              </a:rPr>
              <a:t>Romans 14:17</a:t>
            </a:r>
            <a:r>
              <a:rPr lang="en-US" dirty="0"/>
              <a:t> (with righteousness and peace)</a:t>
            </a:r>
          </a:p>
          <a:p>
            <a:r>
              <a:rPr lang="en-US" dirty="0" smtClean="0"/>
              <a:t>After </a:t>
            </a:r>
            <a:r>
              <a:rPr lang="en-US" dirty="0"/>
              <a:t>conversions there was great joy – </a:t>
            </a:r>
            <a:r>
              <a:rPr lang="en-US" u="sng" dirty="0">
                <a:hlinkClick r:id="rId3"/>
              </a:rPr>
              <a:t>Acts 8:8</a:t>
            </a:r>
            <a:r>
              <a:rPr lang="en-US" dirty="0"/>
              <a:t> (Samaria), </a:t>
            </a:r>
            <a:r>
              <a:rPr lang="en-US" u="sng" dirty="0" smtClean="0">
                <a:hlinkClick r:id="rId3"/>
              </a:rPr>
              <a:t>Acts 13:52</a:t>
            </a:r>
            <a:r>
              <a:rPr lang="en-US" dirty="0" smtClean="0"/>
              <a:t> </a:t>
            </a:r>
            <a:r>
              <a:rPr lang="en-US" dirty="0"/>
              <a:t>– Antioch,  </a:t>
            </a:r>
            <a:r>
              <a:rPr lang="en-US" u="sng" dirty="0" smtClean="0">
                <a:hlinkClick r:id="rId3"/>
              </a:rPr>
              <a:t> Acts 15:3</a:t>
            </a:r>
            <a:r>
              <a:rPr lang="en-US" u="sng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Paul and Barnabas spoke of how Gentiles had been converted there was great joy,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094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067800" cy="6477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Even after troubling times we read of joyful attitudes – </a:t>
            </a:r>
          </a:p>
          <a:p>
            <a:r>
              <a:rPr lang="en-US" u="sng" dirty="0" smtClean="0">
                <a:hlinkClick r:id="rId2"/>
              </a:rPr>
              <a:t>Acts 16:25</a:t>
            </a:r>
            <a:r>
              <a:rPr lang="en-US" dirty="0" smtClean="0"/>
              <a:t> – Paul and Silas in prison in Philippi singing and praying to God.  </a:t>
            </a:r>
          </a:p>
          <a:p>
            <a:r>
              <a:rPr lang="en-US" u="sng" dirty="0" smtClean="0">
                <a:hlinkClick r:id="rId3"/>
              </a:rPr>
              <a:t>Acts 5:41</a:t>
            </a:r>
            <a:r>
              <a:rPr lang="en-US" dirty="0" smtClean="0"/>
              <a:t> – after the apostles had been arrested, beaten and threatened by the Council, they departed, “</a:t>
            </a:r>
            <a:r>
              <a:rPr lang="en-US" i="1" dirty="0" smtClean="0"/>
              <a:t>rejoicing that they were counted worthy to suffer shame for His name.</a:t>
            </a:r>
            <a:r>
              <a:rPr lang="en-US" dirty="0" smtClean="0"/>
              <a:t>”</a:t>
            </a:r>
          </a:p>
          <a:p>
            <a:r>
              <a:rPr lang="en-US" u="sng" dirty="0" smtClean="0">
                <a:hlinkClick r:id="rId4"/>
              </a:rPr>
              <a:t>2 Corinthians 6:5</a:t>
            </a:r>
            <a:r>
              <a:rPr lang="en-US" dirty="0" smtClean="0"/>
              <a:t> Paul notes that while at times he was sorrowful, yet he was always rejoicing.</a:t>
            </a:r>
          </a:p>
          <a:p>
            <a:r>
              <a:rPr lang="en-US" dirty="0" smtClean="0"/>
              <a:t>Many passages call for us to be joyful - </a:t>
            </a:r>
          </a:p>
          <a:p>
            <a:r>
              <a:rPr lang="en-US" u="sng" dirty="0" smtClean="0">
                <a:hlinkClick r:id="rId5"/>
              </a:rPr>
              <a:t>Galatians 5:22</a:t>
            </a:r>
            <a:r>
              <a:rPr lang="en-US" dirty="0" smtClean="0"/>
              <a:t> – a fruit of the Spirit</a:t>
            </a:r>
          </a:p>
          <a:p>
            <a:r>
              <a:rPr lang="en-US" u="sng" dirty="0" smtClean="0">
                <a:hlinkClick r:id="rId6"/>
              </a:rPr>
              <a:t>Philippians 1:4</a:t>
            </a:r>
            <a:r>
              <a:rPr lang="en-US" dirty="0" smtClean="0"/>
              <a:t> – with joy Paul prayed for the brethren</a:t>
            </a:r>
          </a:p>
          <a:p>
            <a:r>
              <a:rPr lang="en-US" u="sng" dirty="0" smtClean="0">
                <a:hlinkClick r:id="rId7"/>
              </a:rPr>
              <a:t>Philippians 4:4</a:t>
            </a:r>
            <a:r>
              <a:rPr lang="en-US" dirty="0" smtClean="0"/>
              <a:t> – Rejoice in the Lord always…</a:t>
            </a:r>
          </a:p>
          <a:p>
            <a:r>
              <a:rPr lang="en-US" u="sng" dirty="0" smtClean="0">
                <a:hlinkClick r:id="rId8"/>
              </a:rPr>
              <a:t>Romans 12:15</a:t>
            </a:r>
            <a:r>
              <a:rPr lang="en-US" dirty="0" smtClean="0"/>
              <a:t>, concerning our brethren we rejoice with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85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77000"/>
          </a:xfrm>
        </p:spPr>
        <p:txBody>
          <a:bodyPr>
            <a:normAutofit/>
          </a:bodyPr>
          <a:lstStyle/>
          <a:p>
            <a:r>
              <a:rPr lang="en-US" dirty="0" smtClean="0"/>
              <a:t>One who is joyful is not going to be complaining about everything.  </a:t>
            </a:r>
          </a:p>
          <a:p>
            <a:r>
              <a:rPr lang="en-US" dirty="0" smtClean="0"/>
              <a:t>He or she is always happy and pleasant to be around.  </a:t>
            </a:r>
          </a:p>
          <a:p>
            <a:r>
              <a:rPr lang="en-US" dirty="0" smtClean="0"/>
              <a:t>Others can be positively influenced as they see you deal with problems while maintaining a joyful attitude.  </a:t>
            </a:r>
          </a:p>
          <a:p>
            <a:r>
              <a:rPr lang="en-US" dirty="0" smtClean="0"/>
              <a:t>They might even be encouraged to have that same attitude (cf. </a:t>
            </a:r>
            <a:r>
              <a:rPr lang="en-US" u="sng" dirty="0" smtClean="0">
                <a:hlinkClick r:id="rId2"/>
              </a:rPr>
              <a:t>Philippians 1:12-14</a:t>
            </a:r>
            <a:r>
              <a:rPr lang="en-US" dirty="0" smtClean="0"/>
              <a:t> – Paul’s demeanor being imprisoned caused others to be confident and bold).  </a:t>
            </a:r>
          </a:p>
          <a:p>
            <a:r>
              <a:rPr lang="en-US" dirty="0" smtClean="0"/>
              <a:t>A sour attitude would be of no help to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120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Meekness, humility 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/>
              <a:t>who shows a mild and gentle nature.  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is not seeking confrontation.  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is not easily provoked or irritated.  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is one not seeking to always assert his will and interests ahead of others.                          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393965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0678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In the Bible, it is related to one who is humble.  </a:t>
            </a:r>
          </a:p>
          <a:p>
            <a:r>
              <a:rPr lang="en-US" dirty="0" smtClean="0"/>
              <a:t>It is a quality present in one who is loving, caring, compassionate, kind and joyful.</a:t>
            </a:r>
          </a:p>
          <a:p>
            <a:r>
              <a:rPr lang="en-US" dirty="0" smtClean="0"/>
              <a:t>NOTE: while the word is somewhat misunderstood in our English language, it does not imply weakness or cowardice. </a:t>
            </a:r>
          </a:p>
          <a:p>
            <a:r>
              <a:rPr lang="en-US" dirty="0" smtClean="0"/>
              <a:t>Instead, it is as one defined it, “strength under control”.          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286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9154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Moses was known for his meekness – </a:t>
            </a:r>
          </a:p>
          <a:p>
            <a:r>
              <a:rPr lang="en-US" u="sng" dirty="0" smtClean="0">
                <a:hlinkClick r:id="rId2"/>
              </a:rPr>
              <a:t>Numbers 12:3</a:t>
            </a:r>
            <a:r>
              <a:rPr lang="en-US" dirty="0" smtClean="0"/>
              <a:t> tells us he was very humble.</a:t>
            </a:r>
          </a:p>
          <a:p>
            <a:r>
              <a:rPr lang="en-US" dirty="0" smtClean="0"/>
              <a:t>Jesus described Himself as meek (gentle) and lowly of heart – </a:t>
            </a:r>
            <a:r>
              <a:rPr lang="en-US" u="sng" dirty="0" smtClean="0">
                <a:hlinkClick r:id="rId3"/>
              </a:rPr>
              <a:t>Matthew 11:29</a:t>
            </a:r>
            <a:r>
              <a:rPr lang="en-US" dirty="0" smtClean="0"/>
              <a:t>, </a:t>
            </a:r>
            <a:r>
              <a:rPr lang="en-US" u="sng" dirty="0" smtClean="0">
                <a:hlinkClick r:id="rId4"/>
              </a:rPr>
              <a:t>2 Corinthians 10:1</a:t>
            </a:r>
            <a:endParaRPr lang="en-US" dirty="0" smtClean="0"/>
          </a:p>
          <a:p>
            <a:r>
              <a:rPr lang="en-US" u="sng" dirty="0" smtClean="0">
                <a:hlinkClick r:id="rId5"/>
              </a:rPr>
              <a:t>Titus 3:1-2</a:t>
            </a:r>
            <a:r>
              <a:rPr lang="en-US" dirty="0" smtClean="0"/>
              <a:t> – gentle, showing all humility to all men.</a:t>
            </a:r>
          </a:p>
          <a:p>
            <a:r>
              <a:rPr lang="en-US" u="sng" dirty="0" smtClean="0">
                <a:hlinkClick r:id="rId6"/>
              </a:rPr>
              <a:t>Galatians 5:23</a:t>
            </a:r>
            <a:r>
              <a:rPr lang="en-US" dirty="0" smtClean="0"/>
              <a:t>- it too is a fruit of the Spirit.</a:t>
            </a:r>
          </a:p>
          <a:p>
            <a:r>
              <a:rPr lang="en-US" u="sng" dirty="0" smtClean="0">
                <a:hlinkClick r:id="rId7"/>
              </a:rPr>
              <a:t>1 Peter 3:15</a:t>
            </a:r>
            <a:r>
              <a:rPr lang="en-US" dirty="0" smtClean="0"/>
              <a:t> – in defending our hope and giving an answer, we do so with meekness and fear.</a:t>
            </a:r>
          </a:p>
          <a:p>
            <a:r>
              <a:rPr lang="en-US" u="sng" dirty="0" smtClean="0">
                <a:hlinkClick r:id="rId8"/>
              </a:rPr>
              <a:t>Matthew 5:5</a:t>
            </a:r>
            <a:r>
              <a:rPr lang="en-US" dirty="0" smtClean="0"/>
              <a:t>, Jesus said, “Blessed are the meek, for they shall inherit the earth.”  </a:t>
            </a:r>
          </a:p>
          <a:p>
            <a:r>
              <a:rPr lang="en-US" dirty="0" smtClean="0"/>
              <a:t>A statement that means those of mild disposition can win over the world (or your neighbor) – as opposed to one who is quick-tempered and easily provoked.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101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77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With meekness (gentleness ) we go to a brother overtaken in trespass (</a:t>
            </a:r>
            <a:r>
              <a:rPr lang="en-US" u="sng" dirty="0" smtClean="0">
                <a:hlinkClick r:id="rId2"/>
              </a:rPr>
              <a:t>Galatians 6:1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Even addressing those in error we are to show gentleness and humility – </a:t>
            </a:r>
            <a:r>
              <a:rPr lang="en-US" u="sng" dirty="0" smtClean="0">
                <a:hlinkClick r:id="rId3"/>
              </a:rPr>
              <a:t>2 Timothy 2:24-26</a:t>
            </a:r>
            <a:endParaRPr lang="en-US" dirty="0" smtClean="0"/>
          </a:p>
          <a:p>
            <a:r>
              <a:rPr lang="en-US" dirty="0" smtClean="0"/>
              <a:t>Just as pride and arrogance can turn people off, a gentle and humble attitude can put others at ease and even cause them to want to be around you.   </a:t>
            </a:r>
          </a:p>
          <a:p>
            <a:r>
              <a:rPr lang="en-US" b="1" dirty="0" smtClean="0"/>
              <a:t>In fact, many of the verses just mentioned demonstrate how meekness is related to our interaction with others.</a:t>
            </a:r>
          </a:p>
          <a:p>
            <a:r>
              <a:rPr lang="en-US" dirty="0" smtClean="0"/>
              <a:t>In a world where aggressiveness and egotism seems to be the flavor of the day, one with a meek disposition can be refreshing.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237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Patience and longsuffering</a:t>
            </a:r>
            <a:r>
              <a:rPr lang="en-US" dirty="0" smtClean="0"/>
              <a:t> 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Patience </a:t>
            </a:r>
            <a:r>
              <a:rPr lang="en-US" dirty="0"/>
              <a:t>means to remain calm and controlled while you are waiting.  </a:t>
            </a:r>
            <a:endParaRPr lang="en-US" dirty="0" smtClean="0"/>
          </a:p>
          <a:p>
            <a:r>
              <a:rPr lang="en-US" dirty="0" smtClean="0"/>
              <a:t>Longsuffering </a:t>
            </a:r>
            <a:r>
              <a:rPr lang="en-US" dirty="0"/>
              <a:t>is patience even in the face of troubles.  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means to bear long with others. </a:t>
            </a:r>
          </a:p>
          <a:p>
            <a:r>
              <a:rPr lang="en-US" dirty="0" smtClean="0"/>
              <a:t>Longsuffering </a:t>
            </a:r>
            <a:r>
              <a:rPr lang="en-US" dirty="0"/>
              <a:t>is an attribute of God – </a:t>
            </a:r>
            <a:r>
              <a:rPr lang="en-US" u="sng" dirty="0">
                <a:hlinkClick r:id="rId2"/>
              </a:rPr>
              <a:t>2 Peter 3:9</a:t>
            </a:r>
            <a:r>
              <a:rPr lang="en-US" dirty="0"/>
              <a:t>, </a:t>
            </a:r>
            <a:r>
              <a:rPr lang="en-US" u="sng" dirty="0">
                <a:hlinkClick r:id="rId3"/>
              </a:rPr>
              <a:t>15</a:t>
            </a:r>
            <a:r>
              <a:rPr lang="en-US" dirty="0"/>
              <a:t> – honestly, it is the reason we are still here in spite of the ungodliness around us.  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the reason we have hope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90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553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Paul demonstrated long-suffering in his life.  </a:t>
            </a:r>
          </a:p>
          <a:p>
            <a:r>
              <a:rPr lang="en-US" dirty="0" smtClean="0"/>
              <a:t>He endured many things, yet he never gave up (i.e. </a:t>
            </a:r>
            <a:r>
              <a:rPr lang="en-US" u="sng" dirty="0" smtClean="0">
                <a:hlinkClick r:id="rId2"/>
              </a:rPr>
              <a:t>2 Corinthians 11:23-30</a:t>
            </a:r>
            <a:r>
              <a:rPr lang="en-US" dirty="0" smtClean="0"/>
              <a:t>, </a:t>
            </a:r>
            <a:r>
              <a:rPr lang="en-US" u="sng" dirty="0" smtClean="0">
                <a:hlinkClick r:id="rId3"/>
              </a:rPr>
              <a:t>2 Timothy 3:10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Another fruit of the Spirit – </a:t>
            </a:r>
            <a:r>
              <a:rPr lang="en-US" u="sng" dirty="0" smtClean="0">
                <a:hlinkClick r:id="rId4"/>
              </a:rPr>
              <a:t>Galatians 5:22-23</a:t>
            </a:r>
            <a:r>
              <a:rPr lang="en-US" dirty="0" smtClean="0"/>
              <a:t>, and a “Christian grace” – </a:t>
            </a:r>
            <a:r>
              <a:rPr lang="en-US" u="sng" dirty="0" smtClean="0">
                <a:hlinkClick r:id="rId5"/>
              </a:rPr>
              <a:t>2 Peter 1:5-7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u="sng" dirty="0" smtClean="0">
                <a:hlinkClick r:id="rId6"/>
              </a:rPr>
              <a:t>1 Corinthians 13:4</a:t>
            </a:r>
            <a:r>
              <a:rPr lang="en-US" dirty="0" smtClean="0"/>
              <a:t> – love suffers long</a:t>
            </a:r>
            <a:br>
              <a:rPr lang="en-US" dirty="0" smtClean="0"/>
            </a:br>
            <a:r>
              <a:rPr lang="en-US" u="sng" dirty="0" smtClean="0">
                <a:hlinkClick r:id="rId7"/>
              </a:rPr>
              <a:t>Colossians 1:11</a:t>
            </a:r>
            <a:r>
              <a:rPr lang="en-US" dirty="0" smtClean="0"/>
              <a:t>, </a:t>
            </a:r>
            <a:r>
              <a:rPr lang="en-US" u="sng" dirty="0" smtClean="0">
                <a:hlinkClick r:id="rId8"/>
              </a:rPr>
              <a:t>3:12</a:t>
            </a:r>
            <a:r>
              <a:rPr lang="en-US" dirty="0" smtClean="0"/>
              <a:t> both describe this attitude.  </a:t>
            </a:r>
            <a:br>
              <a:rPr lang="en-US" dirty="0" smtClean="0"/>
            </a:br>
            <a:r>
              <a:rPr lang="en-US" u="sng" dirty="0" smtClean="0">
                <a:hlinkClick r:id="rId9"/>
              </a:rPr>
              <a:t>2 Timothy 4:2</a:t>
            </a:r>
            <a:r>
              <a:rPr lang="en-US" dirty="0" smtClean="0"/>
              <a:t> – as preachers preach, we must display longsuffering.</a:t>
            </a:r>
          </a:p>
          <a:p>
            <a:r>
              <a:rPr lang="en-US" dirty="0" smtClean="0"/>
              <a:t>Another longed for quality.  </a:t>
            </a:r>
          </a:p>
          <a:p>
            <a:r>
              <a:rPr lang="en-US" dirty="0" smtClean="0"/>
              <a:t>This is an attitude that definitely affects others as we remain in control in our dealings with them and with life.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243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77000"/>
          </a:xfrm>
        </p:spPr>
        <p:txBody>
          <a:bodyPr>
            <a:normAutofit/>
          </a:bodyPr>
          <a:lstStyle/>
          <a:p>
            <a:r>
              <a:rPr lang="en-US" dirty="0" smtClean="0"/>
              <a:t>It can keep us from reaching rash conclusions (without all the facts).   </a:t>
            </a:r>
          </a:p>
          <a:p>
            <a:r>
              <a:rPr lang="en-US" dirty="0" smtClean="0"/>
              <a:t>It can keep us from losing our temper.  </a:t>
            </a:r>
          </a:p>
          <a:p>
            <a:r>
              <a:rPr lang="en-US" dirty="0" smtClean="0"/>
              <a:t>It can keep churches intact and brethren at peace.</a:t>
            </a:r>
          </a:p>
          <a:p>
            <a:r>
              <a:rPr lang="en-US" dirty="0" smtClean="0"/>
              <a:t>Think of the example we set when we maintain patience in doing something or when others treat us badly.  </a:t>
            </a:r>
          </a:p>
          <a:p>
            <a:r>
              <a:rPr lang="en-US" dirty="0" smtClean="0"/>
              <a:t>Think of the problems with others we prevent because we don’t respond in haste. (</a:t>
            </a:r>
            <a:r>
              <a:rPr lang="en-US" u="sng" dirty="0" smtClean="0">
                <a:hlinkClick r:id="rId2"/>
              </a:rPr>
              <a:t>James 1:19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4889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recently had a list of attitudes that affect people in a negative way.</a:t>
            </a:r>
          </a:p>
          <a:p>
            <a:r>
              <a:rPr lang="en-US" dirty="0" smtClean="0"/>
              <a:t>Such attitudes cut off any opportunity to teach others about the qualities of being a Christian, and being an example of Jesus Christ.</a:t>
            </a:r>
          </a:p>
          <a:p>
            <a:r>
              <a:rPr lang="en-US" dirty="0" smtClean="0"/>
              <a:t>Today </a:t>
            </a:r>
            <a:r>
              <a:rPr lang="en-US" dirty="0"/>
              <a:t>week we want to </a:t>
            </a:r>
            <a:r>
              <a:rPr lang="en-US" dirty="0" smtClean="0"/>
              <a:t>begin to notice </a:t>
            </a:r>
            <a:r>
              <a:rPr lang="en-US" dirty="0"/>
              <a:t>a handful of attitudes that will enhance our relationship with others.  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attitudes are descriptive of the Christian’s disposition in general, but in this lesson, we want to notice how they can help us lead to opportunities for good.  </a:t>
            </a:r>
            <a:endParaRPr lang="en-US" dirty="0" smtClean="0"/>
          </a:p>
          <a:p>
            <a:r>
              <a:rPr lang="en-US" dirty="0" smtClean="0"/>
              <a:t>Let us notice some good attitudes.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77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Good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562600"/>
          </a:xfrm>
        </p:spPr>
        <p:txBody>
          <a:bodyPr>
            <a:normAutofit/>
          </a:bodyPr>
          <a:lstStyle/>
          <a:p>
            <a:r>
              <a:rPr lang="en-US" dirty="0"/>
              <a:t>In </a:t>
            </a:r>
            <a:r>
              <a:rPr lang="en-US" u="sng" dirty="0">
                <a:hlinkClick r:id="rId2"/>
              </a:rPr>
              <a:t>Matthew 5:16</a:t>
            </a:r>
            <a:r>
              <a:rPr lang="en-US" dirty="0"/>
              <a:t> we are told to let our lights so shine that through our works God will be glorified.  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begins with our attitudes.  </a:t>
            </a:r>
            <a:endParaRPr lang="en-US" dirty="0" smtClean="0"/>
          </a:p>
          <a:p>
            <a:r>
              <a:rPr lang="en-US" dirty="0" smtClean="0"/>
              <a:t>Virtually </a:t>
            </a:r>
            <a:r>
              <a:rPr lang="en-US" dirty="0"/>
              <a:t>every attitude we have affects others in one way or another.  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lesson we have noticed a few attitudes that will positively affect others.  </a:t>
            </a:r>
            <a:endParaRPr lang="en-US" dirty="0" smtClean="0"/>
          </a:p>
          <a:p>
            <a:r>
              <a:rPr lang="en-US" dirty="0" smtClean="0"/>
              <a:t>(Later, we </a:t>
            </a:r>
            <a:r>
              <a:rPr lang="en-US" dirty="0"/>
              <a:t>want to examine a few more.) </a:t>
            </a:r>
          </a:p>
        </p:txBody>
      </p:sp>
    </p:spTree>
    <p:extLst>
      <p:ext uri="{BB962C8B-B14F-4D97-AF65-F5344CB8AC3E}">
        <p14:creationId xmlns:p14="http://schemas.microsoft.com/office/powerpoint/2010/main" val="1367302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881204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638800"/>
          </a:xfrm>
        </p:spPr>
        <p:txBody>
          <a:bodyPr/>
          <a:lstStyle/>
          <a:p>
            <a:r>
              <a:rPr lang="en-US" dirty="0" smtClean="0"/>
              <a:t>Did you notice that all of these characteristics that we are supposed to build and nurture in our lives are also characteristics of Deity?</a:t>
            </a:r>
          </a:p>
          <a:p>
            <a:r>
              <a:rPr lang="en-US" dirty="0"/>
              <a:t>Our goal in this is to call for an examination of how we are maturing in Him.  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good indicator of genuine spiritual growth is when we develop these godly attitudes and when we overcome the ungodly ones.   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/>
              <a:t>do you stand in God’s eyes?</a:t>
            </a:r>
          </a:p>
        </p:txBody>
      </p:sp>
    </p:spTree>
    <p:extLst>
      <p:ext uri="{BB962C8B-B14F-4D97-AF65-F5344CB8AC3E}">
        <p14:creationId xmlns:p14="http://schemas.microsoft.com/office/powerpoint/2010/main" val="4248279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Love &amp; caring</a:t>
            </a:r>
            <a:r>
              <a:rPr lang="en-US" dirty="0" smtClean="0"/>
              <a:t> 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These attitudes are put </a:t>
            </a:r>
            <a:r>
              <a:rPr lang="en-US" dirty="0"/>
              <a:t>together because Christian love is about caring.  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regularly emphasize our need to love others.  </a:t>
            </a:r>
            <a:endParaRPr lang="en-US" dirty="0" smtClean="0"/>
          </a:p>
          <a:p>
            <a:r>
              <a:rPr lang="en-US" dirty="0" smtClean="0"/>
              <a:t>Whether </a:t>
            </a:r>
            <a:r>
              <a:rPr lang="en-US" dirty="0"/>
              <a:t>we are addressing our love for our brethren – (</a:t>
            </a:r>
            <a:r>
              <a:rPr lang="en-US" u="sng" dirty="0">
                <a:hlinkClick r:id="rId2"/>
              </a:rPr>
              <a:t>John 13:34-35</a:t>
            </a:r>
            <a:r>
              <a:rPr lang="en-US" dirty="0"/>
              <a:t>, </a:t>
            </a:r>
            <a:r>
              <a:rPr lang="en-US" u="sng" dirty="0">
                <a:hlinkClick r:id="rId3"/>
              </a:rPr>
              <a:t>1 Peter 1:22</a:t>
            </a:r>
            <a:r>
              <a:rPr lang="en-US" dirty="0"/>
              <a:t>); </a:t>
            </a:r>
            <a:endParaRPr lang="en-US" dirty="0" smtClean="0"/>
          </a:p>
          <a:p>
            <a:r>
              <a:rPr lang="en-US" dirty="0" smtClean="0"/>
              <a:t>or </a:t>
            </a:r>
            <a:r>
              <a:rPr lang="en-US" dirty="0"/>
              <a:t>for others – (</a:t>
            </a:r>
            <a:r>
              <a:rPr lang="en-US" u="sng" dirty="0">
                <a:hlinkClick r:id="rId4"/>
              </a:rPr>
              <a:t>Matthew 22:39</a:t>
            </a:r>
            <a:r>
              <a:rPr lang="en-US" dirty="0"/>
              <a:t>, </a:t>
            </a:r>
            <a:r>
              <a:rPr lang="en-US" u="sng" dirty="0">
                <a:hlinkClick r:id="rId5"/>
              </a:rPr>
              <a:t>James 2:8</a:t>
            </a:r>
            <a:r>
              <a:rPr lang="en-US" dirty="0"/>
              <a:t> – love one another, etc</a:t>
            </a:r>
            <a:r>
              <a:rPr lang="en-US" dirty="0" smtClean="0"/>
              <a:t>.).</a:t>
            </a:r>
          </a:p>
          <a:p>
            <a:r>
              <a:rPr lang="en-US" dirty="0" smtClean="0"/>
              <a:t>This </a:t>
            </a:r>
            <a:r>
              <a:rPr lang="en-US" dirty="0"/>
              <a:t>love is more than a feeling one has.  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an ATTITUDE that acts on behalf of others (hence the definition of agape love - caring enough to sacrifice for what is best).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006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553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love is best demonstrated by Jesus who gave Himself for us on the cross – </a:t>
            </a:r>
            <a:r>
              <a:rPr lang="en-US" u="sng" dirty="0" smtClean="0">
                <a:hlinkClick r:id="rId2"/>
              </a:rPr>
              <a:t>John 15:13</a:t>
            </a:r>
            <a:r>
              <a:rPr lang="en-US" dirty="0" smtClean="0"/>
              <a:t>, </a:t>
            </a:r>
            <a:r>
              <a:rPr lang="en-US" u="sng" dirty="0" smtClean="0">
                <a:hlinkClick r:id="rId3"/>
              </a:rPr>
              <a:t>1 John 3:16</a:t>
            </a:r>
            <a:r>
              <a:rPr lang="en-US" dirty="0" smtClean="0"/>
              <a:t>, </a:t>
            </a:r>
            <a:r>
              <a:rPr lang="en-US" u="sng" dirty="0" smtClean="0">
                <a:hlinkClick r:id="rId4"/>
              </a:rPr>
              <a:t>Ephesians 5:2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seen in the concern of Paul for brethren everywhere.</a:t>
            </a:r>
          </a:p>
          <a:p>
            <a:r>
              <a:rPr lang="en-US" dirty="0" smtClean="0"/>
              <a:t>Having a genuine love and concern for others can open doors of opportunity to teach and influence.  </a:t>
            </a:r>
          </a:p>
          <a:p>
            <a:r>
              <a:rPr lang="en-US" dirty="0" smtClean="0"/>
              <a:t>It can cause you to look for opportunities to share the gospel and act like a Christian.  </a:t>
            </a:r>
          </a:p>
          <a:p>
            <a:r>
              <a:rPr lang="en-US" dirty="0" smtClean="0"/>
              <a:t>It can cause you to sacrifice because you do care.   </a:t>
            </a:r>
          </a:p>
          <a:p>
            <a:r>
              <a:rPr lang="en-US" dirty="0" smtClean="0"/>
              <a:t>It can keep you FROM doing or saying things that might cause irreparable damage. </a:t>
            </a:r>
          </a:p>
          <a:p>
            <a:r>
              <a:rPr lang="en-US" dirty="0" smtClean="0"/>
              <a:t>People don’t care how much you know until they know how much you care.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27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Compassion, mercy</a:t>
            </a:r>
            <a:r>
              <a:rPr lang="en-US" dirty="0" smtClean="0"/>
              <a:t> 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Compassion </a:t>
            </a:r>
            <a:r>
              <a:rPr lang="en-US" dirty="0"/>
              <a:t>– sympathetic pity and concern for others who are suffering or facing misfortunes.  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Christians, we need to have a compassionate attitude. </a:t>
            </a:r>
          </a:p>
          <a:p>
            <a:r>
              <a:rPr lang="en-US" dirty="0" smtClean="0"/>
              <a:t>There </a:t>
            </a:r>
            <a:r>
              <a:rPr lang="en-US" dirty="0"/>
              <a:t>is no better example of compassion than Jesus Himself.    </a:t>
            </a:r>
            <a:r>
              <a:rPr lang="en-US" u="sng" dirty="0" smtClean="0">
                <a:hlinkClick r:id="rId2"/>
              </a:rPr>
              <a:t>Matthew </a:t>
            </a:r>
            <a:r>
              <a:rPr lang="en-US" u="sng" dirty="0">
                <a:hlinkClick r:id="rId2"/>
              </a:rPr>
              <a:t>9:36</a:t>
            </a:r>
            <a:r>
              <a:rPr lang="en-US" dirty="0"/>
              <a:t>, </a:t>
            </a:r>
            <a:r>
              <a:rPr lang="en-US" u="sng" dirty="0">
                <a:hlinkClick r:id="rId3"/>
              </a:rPr>
              <a:t>14:14</a:t>
            </a:r>
            <a:r>
              <a:rPr lang="en-US" dirty="0"/>
              <a:t> – He was moved with compassion.  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demonstrated it on so many occasions – whether it was healing the needy (</a:t>
            </a:r>
            <a:r>
              <a:rPr lang="en-US" u="sng" dirty="0">
                <a:hlinkClick r:id="rId4"/>
              </a:rPr>
              <a:t>Luke 7:13</a:t>
            </a:r>
            <a:r>
              <a:rPr lang="en-US" dirty="0"/>
              <a:t>), tending to physical needs of others or even in His teaching (</a:t>
            </a:r>
            <a:r>
              <a:rPr lang="en-US" u="sng" dirty="0">
                <a:hlinkClick r:id="rId5"/>
              </a:rPr>
              <a:t>Luke 10:33</a:t>
            </a:r>
            <a:r>
              <a:rPr lang="en-US" dirty="0"/>
              <a:t> – the good Samaritan, </a:t>
            </a:r>
            <a:r>
              <a:rPr lang="en-US" u="sng" dirty="0">
                <a:hlinkClick r:id="rId6"/>
              </a:rPr>
              <a:t>Luke 15:20</a:t>
            </a:r>
            <a:r>
              <a:rPr lang="en-US" dirty="0"/>
              <a:t> – the father of the prodigal), including His pity for sinners (</a:t>
            </a:r>
            <a:r>
              <a:rPr lang="en-US" u="sng" dirty="0" smtClean="0">
                <a:hlinkClick r:id="rId7"/>
              </a:rPr>
              <a:t>Matthew </a:t>
            </a:r>
            <a:r>
              <a:rPr lang="en-US" u="sng" dirty="0">
                <a:hlinkClick r:id="rId7"/>
              </a:rPr>
              <a:t>9:36-38</a:t>
            </a:r>
            <a:r>
              <a:rPr lang="en-US" dirty="0"/>
              <a:t> – he called for His disciples to pray the Lord of harvest send forth laborers, etc.)  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was accused of associating with sinners often (</a:t>
            </a:r>
            <a:r>
              <a:rPr lang="en-US" u="sng" dirty="0">
                <a:hlinkClick r:id="rId8"/>
              </a:rPr>
              <a:t>Luke 15:1-2</a:t>
            </a:r>
            <a:r>
              <a:rPr lang="en-US" dirty="0"/>
              <a:t>, </a:t>
            </a:r>
            <a:r>
              <a:rPr lang="en-US" u="sng" dirty="0">
                <a:hlinkClick r:id="rId9"/>
              </a:rPr>
              <a:t>19:7</a:t>
            </a:r>
            <a:r>
              <a:rPr lang="en-US" dirty="0"/>
              <a:t>, </a:t>
            </a:r>
            <a:r>
              <a:rPr lang="en-US" u="sng" dirty="0">
                <a:hlinkClick r:id="rId10"/>
              </a:rPr>
              <a:t>Matt. 9:10-11</a:t>
            </a:r>
            <a:r>
              <a:rPr lang="en-US" dirty="0"/>
              <a:t>, </a:t>
            </a:r>
            <a:r>
              <a:rPr lang="en-US" u="sng" dirty="0">
                <a:hlinkClick r:id="rId11"/>
              </a:rPr>
              <a:t>11:19</a:t>
            </a:r>
            <a:r>
              <a:rPr lang="en-US" dirty="0"/>
              <a:t>) probably because He didn’t avoid the “undesirables” of society, but was compassionate.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124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9067800" cy="6553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Christians we need to be compassionate – </a:t>
            </a:r>
            <a:r>
              <a:rPr lang="en-US" u="sng" dirty="0" smtClean="0">
                <a:hlinkClick r:id="rId2"/>
              </a:rPr>
              <a:t>1 Peter 3:8</a:t>
            </a:r>
            <a:r>
              <a:rPr lang="en-US" dirty="0" smtClean="0"/>
              <a:t> – be of one mind, having compassion for one another…</a:t>
            </a:r>
          </a:p>
          <a:p>
            <a:r>
              <a:rPr lang="en-US" dirty="0" smtClean="0"/>
              <a:t>How do feel about the needy around us – the homeless, those with broken lives and hearts, </a:t>
            </a:r>
            <a:r>
              <a:rPr lang="en-US" dirty="0" err="1" smtClean="0"/>
              <a:t>etc</a:t>
            </a:r>
            <a:r>
              <a:rPr lang="en-US" dirty="0" smtClean="0"/>
              <a:t>?  </a:t>
            </a:r>
          </a:p>
          <a:p>
            <a:r>
              <a:rPr lang="en-US" dirty="0" smtClean="0"/>
              <a:t>And not just brethren, but those of the world!</a:t>
            </a:r>
          </a:p>
          <a:p>
            <a:r>
              <a:rPr lang="en-US" u="sng" dirty="0" smtClean="0">
                <a:hlinkClick r:id="rId3"/>
              </a:rPr>
              <a:t>James 1:27</a:t>
            </a:r>
            <a:r>
              <a:rPr lang="en-US" dirty="0" smtClean="0"/>
              <a:t> states that pure and undefiled religion is to help the needy.  </a:t>
            </a:r>
          </a:p>
          <a:p>
            <a:r>
              <a:rPr lang="en-US" u="sng" dirty="0" smtClean="0">
                <a:hlinkClick r:id="rId4"/>
              </a:rPr>
              <a:t>James 2:14-17</a:t>
            </a:r>
            <a:r>
              <a:rPr lang="en-US" dirty="0" smtClean="0"/>
              <a:t> tells us this is one way we demonstrate our faith.</a:t>
            </a:r>
          </a:p>
          <a:p>
            <a:r>
              <a:rPr lang="en-US" u="sng" dirty="0" smtClean="0">
                <a:hlinkClick r:id="rId5"/>
              </a:rPr>
              <a:t>Jude 22</a:t>
            </a:r>
            <a:r>
              <a:rPr lang="en-US" dirty="0" smtClean="0"/>
              <a:t> calls for us to have compassion in trying to teach others.</a:t>
            </a:r>
          </a:p>
          <a:p>
            <a:r>
              <a:rPr lang="en-US" u="sng" dirty="0" smtClean="0">
                <a:hlinkClick r:id="rId6"/>
              </a:rPr>
              <a:t>Romans 12:8</a:t>
            </a:r>
            <a:r>
              <a:rPr lang="en-US" dirty="0" smtClean="0"/>
              <a:t>, speaking of whatever abilities we have, calls for us to show mercy with cheerfulness.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95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77000"/>
          </a:xfrm>
        </p:spPr>
        <p:txBody>
          <a:bodyPr/>
          <a:lstStyle/>
          <a:p>
            <a:r>
              <a:rPr lang="en-US" dirty="0" smtClean="0"/>
              <a:t>When we care about others we will become compassionate to their needs.   </a:t>
            </a:r>
          </a:p>
          <a:p>
            <a:r>
              <a:rPr lang="en-US" dirty="0" smtClean="0"/>
              <a:t>Spiritually, when we see the plight of the lost, it ought to bother us.  </a:t>
            </a:r>
          </a:p>
          <a:p>
            <a:r>
              <a:rPr lang="en-US" dirty="0" smtClean="0"/>
              <a:t>When we see brethren or others suffering or struggling, we ought to desire to help them in whatever way we can.  </a:t>
            </a:r>
          </a:p>
          <a:p>
            <a:r>
              <a:rPr lang="en-US" dirty="0" smtClean="0"/>
              <a:t>When we see those outside the church dealing with things, we have the ability to help them.</a:t>
            </a:r>
          </a:p>
          <a:p>
            <a:r>
              <a:rPr lang="en-US" dirty="0" smtClean="0"/>
              <a:t>W</a:t>
            </a:r>
            <a:r>
              <a:rPr lang="en-US" dirty="0" smtClean="0"/>
              <a:t>e can do much good.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186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Kindness</a:t>
            </a:r>
            <a:r>
              <a:rPr lang="en-US" dirty="0" smtClean="0"/>
              <a:t> 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Speaks </a:t>
            </a:r>
            <a:r>
              <a:rPr lang="en-US" dirty="0"/>
              <a:t>of one who has a gentle, warm-hearted and considerate disposition toward others.   </a:t>
            </a:r>
            <a:endParaRPr lang="en-US" dirty="0" smtClean="0"/>
          </a:p>
          <a:p>
            <a:r>
              <a:rPr lang="en-US" dirty="0" smtClean="0"/>
              <a:t>He or she </a:t>
            </a:r>
            <a:r>
              <a:rPr lang="en-US" dirty="0"/>
              <a:t>treats others in a respectful and pleasant way.  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is NOT hateful or cruel.</a:t>
            </a:r>
          </a:p>
          <a:p>
            <a:r>
              <a:rPr lang="en-US" dirty="0" smtClean="0"/>
              <a:t>One </a:t>
            </a:r>
            <a:r>
              <a:rPr lang="en-US" dirty="0"/>
              <a:t>of the ways God is described </a:t>
            </a:r>
            <a:r>
              <a:rPr lang="en-US" dirty="0" smtClean="0"/>
              <a:t>toward </a:t>
            </a:r>
            <a:r>
              <a:rPr lang="en-US" dirty="0"/>
              <a:t>us is through kindness – </a:t>
            </a:r>
            <a:r>
              <a:rPr lang="en-US" u="sng" dirty="0">
                <a:hlinkClick r:id="rId2"/>
              </a:rPr>
              <a:t>Titus </a:t>
            </a:r>
            <a:r>
              <a:rPr lang="en-US" u="sng" dirty="0" smtClean="0">
                <a:hlinkClick r:id="rId2"/>
              </a:rPr>
              <a:t>2:4</a:t>
            </a:r>
            <a:endParaRPr lang="en-US" u="sng" dirty="0" smtClean="0"/>
          </a:p>
          <a:p>
            <a:r>
              <a:rPr lang="en-US" dirty="0" smtClean="0"/>
              <a:t>On </a:t>
            </a:r>
            <a:r>
              <a:rPr lang="en-US" dirty="0"/>
              <a:t>Malta, after a shipwreck, the natives showed “unusual kindness” to Paul and the others (</a:t>
            </a:r>
            <a:r>
              <a:rPr lang="en-US" u="sng" dirty="0">
                <a:hlinkClick r:id="rId3"/>
              </a:rPr>
              <a:t>Acts 28:2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26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991600" cy="6400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need to be kind – </a:t>
            </a:r>
            <a:br>
              <a:rPr lang="en-US" dirty="0" smtClean="0"/>
            </a:br>
            <a:r>
              <a:rPr lang="en-US" u="sng" dirty="0" smtClean="0">
                <a:hlinkClick r:id="rId2"/>
              </a:rPr>
              <a:t>Proverbs 19:22</a:t>
            </a:r>
            <a:r>
              <a:rPr lang="en-US" dirty="0" smtClean="0"/>
              <a:t>, “</a:t>
            </a:r>
            <a:r>
              <a:rPr lang="en-US" i="1" dirty="0" smtClean="0"/>
              <a:t>What is desired in a man is kindness, And a poor man is better than a liar.</a:t>
            </a:r>
            <a:r>
              <a:rPr lang="en-US" dirty="0" smtClean="0"/>
              <a:t> “</a:t>
            </a:r>
            <a:br>
              <a:rPr lang="en-US" dirty="0" smtClean="0"/>
            </a:br>
            <a:r>
              <a:rPr lang="en-US" u="sng" dirty="0" smtClean="0">
                <a:hlinkClick r:id="rId3"/>
              </a:rPr>
              <a:t>1 Corinthians 13:4</a:t>
            </a:r>
            <a:r>
              <a:rPr lang="en-US" dirty="0" smtClean="0"/>
              <a:t> tells us that love suffers long and is kind.</a:t>
            </a:r>
          </a:p>
          <a:p>
            <a:r>
              <a:rPr lang="en-US" dirty="0" smtClean="0"/>
              <a:t>It is a fruit of the Spirit – </a:t>
            </a:r>
            <a:r>
              <a:rPr lang="en-US" u="sng" dirty="0" smtClean="0">
                <a:hlinkClick r:id="rId4"/>
              </a:rPr>
              <a:t>Galatians 5:22-23</a:t>
            </a:r>
            <a:endParaRPr lang="en-US" u="sng" dirty="0" smtClean="0"/>
          </a:p>
          <a:p>
            <a:r>
              <a:rPr lang="en-US" u="sng" dirty="0" smtClean="0">
                <a:hlinkClick r:id="rId5"/>
              </a:rPr>
              <a:t>Ephesians 4:32</a:t>
            </a:r>
            <a:r>
              <a:rPr lang="en-US" dirty="0" smtClean="0"/>
              <a:t> calls for us to be kind to one another – it solves many problems.</a:t>
            </a:r>
          </a:p>
          <a:p>
            <a:r>
              <a:rPr lang="en-US" dirty="0" smtClean="0"/>
              <a:t>Kindness is a universal language.  </a:t>
            </a:r>
          </a:p>
          <a:p>
            <a:r>
              <a:rPr lang="en-US" dirty="0" smtClean="0"/>
              <a:t>When we treat others with kindness it can open doors.  </a:t>
            </a:r>
          </a:p>
          <a:p>
            <a:r>
              <a:rPr lang="en-US" dirty="0" smtClean="0"/>
              <a:t>It can also make or change someone’s day for the better.  </a:t>
            </a:r>
          </a:p>
          <a:p>
            <a:r>
              <a:rPr lang="en-US" dirty="0" smtClean="0"/>
              <a:t>It makes you desirable to be around.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14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347</Words>
  <Application>Microsoft Office PowerPoint</Application>
  <PresentationFormat>On-screen Show (4:3)</PresentationFormat>
  <Paragraphs>121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Building, Maintaining, And Nurturing Good Relationships</vt:lpstr>
      <vt:lpstr>Introduction</vt:lpstr>
      <vt:lpstr>Love &amp; caring –</vt:lpstr>
      <vt:lpstr>PowerPoint Presentation</vt:lpstr>
      <vt:lpstr>Compassion, mercy –</vt:lpstr>
      <vt:lpstr>PowerPoint Presentation</vt:lpstr>
      <vt:lpstr>PowerPoint Presentation</vt:lpstr>
      <vt:lpstr>Kindness –</vt:lpstr>
      <vt:lpstr>PowerPoint Presentation</vt:lpstr>
      <vt:lpstr>Joyful –</vt:lpstr>
      <vt:lpstr>PowerPoint Presentation</vt:lpstr>
      <vt:lpstr>PowerPoint Presentation</vt:lpstr>
      <vt:lpstr>Meekness, humility –</vt:lpstr>
      <vt:lpstr>PowerPoint Presentation</vt:lpstr>
      <vt:lpstr>PowerPoint Presentation</vt:lpstr>
      <vt:lpstr>PowerPoint Presentation</vt:lpstr>
      <vt:lpstr>Patience and longsuffering –</vt:lpstr>
      <vt:lpstr>PowerPoint Presentation</vt:lpstr>
      <vt:lpstr>PowerPoint Presentation</vt:lpstr>
      <vt:lpstr>Good Attitudes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Building, Maintaining, And Nurturing Good Relationships</dc:title>
  <dc:creator>Aarons</dc:creator>
  <cp:lastModifiedBy>Aarons</cp:lastModifiedBy>
  <cp:revision>7</cp:revision>
  <dcterms:created xsi:type="dcterms:W3CDTF">2016-10-21T18:21:16Z</dcterms:created>
  <dcterms:modified xsi:type="dcterms:W3CDTF">2016-10-21T19:12:08Z</dcterms:modified>
</cp:coreProperties>
</file>