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75"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6" autoAdjust="0"/>
    <p:restoredTop sz="86435" autoAdjust="0"/>
  </p:normalViewPr>
  <p:slideViewPr>
    <p:cSldViewPr>
      <p:cViewPr varScale="1">
        <p:scale>
          <a:sx n="96" d="100"/>
          <a:sy n="96" d="100"/>
        </p:scale>
        <p:origin x="-696" y="-90"/>
      </p:cViewPr>
      <p:guideLst>
        <p:guide orient="horz" pos="2160"/>
        <p:guide pos="2880"/>
      </p:guideLst>
    </p:cSldViewPr>
  </p:slideViewPr>
  <p:outlineViewPr>
    <p:cViewPr>
      <p:scale>
        <a:sx n="33" d="100"/>
        <a:sy n="33" d="100"/>
      </p:scale>
      <p:origin x="0" y="145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D8213C-2AE9-4DE7-A3CF-D61A66D52E72}"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821E9-9391-4305-B0BA-146B8425A358}" type="slidenum">
              <a:rPr lang="en-US" smtClean="0"/>
              <a:t>‹#›</a:t>
            </a:fld>
            <a:endParaRPr lang="en-US"/>
          </a:p>
        </p:txBody>
      </p:sp>
    </p:spTree>
    <p:extLst>
      <p:ext uri="{BB962C8B-B14F-4D97-AF65-F5344CB8AC3E}">
        <p14:creationId xmlns:p14="http://schemas.microsoft.com/office/powerpoint/2010/main" val="393919571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8213C-2AE9-4DE7-A3CF-D61A66D52E72}"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821E9-9391-4305-B0BA-146B8425A358}" type="slidenum">
              <a:rPr lang="en-US" smtClean="0"/>
              <a:t>‹#›</a:t>
            </a:fld>
            <a:endParaRPr lang="en-US"/>
          </a:p>
        </p:txBody>
      </p:sp>
    </p:spTree>
    <p:extLst>
      <p:ext uri="{BB962C8B-B14F-4D97-AF65-F5344CB8AC3E}">
        <p14:creationId xmlns:p14="http://schemas.microsoft.com/office/powerpoint/2010/main" val="48946785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8213C-2AE9-4DE7-A3CF-D61A66D52E72}"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821E9-9391-4305-B0BA-146B8425A358}" type="slidenum">
              <a:rPr lang="en-US" smtClean="0"/>
              <a:t>‹#›</a:t>
            </a:fld>
            <a:endParaRPr lang="en-US"/>
          </a:p>
        </p:txBody>
      </p:sp>
    </p:spTree>
    <p:extLst>
      <p:ext uri="{BB962C8B-B14F-4D97-AF65-F5344CB8AC3E}">
        <p14:creationId xmlns:p14="http://schemas.microsoft.com/office/powerpoint/2010/main" val="195530494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8213C-2AE9-4DE7-A3CF-D61A66D52E72}"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821E9-9391-4305-B0BA-146B8425A358}" type="slidenum">
              <a:rPr lang="en-US" smtClean="0"/>
              <a:t>‹#›</a:t>
            </a:fld>
            <a:endParaRPr lang="en-US"/>
          </a:p>
        </p:txBody>
      </p:sp>
    </p:spTree>
    <p:extLst>
      <p:ext uri="{BB962C8B-B14F-4D97-AF65-F5344CB8AC3E}">
        <p14:creationId xmlns:p14="http://schemas.microsoft.com/office/powerpoint/2010/main" val="392881842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D8213C-2AE9-4DE7-A3CF-D61A66D52E72}"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821E9-9391-4305-B0BA-146B8425A358}" type="slidenum">
              <a:rPr lang="en-US" smtClean="0"/>
              <a:t>‹#›</a:t>
            </a:fld>
            <a:endParaRPr lang="en-US"/>
          </a:p>
        </p:txBody>
      </p:sp>
    </p:spTree>
    <p:extLst>
      <p:ext uri="{BB962C8B-B14F-4D97-AF65-F5344CB8AC3E}">
        <p14:creationId xmlns:p14="http://schemas.microsoft.com/office/powerpoint/2010/main" val="106125508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D8213C-2AE9-4DE7-A3CF-D61A66D52E72}"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821E9-9391-4305-B0BA-146B8425A358}" type="slidenum">
              <a:rPr lang="en-US" smtClean="0"/>
              <a:t>‹#›</a:t>
            </a:fld>
            <a:endParaRPr lang="en-US"/>
          </a:p>
        </p:txBody>
      </p:sp>
    </p:spTree>
    <p:extLst>
      <p:ext uri="{BB962C8B-B14F-4D97-AF65-F5344CB8AC3E}">
        <p14:creationId xmlns:p14="http://schemas.microsoft.com/office/powerpoint/2010/main" val="292766682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D8213C-2AE9-4DE7-A3CF-D61A66D52E72}"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0821E9-9391-4305-B0BA-146B8425A358}" type="slidenum">
              <a:rPr lang="en-US" smtClean="0"/>
              <a:t>‹#›</a:t>
            </a:fld>
            <a:endParaRPr lang="en-US"/>
          </a:p>
        </p:txBody>
      </p:sp>
    </p:spTree>
    <p:extLst>
      <p:ext uri="{BB962C8B-B14F-4D97-AF65-F5344CB8AC3E}">
        <p14:creationId xmlns:p14="http://schemas.microsoft.com/office/powerpoint/2010/main" val="128807726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8213C-2AE9-4DE7-A3CF-D61A66D52E72}"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0821E9-9391-4305-B0BA-146B8425A358}" type="slidenum">
              <a:rPr lang="en-US" smtClean="0"/>
              <a:t>‹#›</a:t>
            </a:fld>
            <a:endParaRPr lang="en-US"/>
          </a:p>
        </p:txBody>
      </p:sp>
    </p:spTree>
    <p:extLst>
      <p:ext uri="{BB962C8B-B14F-4D97-AF65-F5344CB8AC3E}">
        <p14:creationId xmlns:p14="http://schemas.microsoft.com/office/powerpoint/2010/main" val="243021442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8213C-2AE9-4DE7-A3CF-D61A66D52E72}"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0821E9-9391-4305-B0BA-146B8425A358}" type="slidenum">
              <a:rPr lang="en-US" smtClean="0"/>
              <a:t>‹#›</a:t>
            </a:fld>
            <a:endParaRPr lang="en-US"/>
          </a:p>
        </p:txBody>
      </p:sp>
    </p:spTree>
    <p:extLst>
      <p:ext uri="{BB962C8B-B14F-4D97-AF65-F5344CB8AC3E}">
        <p14:creationId xmlns:p14="http://schemas.microsoft.com/office/powerpoint/2010/main" val="175484693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8213C-2AE9-4DE7-A3CF-D61A66D52E72}"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821E9-9391-4305-B0BA-146B8425A358}" type="slidenum">
              <a:rPr lang="en-US" smtClean="0"/>
              <a:t>‹#›</a:t>
            </a:fld>
            <a:endParaRPr lang="en-US"/>
          </a:p>
        </p:txBody>
      </p:sp>
    </p:spTree>
    <p:extLst>
      <p:ext uri="{BB962C8B-B14F-4D97-AF65-F5344CB8AC3E}">
        <p14:creationId xmlns:p14="http://schemas.microsoft.com/office/powerpoint/2010/main" val="226361729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8213C-2AE9-4DE7-A3CF-D61A66D52E72}"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821E9-9391-4305-B0BA-146B8425A358}" type="slidenum">
              <a:rPr lang="en-US" smtClean="0"/>
              <a:t>‹#›</a:t>
            </a:fld>
            <a:endParaRPr lang="en-US"/>
          </a:p>
        </p:txBody>
      </p:sp>
    </p:spTree>
    <p:extLst>
      <p:ext uri="{BB962C8B-B14F-4D97-AF65-F5344CB8AC3E}">
        <p14:creationId xmlns:p14="http://schemas.microsoft.com/office/powerpoint/2010/main" val="335887907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6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8213C-2AE9-4DE7-A3CF-D61A66D52E72}" type="datetimeFigureOut">
              <a:rPr lang="en-US" smtClean="0"/>
              <a:t>11/3/2016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0821E9-9391-4305-B0BA-146B8425A358}" type="slidenum">
              <a:rPr lang="en-US" smtClean="0"/>
              <a:t>‹#›</a:t>
            </a:fld>
            <a:endParaRPr lang="en-US"/>
          </a:p>
        </p:txBody>
      </p:sp>
    </p:spTree>
    <p:extLst>
      <p:ext uri="{BB962C8B-B14F-4D97-AF65-F5344CB8AC3E}">
        <p14:creationId xmlns:p14="http://schemas.microsoft.com/office/powerpoint/2010/main" val="4164601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blia.com/bible/nkjv/Titus%201.7" TargetMode="External"/><Relationship Id="rId2" Type="http://schemas.openxmlformats.org/officeDocument/2006/relationships/hyperlink" Target="http://biblia.com/bible/nkjv/1%20Timothy%204.6" TargetMode="External"/><Relationship Id="rId1" Type="http://schemas.openxmlformats.org/officeDocument/2006/relationships/slideLayout" Target="../slideLayouts/slideLayout2.xml"/><Relationship Id="rId6" Type="http://schemas.openxmlformats.org/officeDocument/2006/relationships/hyperlink" Target="http://biblia.com/bible/nkjv/1%20Tim.%203.8" TargetMode="External"/><Relationship Id="rId5" Type="http://schemas.openxmlformats.org/officeDocument/2006/relationships/hyperlink" Target="http://biblia.com/bible/nkjv/1%20Peter%205.2-3" TargetMode="External"/><Relationship Id="rId4" Type="http://schemas.openxmlformats.org/officeDocument/2006/relationships/hyperlink" Target="http://biblia.com/bible/nkjv/Heb.%2013.1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biblia.com/bible/nkjv/1%20Tim.%202.11-15" TargetMode="External"/><Relationship Id="rId2" Type="http://schemas.openxmlformats.org/officeDocument/2006/relationships/hyperlink" Target="http://biblia.com/bible/nkjv/Romans%2016.1" TargetMode="External"/><Relationship Id="rId1" Type="http://schemas.openxmlformats.org/officeDocument/2006/relationships/slideLayout" Target="../slideLayouts/slideLayout2.xml"/><Relationship Id="rId5" Type="http://schemas.openxmlformats.org/officeDocument/2006/relationships/hyperlink" Target="http://biblia.com/bible/nkjv/Titus%202.3-5" TargetMode="External"/><Relationship Id="rId4" Type="http://schemas.openxmlformats.org/officeDocument/2006/relationships/hyperlink" Target="http://biblia.com/bible/nkjv/1%20Cor.%2014.34-35"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biblia.com/bible/nkjv/1%20Cor.%209.19-22" TargetMode="External"/><Relationship Id="rId2" Type="http://schemas.openxmlformats.org/officeDocument/2006/relationships/hyperlink" Target="http://biblia.com/bible/nkjv/Acts%209.36-39" TargetMode="External"/><Relationship Id="rId1" Type="http://schemas.openxmlformats.org/officeDocument/2006/relationships/slideLayout" Target="../slideLayouts/slideLayout2.xml"/><Relationship Id="rId5" Type="http://schemas.openxmlformats.org/officeDocument/2006/relationships/hyperlink" Target="http://biblia.com/bible/nkjv/Luke%2010.29" TargetMode="External"/><Relationship Id="rId4" Type="http://schemas.openxmlformats.org/officeDocument/2006/relationships/hyperlink" Target="http://biblia.com/bible/nkjv/Luke%2010.33-36"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biblia.com/bible/nkjv/Romans%2012.1" TargetMode="External"/><Relationship Id="rId2" Type="http://schemas.openxmlformats.org/officeDocument/2006/relationships/hyperlink" Target="http://biblia.com/bible/nkjv/Psalm%202.11" TargetMode="External"/><Relationship Id="rId1" Type="http://schemas.openxmlformats.org/officeDocument/2006/relationships/slideLayout" Target="../slideLayouts/slideLayout2.xml"/><Relationship Id="rId5" Type="http://schemas.openxmlformats.org/officeDocument/2006/relationships/hyperlink" Target="http://biblia.com/bible/nkjv/Matthew%206.24" TargetMode="External"/><Relationship Id="rId4" Type="http://schemas.openxmlformats.org/officeDocument/2006/relationships/hyperlink" Target="http://biblia.com/bible/nkjv/Romans%206.17-18"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iblia.com/bible/nkjv/Jeremiah%205.30-31" TargetMode="External"/><Relationship Id="rId2" Type="http://schemas.openxmlformats.org/officeDocument/2006/relationships/hyperlink" Target="http://biblia.com/bible/nkjv/Malachi%202.7-9" TargetMode="External"/><Relationship Id="rId1" Type="http://schemas.openxmlformats.org/officeDocument/2006/relationships/slideLayout" Target="../slideLayouts/slideLayout2.xml"/><Relationship Id="rId5" Type="http://schemas.openxmlformats.org/officeDocument/2006/relationships/hyperlink" Target="http://biblia.com/bible/nkjv/1%20Samuel%202.12-17" TargetMode="External"/><Relationship Id="rId4" Type="http://schemas.openxmlformats.org/officeDocument/2006/relationships/hyperlink" Target="http://biblia.com/bible/nkjv/Ezekiel%2022.2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biblia.com/bible/nkjv/Isaiah%201.23" TargetMode="External"/><Relationship Id="rId2" Type="http://schemas.openxmlformats.org/officeDocument/2006/relationships/hyperlink" Target="http://biblia.com/bible/nkjv/Amos%205.11-12" TargetMode="External"/><Relationship Id="rId1" Type="http://schemas.openxmlformats.org/officeDocument/2006/relationships/slideLayout" Target="../slideLayouts/slideLayout2.xml"/><Relationship Id="rId4" Type="http://schemas.openxmlformats.org/officeDocument/2006/relationships/hyperlink" Target="http://biblia.com/bible/nkjv/Jeremiah%205.2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Matthew%2025.40" TargetMode="External"/><Relationship Id="rId7" Type="http://schemas.openxmlformats.org/officeDocument/2006/relationships/hyperlink" Target="http://biblia.com/bible/nkjv/1%20John%203.17-18" TargetMode="External"/><Relationship Id="rId2" Type="http://schemas.openxmlformats.org/officeDocument/2006/relationships/hyperlink" Target="http://biblia.com/bible/nkjv/James%201.27" TargetMode="External"/><Relationship Id="rId1" Type="http://schemas.openxmlformats.org/officeDocument/2006/relationships/slideLayout" Target="../slideLayouts/slideLayout2.xml"/><Relationship Id="rId6" Type="http://schemas.openxmlformats.org/officeDocument/2006/relationships/hyperlink" Target="http://biblia.com/bible/nkjv/Galatians%206.10" TargetMode="External"/><Relationship Id="rId5" Type="http://schemas.openxmlformats.org/officeDocument/2006/relationships/hyperlink" Target="http://biblia.com/bible/nkjv/Galatians%202.10" TargetMode="External"/><Relationship Id="rId4" Type="http://schemas.openxmlformats.org/officeDocument/2006/relationships/hyperlink" Target="http://biblia.com/bible/nkjv/Matthew%2025.45-46"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biblia.com/bible/nkjv/Matt.%2020.26" TargetMode="External"/><Relationship Id="rId7" Type="http://schemas.openxmlformats.org/officeDocument/2006/relationships/hyperlink" Target="http://biblia.com/bible/nkjv/1%20Corinthians%204.1-2" TargetMode="External"/><Relationship Id="rId2" Type="http://schemas.openxmlformats.org/officeDocument/2006/relationships/hyperlink" Target="http://biblia.com/bible/nkjv/Eph.%202.10" TargetMode="External"/><Relationship Id="rId1" Type="http://schemas.openxmlformats.org/officeDocument/2006/relationships/slideLayout" Target="../slideLayouts/slideLayout2.xml"/><Relationship Id="rId6" Type="http://schemas.openxmlformats.org/officeDocument/2006/relationships/hyperlink" Target="http://biblia.com/bible/nkjv/Galatians%205.13" TargetMode="External"/><Relationship Id="rId5" Type="http://schemas.openxmlformats.org/officeDocument/2006/relationships/hyperlink" Target="http://biblia.com/bible/nkjv/James%202.14-17" TargetMode="External"/><Relationship Id="rId4" Type="http://schemas.openxmlformats.org/officeDocument/2006/relationships/hyperlink" Target="http://biblia.com/bible/nkjv/Titus%202.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iblia.com/bible/nkjv/1%20Corinthians%204.1-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blia.com/bible/nkjv/1%20Kings%203.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3401"/>
            <a:ext cx="8839200" cy="3067050"/>
          </a:xfrm>
        </p:spPr>
        <p:txBody>
          <a:bodyPr>
            <a:noAutofit/>
          </a:bodyPr>
          <a:lstStyle/>
          <a:p>
            <a:r>
              <a:rPr lang="en-US" sz="7200" dirty="0" smtClean="0"/>
              <a:t>Building, Maintaining, And Nurturing Good Relationships</a:t>
            </a:r>
            <a:endParaRPr lang="en-US" sz="7200" dirty="0"/>
          </a:p>
        </p:txBody>
      </p:sp>
      <p:sp>
        <p:nvSpPr>
          <p:cNvPr id="3" name="Subtitle 2"/>
          <p:cNvSpPr>
            <a:spLocks noGrp="1"/>
          </p:cNvSpPr>
          <p:nvPr>
            <p:ph type="subTitle" idx="1"/>
          </p:nvPr>
        </p:nvSpPr>
        <p:spPr>
          <a:xfrm>
            <a:off x="381000" y="4419600"/>
            <a:ext cx="8305800" cy="2057400"/>
          </a:xfrm>
        </p:spPr>
        <p:txBody>
          <a:bodyPr>
            <a:normAutofit/>
          </a:bodyPr>
          <a:lstStyle/>
          <a:p>
            <a:r>
              <a:rPr lang="en-US" sz="6000" b="1" dirty="0" smtClean="0"/>
              <a:t> </a:t>
            </a:r>
            <a:r>
              <a:rPr lang="en-US" sz="6000" b="1" dirty="0" smtClean="0">
                <a:solidFill>
                  <a:schemeClr val="tx2"/>
                </a:solidFill>
              </a:rPr>
              <a:t>BECOMING A </a:t>
            </a:r>
            <a:r>
              <a:rPr lang="en-US" sz="6000" b="1" dirty="0">
                <a:solidFill>
                  <a:schemeClr val="tx2"/>
                </a:solidFill>
              </a:rPr>
              <a:t>SERVANT TO OTHERS</a:t>
            </a:r>
            <a:endParaRPr lang="en-US" sz="6000" dirty="0">
              <a:solidFill>
                <a:schemeClr val="tx2"/>
              </a:solidFill>
            </a:endParaRPr>
          </a:p>
        </p:txBody>
      </p:sp>
    </p:spTree>
    <p:extLst>
      <p:ext uri="{BB962C8B-B14F-4D97-AF65-F5344CB8AC3E}">
        <p14:creationId xmlns:p14="http://schemas.microsoft.com/office/powerpoint/2010/main" val="200162890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553200"/>
          </a:xfrm>
        </p:spPr>
        <p:txBody>
          <a:bodyPr>
            <a:normAutofit/>
          </a:bodyPr>
          <a:lstStyle/>
          <a:p>
            <a:r>
              <a:rPr lang="en-US" u="sng" dirty="0" smtClean="0"/>
              <a:t>The servant-leader</a:t>
            </a:r>
            <a:r>
              <a:rPr lang="en-US" dirty="0" smtClean="0"/>
              <a:t> is one who cares about others – </a:t>
            </a:r>
          </a:p>
          <a:p>
            <a:r>
              <a:rPr lang="en-US" dirty="0" smtClean="0"/>
              <a:t>his workers and those who he is creating a product for.  </a:t>
            </a:r>
          </a:p>
          <a:p>
            <a:r>
              <a:rPr lang="en-US" dirty="0" smtClean="0"/>
              <a:t>He cares about their well-being and takes actions to show that.  </a:t>
            </a:r>
          </a:p>
          <a:p>
            <a:r>
              <a:rPr lang="en-US" dirty="0" smtClean="0"/>
              <a:t>This does not necessarily mean he will not prosper (he usually does), but it is not the money that drives him.  </a:t>
            </a:r>
          </a:p>
          <a:p>
            <a:r>
              <a:rPr lang="en-US" dirty="0" smtClean="0"/>
              <a:t>Typically such leaders prosper because those under him know that he genuinely cares about them and therefore they are willing to do more for him (or her). </a:t>
            </a:r>
          </a:p>
          <a:p>
            <a:endParaRPr lang="en-US" dirty="0"/>
          </a:p>
        </p:txBody>
      </p:sp>
    </p:spTree>
    <p:extLst>
      <p:ext uri="{BB962C8B-B14F-4D97-AF65-F5344CB8AC3E}">
        <p14:creationId xmlns:p14="http://schemas.microsoft.com/office/powerpoint/2010/main" val="407650766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a:bodyPr>
          <a:lstStyle/>
          <a:p>
            <a:r>
              <a:rPr lang="en-US" b="1" i="1" dirty="0" smtClean="0"/>
              <a:t>In </a:t>
            </a:r>
            <a:r>
              <a:rPr lang="en-US" b="1" i="1" dirty="0"/>
              <a:t>the Bible, godly leaders CARE!  Godly leaders SERVE</a:t>
            </a:r>
            <a:r>
              <a:rPr lang="en-US" dirty="0"/>
              <a:t>.</a:t>
            </a:r>
          </a:p>
          <a:p>
            <a:r>
              <a:rPr lang="en-US" u="sng" dirty="0"/>
              <a:t>Preachers</a:t>
            </a:r>
            <a:r>
              <a:rPr lang="en-US" dirty="0"/>
              <a:t> are often described as ministers – </a:t>
            </a:r>
            <a:r>
              <a:rPr lang="en-US" u="sng" dirty="0">
                <a:hlinkClick r:id="rId2"/>
              </a:rPr>
              <a:t>1 Timothy </a:t>
            </a:r>
            <a:r>
              <a:rPr lang="en-US" u="sng" dirty="0" smtClean="0">
                <a:hlinkClick r:id="rId2"/>
              </a:rPr>
              <a:t>4:6</a:t>
            </a:r>
            <a:r>
              <a:rPr lang="en-US" u="sng" dirty="0" smtClean="0"/>
              <a:t> </a:t>
            </a:r>
            <a:r>
              <a:rPr lang="en-US" dirty="0" smtClean="0"/>
              <a:t>that serve others.</a:t>
            </a:r>
          </a:p>
          <a:p>
            <a:r>
              <a:rPr lang="en-US" u="sng" dirty="0" smtClean="0"/>
              <a:t>Elders</a:t>
            </a:r>
            <a:r>
              <a:rPr lang="en-US" dirty="0"/>
              <a:t> </a:t>
            </a:r>
            <a:r>
              <a:rPr lang="en-US" dirty="0" smtClean="0"/>
              <a:t>who do their </a:t>
            </a:r>
            <a:r>
              <a:rPr lang="en-US" dirty="0"/>
              <a:t>job serve the Lord (</a:t>
            </a:r>
            <a:r>
              <a:rPr lang="en-US" u="sng" dirty="0">
                <a:hlinkClick r:id="rId3"/>
              </a:rPr>
              <a:t>Titus 1:7</a:t>
            </a:r>
            <a:r>
              <a:rPr lang="en-US" dirty="0"/>
              <a:t> – steward of God) </a:t>
            </a:r>
            <a:r>
              <a:rPr lang="en-US" b="1" u="sng" dirty="0" smtClean="0"/>
              <a:t>and </a:t>
            </a:r>
            <a:r>
              <a:rPr lang="en-US" dirty="0"/>
              <a:t>their brethren - </a:t>
            </a:r>
            <a:r>
              <a:rPr lang="en-US" u="sng" dirty="0" smtClean="0">
                <a:hlinkClick r:id="rId4"/>
              </a:rPr>
              <a:t>Hebrews </a:t>
            </a:r>
            <a:r>
              <a:rPr lang="en-US" u="sng" dirty="0">
                <a:hlinkClick r:id="rId4"/>
              </a:rPr>
              <a:t>13:17</a:t>
            </a:r>
            <a:r>
              <a:rPr lang="en-US" dirty="0"/>
              <a:t> – they are watching out for our souls.  </a:t>
            </a:r>
            <a:endParaRPr lang="en-US" dirty="0" smtClean="0"/>
          </a:p>
          <a:p>
            <a:r>
              <a:rPr lang="en-US" u="sng" dirty="0" smtClean="0">
                <a:hlinkClick r:id="rId5"/>
              </a:rPr>
              <a:t>1 </a:t>
            </a:r>
            <a:r>
              <a:rPr lang="en-US" u="sng" dirty="0">
                <a:hlinkClick r:id="rId5"/>
              </a:rPr>
              <a:t>Peter 5:2-3</a:t>
            </a:r>
            <a:r>
              <a:rPr lang="en-US" dirty="0"/>
              <a:t> – they oversee and live as examples for the flock</a:t>
            </a:r>
            <a:r>
              <a:rPr lang="en-US" dirty="0" smtClean="0"/>
              <a:t>.</a:t>
            </a:r>
          </a:p>
          <a:p>
            <a:r>
              <a:rPr lang="en-US" u="sng" dirty="0" smtClean="0"/>
              <a:t>Deacons</a:t>
            </a:r>
            <a:r>
              <a:rPr lang="en-US" dirty="0"/>
              <a:t>, by definition of their term  (</a:t>
            </a:r>
            <a:r>
              <a:rPr lang="en-US" u="sng" dirty="0">
                <a:hlinkClick r:id="rId6"/>
              </a:rPr>
              <a:t>1 </a:t>
            </a:r>
            <a:r>
              <a:rPr lang="en-US" u="sng" dirty="0" smtClean="0">
                <a:hlinkClick r:id="rId6"/>
              </a:rPr>
              <a:t>Timothy </a:t>
            </a:r>
            <a:r>
              <a:rPr lang="en-US" u="sng" dirty="0">
                <a:hlinkClick r:id="rId6"/>
              </a:rPr>
              <a:t>3:8</a:t>
            </a:r>
            <a:r>
              <a:rPr lang="en-US" dirty="0"/>
              <a:t>)– </a:t>
            </a:r>
            <a:r>
              <a:rPr lang="en-US" u="sng" dirty="0"/>
              <a:t>are servants </a:t>
            </a:r>
            <a:r>
              <a:rPr lang="en-US" dirty="0"/>
              <a:t>as per the Greek word previously mentioned, </a:t>
            </a:r>
            <a:r>
              <a:rPr lang="en-US" dirty="0" err="1"/>
              <a:t>διάκονος</a:t>
            </a:r>
            <a:r>
              <a:rPr lang="en-US" dirty="0"/>
              <a:t> (</a:t>
            </a:r>
            <a:r>
              <a:rPr lang="en-US" dirty="0" err="1"/>
              <a:t>diakonos</a:t>
            </a:r>
            <a:r>
              <a:rPr lang="en-US" dirty="0"/>
              <a:t>). </a:t>
            </a:r>
          </a:p>
          <a:p>
            <a:endParaRPr lang="en-US" dirty="0"/>
          </a:p>
        </p:txBody>
      </p:sp>
    </p:spTree>
    <p:extLst>
      <p:ext uri="{BB962C8B-B14F-4D97-AF65-F5344CB8AC3E}">
        <p14:creationId xmlns:p14="http://schemas.microsoft.com/office/powerpoint/2010/main" val="365431360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smtClean="0"/>
              <a:t>Servants in scripture</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b="1" i="1" dirty="0" smtClean="0"/>
              <a:t>Phoebe</a:t>
            </a:r>
            <a:r>
              <a:rPr lang="en-US" dirty="0"/>
              <a:t> – </a:t>
            </a:r>
            <a:r>
              <a:rPr lang="en-US" u="sng" dirty="0">
                <a:hlinkClick r:id="rId2"/>
              </a:rPr>
              <a:t>Romans 16:1</a:t>
            </a:r>
            <a:r>
              <a:rPr lang="en-US" dirty="0"/>
              <a:t> – described as a servant of the church at </a:t>
            </a:r>
            <a:r>
              <a:rPr lang="en-US" dirty="0" err="1"/>
              <a:t>Cenchrea</a:t>
            </a:r>
            <a:r>
              <a:rPr lang="en-US" dirty="0"/>
              <a:t>.  </a:t>
            </a:r>
            <a:endParaRPr lang="en-US" dirty="0" smtClean="0"/>
          </a:p>
          <a:p>
            <a:r>
              <a:rPr lang="en-US" dirty="0" smtClean="0"/>
              <a:t>We </a:t>
            </a:r>
            <a:r>
              <a:rPr lang="en-US" dirty="0"/>
              <a:t>are given no details of her work, but we know that she was a servant.   </a:t>
            </a:r>
            <a:endParaRPr lang="en-US" dirty="0" smtClean="0"/>
          </a:p>
          <a:p>
            <a:r>
              <a:rPr lang="en-US" dirty="0" smtClean="0"/>
              <a:t>While </a:t>
            </a:r>
            <a:r>
              <a:rPr lang="en-US" dirty="0"/>
              <a:t>scriptures place limitations on what women can do in the assembly (</a:t>
            </a:r>
            <a:r>
              <a:rPr lang="en-US" u="sng" dirty="0">
                <a:hlinkClick r:id="rId3"/>
              </a:rPr>
              <a:t>1 </a:t>
            </a:r>
            <a:r>
              <a:rPr lang="en-US" u="sng" dirty="0" smtClean="0">
                <a:hlinkClick r:id="rId3"/>
              </a:rPr>
              <a:t>Timothy </a:t>
            </a:r>
            <a:r>
              <a:rPr lang="en-US" u="sng" dirty="0">
                <a:hlinkClick r:id="rId3"/>
              </a:rPr>
              <a:t>2:11-15</a:t>
            </a:r>
            <a:r>
              <a:rPr lang="en-US" dirty="0"/>
              <a:t>, </a:t>
            </a:r>
            <a:r>
              <a:rPr lang="en-US" u="sng" dirty="0">
                <a:hlinkClick r:id="rId4"/>
              </a:rPr>
              <a:t>1 </a:t>
            </a:r>
            <a:r>
              <a:rPr lang="en-US" u="sng" dirty="0" smtClean="0">
                <a:hlinkClick r:id="rId4"/>
              </a:rPr>
              <a:t>Corinthians </a:t>
            </a:r>
            <a:r>
              <a:rPr lang="en-US" u="sng" dirty="0">
                <a:hlinkClick r:id="rId4"/>
              </a:rPr>
              <a:t>14:34-35</a:t>
            </a:r>
            <a:r>
              <a:rPr lang="en-US" dirty="0"/>
              <a:t>), it is clear that there are many things that they can do – including teaching in certain environments (</a:t>
            </a:r>
            <a:r>
              <a:rPr lang="en-US" u="sng" dirty="0">
                <a:hlinkClick r:id="rId5"/>
              </a:rPr>
              <a:t>Titus 2:3-5</a:t>
            </a:r>
            <a:r>
              <a:rPr lang="en-US" dirty="0"/>
              <a:t>, etc.).  </a:t>
            </a:r>
            <a:endParaRPr lang="en-US" dirty="0" smtClean="0"/>
          </a:p>
          <a:p>
            <a:r>
              <a:rPr lang="en-US" dirty="0" smtClean="0"/>
              <a:t>In </a:t>
            </a:r>
            <a:r>
              <a:rPr lang="en-US" dirty="0"/>
              <a:t>some capacity, Phoebe served. </a:t>
            </a:r>
          </a:p>
        </p:txBody>
      </p:sp>
    </p:spTree>
    <p:extLst>
      <p:ext uri="{BB962C8B-B14F-4D97-AF65-F5344CB8AC3E}">
        <p14:creationId xmlns:p14="http://schemas.microsoft.com/office/powerpoint/2010/main" val="34255692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fontScale="92500" lnSpcReduction="10000"/>
          </a:bodyPr>
          <a:lstStyle/>
          <a:p>
            <a:r>
              <a:rPr lang="en-US" b="1" i="1" dirty="0" smtClean="0"/>
              <a:t>Dorcas</a:t>
            </a:r>
            <a:r>
              <a:rPr lang="en-US" dirty="0" smtClean="0"/>
              <a:t> – </a:t>
            </a:r>
            <a:r>
              <a:rPr lang="en-US" u="sng" dirty="0" smtClean="0">
                <a:hlinkClick r:id="rId2"/>
              </a:rPr>
              <a:t>Acts 9:36-39</a:t>
            </a:r>
            <a:r>
              <a:rPr lang="en-US" dirty="0" smtClean="0"/>
              <a:t> - also known as Tabitha was a woman full of good works and charitable deeds who had died. She had helped many with tunics.</a:t>
            </a:r>
          </a:p>
          <a:p>
            <a:r>
              <a:rPr lang="en-US" b="1" i="1" dirty="0" smtClean="0"/>
              <a:t>Paul</a:t>
            </a:r>
            <a:r>
              <a:rPr lang="en-US" dirty="0" smtClean="0"/>
              <a:t> – </a:t>
            </a:r>
            <a:r>
              <a:rPr lang="en-US" u="sng" dirty="0" smtClean="0">
                <a:hlinkClick r:id="rId3"/>
              </a:rPr>
              <a:t>1 Corinthians 9:19-22</a:t>
            </a:r>
            <a:r>
              <a:rPr lang="en-US" dirty="0" smtClean="0"/>
              <a:t> – a study in serving others himself, this text points out how Paul did whatever he needed to do if it furthered the cause of Christ. </a:t>
            </a:r>
          </a:p>
          <a:p>
            <a:r>
              <a:rPr lang="en-US" b="1" i="1" dirty="0" smtClean="0"/>
              <a:t>The Good Samaritan</a:t>
            </a:r>
            <a:r>
              <a:rPr lang="en-US" dirty="0" smtClean="0"/>
              <a:t> - </a:t>
            </a:r>
            <a:r>
              <a:rPr lang="en-US" u="sng" dirty="0" smtClean="0">
                <a:hlinkClick r:id="rId4"/>
              </a:rPr>
              <a:t>Luke 10:33-36</a:t>
            </a:r>
            <a:r>
              <a:rPr lang="en-US" dirty="0" smtClean="0"/>
              <a:t> – unlike the priest and Levite that passed by one who was probably their brother in the Law of Moses, the Samaritan stopped and helped this man.  </a:t>
            </a:r>
          </a:p>
          <a:p>
            <a:r>
              <a:rPr lang="en-US" dirty="0" smtClean="0"/>
              <a:t>It was in answer to a question – “Who is my neighbor?” (</a:t>
            </a:r>
            <a:r>
              <a:rPr lang="en-US" u="sng" dirty="0" smtClean="0">
                <a:hlinkClick r:id="rId5"/>
              </a:rPr>
              <a:t>Luke 10:29</a:t>
            </a:r>
            <a:r>
              <a:rPr lang="en-US" dirty="0" smtClean="0"/>
              <a:t>).   </a:t>
            </a:r>
          </a:p>
          <a:p>
            <a:r>
              <a:rPr lang="en-US" dirty="0" smtClean="0"/>
              <a:t>Jesus taught that those we can help (serve) are our neighbors.</a:t>
            </a:r>
          </a:p>
          <a:p>
            <a:endParaRPr lang="en-US" dirty="0" smtClean="0"/>
          </a:p>
          <a:p>
            <a:endParaRPr lang="en-US" dirty="0"/>
          </a:p>
        </p:txBody>
      </p:sp>
    </p:spTree>
    <p:extLst>
      <p:ext uri="{BB962C8B-B14F-4D97-AF65-F5344CB8AC3E}">
        <p14:creationId xmlns:p14="http://schemas.microsoft.com/office/powerpoint/2010/main" val="216174198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196"/>
            <a:ext cx="8229600" cy="881204"/>
          </a:xfrm>
        </p:spPr>
        <p:txBody>
          <a:bodyPr/>
          <a:lstStyle/>
          <a:p>
            <a:r>
              <a:rPr lang="en-US" b="1" dirty="0" smtClean="0"/>
              <a:t>Servants of God</a:t>
            </a:r>
            <a:endParaRPr lang="en-US" dirty="0"/>
          </a:p>
        </p:txBody>
      </p:sp>
      <p:sp>
        <p:nvSpPr>
          <p:cNvPr id="3" name="Content Placeholder 2"/>
          <p:cNvSpPr>
            <a:spLocks noGrp="1"/>
          </p:cNvSpPr>
          <p:nvPr>
            <p:ph idx="1"/>
          </p:nvPr>
        </p:nvSpPr>
        <p:spPr>
          <a:xfrm>
            <a:off x="0" y="838200"/>
            <a:ext cx="9067800" cy="5867400"/>
          </a:xfrm>
        </p:spPr>
        <p:txBody>
          <a:bodyPr>
            <a:normAutofit/>
          </a:bodyPr>
          <a:lstStyle/>
          <a:p>
            <a:r>
              <a:rPr lang="en-US" dirty="0"/>
              <a:t> – FIRST, we are servants of God.</a:t>
            </a:r>
          </a:p>
          <a:p>
            <a:r>
              <a:rPr lang="en-US" u="sng" dirty="0" smtClean="0">
                <a:hlinkClick r:id="rId2"/>
              </a:rPr>
              <a:t>Psalm </a:t>
            </a:r>
            <a:r>
              <a:rPr lang="en-US" u="sng" dirty="0">
                <a:hlinkClick r:id="rId2"/>
              </a:rPr>
              <a:t>2:11</a:t>
            </a:r>
            <a:r>
              <a:rPr lang="en-US" dirty="0"/>
              <a:t>, “Serve the Lord with fear, And rejoice with trembling.”</a:t>
            </a:r>
          </a:p>
          <a:p>
            <a:r>
              <a:rPr lang="en-US" u="sng" dirty="0" smtClean="0">
                <a:hlinkClick r:id="rId3"/>
              </a:rPr>
              <a:t>Romans </a:t>
            </a:r>
            <a:r>
              <a:rPr lang="en-US" u="sng" dirty="0">
                <a:hlinkClick r:id="rId3"/>
              </a:rPr>
              <a:t>12:1</a:t>
            </a:r>
            <a:r>
              <a:rPr lang="en-US" dirty="0"/>
              <a:t> – Presenting your body a living sacrifice is your reasonable </a:t>
            </a:r>
            <a:r>
              <a:rPr lang="en-US" dirty="0" smtClean="0"/>
              <a:t>service.</a:t>
            </a:r>
          </a:p>
          <a:p>
            <a:r>
              <a:rPr lang="en-US" u="sng" dirty="0" smtClean="0">
                <a:hlinkClick r:id="rId4"/>
              </a:rPr>
              <a:t>Romans </a:t>
            </a:r>
            <a:r>
              <a:rPr lang="en-US" u="sng" dirty="0">
                <a:hlinkClick r:id="rId4"/>
              </a:rPr>
              <a:t>6:17-18</a:t>
            </a:r>
            <a:r>
              <a:rPr lang="en-US" dirty="0"/>
              <a:t> – having be set free from sin we became servants (slaves) of </a:t>
            </a:r>
            <a:r>
              <a:rPr lang="en-US" dirty="0" smtClean="0"/>
              <a:t>righteousness.</a:t>
            </a:r>
          </a:p>
          <a:p>
            <a:r>
              <a:rPr lang="en-US" u="sng" dirty="0" smtClean="0">
                <a:hlinkClick r:id="rId5"/>
              </a:rPr>
              <a:t>Matthew </a:t>
            </a:r>
            <a:r>
              <a:rPr lang="en-US" u="sng" dirty="0">
                <a:hlinkClick r:id="rId5"/>
              </a:rPr>
              <a:t>6:24</a:t>
            </a:r>
            <a:r>
              <a:rPr lang="en-US" dirty="0"/>
              <a:t> – you cannot serve </a:t>
            </a:r>
            <a:r>
              <a:rPr lang="en-US" dirty="0" smtClean="0"/>
              <a:t>two </a:t>
            </a:r>
            <a:r>
              <a:rPr lang="en-US" dirty="0"/>
              <a:t>masters – choose who you will serve.</a:t>
            </a:r>
          </a:p>
          <a:p>
            <a:r>
              <a:rPr lang="en-US" dirty="0" smtClean="0"/>
              <a:t>When </a:t>
            </a:r>
            <a:r>
              <a:rPr lang="en-US" dirty="0"/>
              <a:t>you serve God, you will serve others!</a:t>
            </a:r>
          </a:p>
          <a:p>
            <a:endParaRPr lang="en-US" dirty="0"/>
          </a:p>
        </p:txBody>
      </p:sp>
    </p:spTree>
    <p:extLst>
      <p:ext uri="{BB962C8B-B14F-4D97-AF65-F5344CB8AC3E}">
        <p14:creationId xmlns:p14="http://schemas.microsoft.com/office/powerpoint/2010/main" val="81845212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   </a:t>
            </a:r>
            <a:r>
              <a:rPr lang="en-US" b="1" dirty="0" smtClean="0"/>
              <a:t>We need to serve others</a:t>
            </a:r>
            <a:endParaRPr lang="en-US" dirty="0"/>
          </a:p>
        </p:txBody>
      </p:sp>
      <p:sp>
        <p:nvSpPr>
          <p:cNvPr id="3" name="Content Placeholder 2"/>
          <p:cNvSpPr>
            <a:spLocks noGrp="1"/>
          </p:cNvSpPr>
          <p:nvPr>
            <p:ph idx="1"/>
          </p:nvPr>
        </p:nvSpPr>
        <p:spPr>
          <a:xfrm>
            <a:off x="0" y="762000"/>
            <a:ext cx="8991600" cy="6019800"/>
          </a:xfrm>
        </p:spPr>
        <p:txBody>
          <a:bodyPr>
            <a:normAutofit/>
          </a:bodyPr>
          <a:lstStyle/>
          <a:p>
            <a:r>
              <a:rPr lang="en-US" b="1" i="1" dirty="0" smtClean="0"/>
              <a:t>The </a:t>
            </a:r>
            <a:r>
              <a:rPr lang="en-US" b="1" i="1" dirty="0"/>
              <a:t>Levitical priesthood was about service</a:t>
            </a:r>
            <a:r>
              <a:rPr lang="en-US" dirty="0"/>
              <a:t>.  </a:t>
            </a:r>
            <a:endParaRPr lang="en-US" dirty="0" smtClean="0"/>
          </a:p>
          <a:p>
            <a:r>
              <a:rPr lang="en-US" dirty="0" smtClean="0"/>
              <a:t>The </a:t>
            </a:r>
            <a:r>
              <a:rPr lang="en-US" dirty="0"/>
              <a:t>book of Leviticus outlines the various sacrifices they offered and the work they did for the people on a daily basis.  </a:t>
            </a:r>
            <a:endParaRPr lang="en-US" dirty="0" smtClean="0"/>
          </a:p>
          <a:p>
            <a:r>
              <a:rPr lang="en-US" dirty="0" smtClean="0"/>
              <a:t>It </a:t>
            </a:r>
            <a:r>
              <a:rPr lang="en-US" dirty="0"/>
              <a:t>was not a “glamorous job</a:t>
            </a:r>
            <a:r>
              <a:rPr lang="en-US" dirty="0" smtClean="0"/>
              <a:t>”.</a:t>
            </a:r>
          </a:p>
          <a:p>
            <a:r>
              <a:rPr lang="en-US" dirty="0" smtClean="0"/>
              <a:t>They </a:t>
            </a:r>
            <a:r>
              <a:rPr lang="en-US" dirty="0"/>
              <a:t>were also responsible for maintaining the Law and teaching the people</a:t>
            </a:r>
            <a:r>
              <a:rPr lang="en-US" dirty="0" smtClean="0"/>
              <a:t>.</a:t>
            </a:r>
          </a:p>
          <a:p>
            <a:r>
              <a:rPr lang="en-US" dirty="0" smtClean="0"/>
              <a:t>Frequently </a:t>
            </a:r>
            <a:r>
              <a:rPr lang="en-US" dirty="0"/>
              <a:t>when Judah and Israel were condemned (both in the prophets and in their history), the priests had failed to serve the people.   </a:t>
            </a:r>
            <a:endParaRPr lang="en-US" dirty="0" smtClean="0"/>
          </a:p>
          <a:p>
            <a:endParaRPr lang="en-US" dirty="0"/>
          </a:p>
        </p:txBody>
      </p:sp>
    </p:spTree>
    <p:extLst>
      <p:ext uri="{BB962C8B-B14F-4D97-AF65-F5344CB8AC3E}">
        <p14:creationId xmlns:p14="http://schemas.microsoft.com/office/powerpoint/2010/main" val="19440210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6324600"/>
          </a:xfrm>
        </p:spPr>
        <p:txBody>
          <a:bodyPr>
            <a:normAutofit fontScale="92500"/>
          </a:bodyPr>
          <a:lstStyle/>
          <a:p>
            <a:r>
              <a:rPr lang="en-US" dirty="0" smtClean="0"/>
              <a:t>For example: </a:t>
            </a:r>
            <a:r>
              <a:rPr lang="en-US" u="sng" dirty="0" smtClean="0">
                <a:hlinkClick r:id="rId2"/>
              </a:rPr>
              <a:t>Malachi 2:7-9</a:t>
            </a:r>
            <a:r>
              <a:rPr lang="en-US" dirty="0" smtClean="0"/>
              <a:t>, </a:t>
            </a:r>
            <a:r>
              <a:rPr lang="en-US" u="sng" dirty="0" smtClean="0">
                <a:hlinkClick r:id="rId3"/>
              </a:rPr>
              <a:t>Jeremiah 5:30-31</a:t>
            </a:r>
            <a:r>
              <a:rPr lang="en-US" dirty="0" smtClean="0"/>
              <a:t>, </a:t>
            </a:r>
            <a:r>
              <a:rPr lang="en-US" u="sng" dirty="0" smtClean="0">
                <a:hlinkClick r:id="rId4"/>
              </a:rPr>
              <a:t>Ezekiel 22:26</a:t>
            </a:r>
            <a:r>
              <a:rPr lang="en-US" dirty="0" smtClean="0"/>
              <a:t> – “</a:t>
            </a:r>
            <a:r>
              <a:rPr lang="en-US" i="1" dirty="0" smtClean="0"/>
              <a:t>Her priests have violated My law and profaned My holy things; they have not distinguished between the holy and unholy, nor have they made known the difference between the unclean and the clean; and they have hidden their eyes from My Sabbaths, so that I am profaned among them.</a:t>
            </a:r>
            <a:r>
              <a:rPr lang="en-US" dirty="0" smtClean="0"/>
              <a:t>”</a:t>
            </a:r>
          </a:p>
          <a:p>
            <a:r>
              <a:rPr lang="en-US" u="sng" dirty="0" smtClean="0">
                <a:hlinkClick r:id="rId5"/>
              </a:rPr>
              <a:t>1 Samuel 2:12-17</a:t>
            </a:r>
            <a:r>
              <a:rPr lang="en-US" dirty="0" smtClean="0"/>
              <a:t> describes how </a:t>
            </a:r>
            <a:r>
              <a:rPr lang="en-US" dirty="0" err="1" smtClean="0"/>
              <a:t>Hophni</a:t>
            </a:r>
            <a:r>
              <a:rPr lang="en-US" dirty="0" smtClean="0"/>
              <a:t> and Phineas corrupted the priesthood and it caused the people to abhor the offering of the LORD.</a:t>
            </a:r>
          </a:p>
          <a:p>
            <a:r>
              <a:rPr lang="en-US" dirty="0" smtClean="0"/>
              <a:t>Israel and Judah fell because among other things, the priests quit serving the people and served themselves!</a:t>
            </a:r>
          </a:p>
        </p:txBody>
      </p:sp>
    </p:spTree>
    <p:extLst>
      <p:ext uri="{BB962C8B-B14F-4D97-AF65-F5344CB8AC3E}">
        <p14:creationId xmlns:p14="http://schemas.microsoft.com/office/powerpoint/2010/main" val="47243694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fontScale="92500" lnSpcReduction="10000"/>
          </a:bodyPr>
          <a:lstStyle/>
          <a:p>
            <a:r>
              <a:rPr lang="en-US" b="1" i="1" dirty="0"/>
              <a:t>Another continual condemnations of Israel was corrupt leaders that neglected the needy</a:t>
            </a:r>
            <a:r>
              <a:rPr lang="en-US" dirty="0"/>
              <a:t> </a:t>
            </a:r>
            <a:r>
              <a:rPr lang="en-US" dirty="0" smtClean="0"/>
              <a:t>-</a:t>
            </a:r>
          </a:p>
          <a:p>
            <a:r>
              <a:rPr lang="en-US" u="sng" dirty="0" smtClean="0">
                <a:hlinkClick r:id="rId2"/>
              </a:rPr>
              <a:t>Amos </a:t>
            </a:r>
            <a:r>
              <a:rPr lang="en-US" u="sng" dirty="0">
                <a:hlinkClick r:id="rId2"/>
              </a:rPr>
              <a:t>5:11-12</a:t>
            </a:r>
            <a:r>
              <a:rPr lang="en-US" dirty="0"/>
              <a:t>, “</a:t>
            </a:r>
            <a:r>
              <a:rPr lang="en-US" i="1" dirty="0"/>
              <a:t>Therefore, because you tread down the poor And take grain taxes from him, Though you have built houses of hewn stone, Yet you shall not dwell in them; You have planted pleasant vineyards, But you shall not drink wine from them. For I know your manifold transgressions And your mighty sins: Afflicting the just and taking bribes; Diverting the poor from justice at the gate</a:t>
            </a:r>
            <a:r>
              <a:rPr lang="en-US" i="1" dirty="0" smtClean="0"/>
              <a:t>.</a:t>
            </a:r>
            <a:r>
              <a:rPr lang="en-US" dirty="0" smtClean="0"/>
              <a:t>”</a:t>
            </a:r>
          </a:p>
          <a:p>
            <a:r>
              <a:rPr lang="en-US" dirty="0" smtClean="0"/>
              <a:t>Also</a:t>
            </a:r>
            <a:r>
              <a:rPr lang="en-US" dirty="0"/>
              <a:t> </a:t>
            </a:r>
            <a:r>
              <a:rPr lang="en-US" u="sng" dirty="0">
                <a:hlinkClick r:id="rId3"/>
              </a:rPr>
              <a:t>Isaiah 1:23</a:t>
            </a:r>
            <a:r>
              <a:rPr lang="en-US" dirty="0"/>
              <a:t>, </a:t>
            </a:r>
            <a:r>
              <a:rPr lang="en-US" u="sng" dirty="0">
                <a:hlinkClick r:id="rId4"/>
              </a:rPr>
              <a:t>Jeremiah 5:28</a:t>
            </a:r>
            <a:r>
              <a:rPr lang="en-US" dirty="0"/>
              <a:t> – they have grown fat…they do not plead the cause of the fatherless or defend the needy</a:t>
            </a:r>
            <a:r>
              <a:rPr lang="en-US" dirty="0" smtClean="0"/>
              <a:t>.</a:t>
            </a:r>
          </a:p>
          <a:p>
            <a:r>
              <a:rPr lang="en-US" dirty="0" smtClean="0"/>
              <a:t>POINT</a:t>
            </a:r>
            <a:r>
              <a:rPr lang="en-US" dirty="0"/>
              <a:t>:  One cause of Israel’s and Judah’s destruction was their failure of their leaders and others to serve!</a:t>
            </a:r>
          </a:p>
        </p:txBody>
      </p:sp>
    </p:spTree>
    <p:extLst>
      <p:ext uri="{BB962C8B-B14F-4D97-AF65-F5344CB8AC3E}">
        <p14:creationId xmlns:p14="http://schemas.microsoft.com/office/powerpoint/2010/main" val="173053022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fontScale="92500" lnSpcReduction="10000"/>
          </a:bodyPr>
          <a:lstStyle/>
          <a:p>
            <a:r>
              <a:rPr lang="en-US" b="1" i="1" dirty="0" smtClean="0"/>
              <a:t>In </a:t>
            </a:r>
            <a:r>
              <a:rPr lang="en-US" b="1" i="1" dirty="0"/>
              <a:t>the New Testament we are to care for the needy as well.  It is an imperative</a:t>
            </a:r>
            <a:r>
              <a:rPr lang="en-US" b="1" i="1" dirty="0" smtClean="0"/>
              <a:t>!</a:t>
            </a:r>
          </a:p>
          <a:p>
            <a:r>
              <a:rPr lang="en-US" u="sng" dirty="0" smtClean="0">
                <a:hlinkClick r:id="rId2"/>
              </a:rPr>
              <a:t>James </a:t>
            </a:r>
            <a:r>
              <a:rPr lang="en-US" u="sng" dirty="0">
                <a:hlinkClick r:id="rId2"/>
              </a:rPr>
              <a:t>1:27</a:t>
            </a:r>
            <a:r>
              <a:rPr lang="en-US" dirty="0"/>
              <a:t> – visit orphans and widows and in their </a:t>
            </a:r>
            <a:r>
              <a:rPr lang="en-US" dirty="0" smtClean="0"/>
              <a:t>distress.</a:t>
            </a:r>
          </a:p>
          <a:p>
            <a:r>
              <a:rPr lang="en-US" u="sng" dirty="0" smtClean="0">
                <a:hlinkClick r:id="rId3"/>
              </a:rPr>
              <a:t>Matthew </a:t>
            </a:r>
            <a:r>
              <a:rPr lang="en-US" u="sng" dirty="0">
                <a:hlinkClick r:id="rId3"/>
              </a:rPr>
              <a:t>25:40</a:t>
            </a:r>
            <a:r>
              <a:rPr lang="en-US" dirty="0"/>
              <a:t>, </a:t>
            </a:r>
            <a:r>
              <a:rPr lang="en-US" u="sng" dirty="0">
                <a:hlinkClick r:id="rId4"/>
              </a:rPr>
              <a:t>45-46</a:t>
            </a:r>
            <a:r>
              <a:rPr lang="en-US" dirty="0"/>
              <a:t> – one factor in our judgment will be whether or not we cared for the needy</a:t>
            </a:r>
            <a:r>
              <a:rPr lang="en-US" dirty="0" smtClean="0"/>
              <a:t>.</a:t>
            </a:r>
          </a:p>
          <a:p>
            <a:r>
              <a:rPr lang="en-US" u="sng" dirty="0" smtClean="0">
                <a:hlinkClick r:id="rId5"/>
              </a:rPr>
              <a:t>Galatians </a:t>
            </a:r>
            <a:r>
              <a:rPr lang="en-US" u="sng" dirty="0">
                <a:hlinkClick r:id="rId5"/>
              </a:rPr>
              <a:t>2:10</a:t>
            </a:r>
            <a:r>
              <a:rPr lang="en-US" dirty="0"/>
              <a:t> – they desired that we remember the </a:t>
            </a:r>
            <a:r>
              <a:rPr lang="en-US" dirty="0" smtClean="0"/>
              <a:t>poor.</a:t>
            </a:r>
          </a:p>
          <a:p>
            <a:r>
              <a:rPr lang="en-US" u="sng" dirty="0" smtClean="0">
                <a:hlinkClick r:id="rId6"/>
              </a:rPr>
              <a:t>Galatians </a:t>
            </a:r>
            <a:r>
              <a:rPr lang="en-US" u="sng" dirty="0">
                <a:hlinkClick r:id="rId6"/>
              </a:rPr>
              <a:t>6:10</a:t>
            </a:r>
            <a:r>
              <a:rPr lang="en-US" dirty="0"/>
              <a:t> – do good to all, especially those of the household of faith</a:t>
            </a:r>
            <a:r>
              <a:rPr lang="en-US" dirty="0" smtClean="0"/>
              <a:t>.</a:t>
            </a:r>
          </a:p>
          <a:p>
            <a:r>
              <a:rPr lang="en-US" u="sng" dirty="0" smtClean="0">
                <a:hlinkClick r:id="rId7"/>
              </a:rPr>
              <a:t>1 </a:t>
            </a:r>
            <a:r>
              <a:rPr lang="en-US" u="sng" dirty="0">
                <a:hlinkClick r:id="rId7"/>
              </a:rPr>
              <a:t>John 3:17-18</a:t>
            </a:r>
            <a:r>
              <a:rPr lang="en-US" dirty="0"/>
              <a:t> – love in deed and truth by helping a needy brother</a:t>
            </a:r>
            <a:r>
              <a:rPr lang="en-US" dirty="0" smtClean="0"/>
              <a:t>.</a:t>
            </a:r>
          </a:p>
          <a:p>
            <a:r>
              <a:rPr lang="en-US" dirty="0" smtClean="0"/>
              <a:t>This </a:t>
            </a:r>
            <a:r>
              <a:rPr lang="en-US" dirty="0"/>
              <a:t>is one of the many ways that we can serve.  </a:t>
            </a:r>
            <a:endParaRPr lang="en-US" dirty="0" smtClean="0"/>
          </a:p>
          <a:p>
            <a:r>
              <a:rPr lang="en-US" dirty="0" smtClean="0"/>
              <a:t>There </a:t>
            </a:r>
            <a:r>
              <a:rPr lang="en-US" dirty="0"/>
              <a:t>are also other passages.</a:t>
            </a:r>
          </a:p>
        </p:txBody>
      </p:sp>
    </p:spTree>
    <p:extLst>
      <p:ext uri="{BB962C8B-B14F-4D97-AF65-F5344CB8AC3E}">
        <p14:creationId xmlns:p14="http://schemas.microsoft.com/office/powerpoint/2010/main" val="620113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92500" lnSpcReduction="10000"/>
          </a:bodyPr>
          <a:lstStyle/>
          <a:p>
            <a:r>
              <a:rPr lang="en-US" b="1" i="1" dirty="0" smtClean="0"/>
              <a:t>Scriptures </a:t>
            </a:r>
            <a:r>
              <a:rPr lang="en-US" b="1" i="1" dirty="0"/>
              <a:t>to consider as servants</a:t>
            </a:r>
            <a:r>
              <a:rPr lang="en-US" dirty="0"/>
              <a:t> – there are many passages that address our need to be a servant!</a:t>
            </a:r>
          </a:p>
          <a:p>
            <a:r>
              <a:rPr lang="en-US" u="sng" dirty="0" smtClean="0">
                <a:hlinkClick r:id="rId2"/>
              </a:rPr>
              <a:t>Ephesians </a:t>
            </a:r>
            <a:r>
              <a:rPr lang="en-US" u="sng" dirty="0">
                <a:hlinkClick r:id="rId2"/>
              </a:rPr>
              <a:t>2:10</a:t>
            </a:r>
            <a:r>
              <a:rPr lang="en-US" dirty="0"/>
              <a:t> – we are created in Him for good </a:t>
            </a:r>
            <a:r>
              <a:rPr lang="en-US" dirty="0" smtClean="0"/>
              <a:t>works.</a:t>
            </a:r>
            <a:endParaRPr lang="en-US" dirty="0"/>
          </a:p>
          <a:p>
            <a:r>
              <a:rPr lang="en-US" u="sng" dirty="0" smtClean="0">
                <a:hlinkClick r:id="rId3"/>
              </a:rPr>
              <a:t>Matthew </a:t>
            </a:r>
            <a:r>
              <a:rPr lang="en-US" u="sng" dirty="0">
                <a:hlinkClick r:id="rId3"/>
              </a:rPr>
              <a:t>20:26</a:t>
            </a:r>
            <a:r>
              <a:rPr lang="en-US" dirty="0"/>
              <a:t>, “</a:t>
            </a:r>
            <a:r>
              <a:rPr lang="en-US" i="1" dirty="0"/>
              <a:t>Yet it shall not be so among you; but whoever desires to become great among you, let him be your servant</a:t>
            </a:r>
            <a:r>
              <a:rPr lang="en-US" dirty="0"/>
              <a:t>.”</a:t>
            </a:r>
          </a:p>
          <a:p>
            <a:r>
              <a:rPr lang="en-US" u="sng" dirty="0">
                <a:hlinkClick r:id="rId4"/>
              </a:rPr>
              <a:t>Titus 2:14</a:t>
            </a:r>
            <a:r>
              <a:rPr lang="en-US" dirty="0"/>
              <a:t> – we are to be a people zealous for good </a:t>
            </a:r>
            <a:r>
              <a:rPr lang="en-US" dirty="0" smtClean="0"/>
              <a:t>works.</a:t>
            </a:r>
            <a:r>
              <a:rPr lang="en-US" dirty="0"/>
              <a:t/>
            </a:r>
            <a:br>
              <a:rPr lang="en-US" dirty="0"/>
            </a:br>
            <a:r>
              <a:rPr lang="en-US" u="sng" dirty="0">
                <a:hlinkClick r:id="rId5"/>
              </a:rPr>
              <a:t>James 2:14-17</a:t>
            </a:r>
            <a:r>
              <a:rPr lang="en-US" dirty="0"/>
              <a:t> – faith without works is dead… James specifically illustrates this!</a:t>
            </a:r>
          </a:p>
          <a:p>
            <a:r>
              <a:rPr lang="en-US" u="sng" dirty="0">
                <a:hlinkClick r:id="rId6"/>
              </a:rPr>
              <a:t>Galatians 5:13</a:t>
            </a:r>
            <a:r>
              <a:rPr lang="en-US" dirty="0"/>
              <a:t> – through love serve one another!</a:t>
            </a:r>
          </a:p>
          <a:p>
            <a:r>
              <a:rPr lang="en-US" u="sng" dirty="0">
                <a:hlinkClick r:id="rId7"/>
              </a:rPr>
              <a:t>1 Corinthians 4:1-2</a:t>
            </a:r>
            <a:r>
              <a:rPr lang="en-US" dirty="0"/>
              <a:t> – it is required of stewards that one be found faithful.</a:t>
            </a:r>
          </a:p>
          <a:p>
            <a:endParaRPr lang="en-US" dirty="0"/>
          </a:p>
        </p:txBody>
      </p:sp>
    </p:spTree>
    <p:extLst>
      <p:ext uri="{BB962C8B-B14F-4D97-AF65-F5344CB8AC3E}">
        <p14:creationId xmlns:p14="http://schemas.microsoft.com/office/powerpoint/2010/main" val="194031455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81204"/>
          </a:xfrm>
        </p:spPr>
        <p:txBody>
          <a:bodyPr/>
          <a:lstStyle/>
          <a:p>
            <a:r>
              <a:rPr lang="en-US" dirty="0" smtClean="0"/>
              <a:t>INTRODUCTION</a:t>
            </a:r>
            <a:endParaRPr lang="en-US" dirty="0"/>
          </a:p>
        </p:txBody>
      </p:sp>
      <p:sp>
        <p:nvSpPr>
          <p:cNvPr id="3" name="Content Placeholder 2"/>
          <p:cNvSpPr>
            <a:spLocks noGrp="1"/>
          </p:cNvSpPr>
          <p:nvPr>
            <p:ph idx="1"/>
          </p:nvPr>
        </p:nvSpPr>
        <p:spPr>
          <a:xfrm>
            <a:off x="76200" y="990600"/>
            <a:ext cx="8991600" cy="5715000"/>
          </a:xfrm>
        </p:spPr>
        <p:txBody>
          <a:bodyPr/>
          <a:lstStyle/>
          <a:p>
            <a:r>
              <a:rPr lang="en-US" dirty="0" smtClean="0"/>
              <a:t>So far in our subject, we have discussed our duty to others.</a:t>
            </a:r>
          </a:p>
          <a:p>
            <a:r>
              <a:rPr lang="en-US" dirty="0" smtClean="0"/>
              <a:t>We have looked at attitudes and behaviors that effect people in negative and positive ways.</a:t>
            </a:r>
          </a:p>
          <a:p>
            <a:r>
              <a:rPr lang="en-US" dirty="0" smtClean="0"/>
              <a:t>As we realize that our attitudes and behavior are things we must work on, there are reasons we must work to create good behaviors in ourselves.</a:t>
            </a:r>
          </a:p>
          <a:p>
            <a:r>
              <a:rPr lang="en-US" dirty="0" smtClean="0"/>
              <a:t>We want to take this in the direction of what we do for others.</a:t>
            </a:r>
          </a:p>
          <a:p>
            <a:r>
              <a:rPr lang="en-US" dirty="0" smtClean="0"/>
              <a:t>This is very important.</a:t>
            </a:r>
            <a:endParaRPr lang="en-US" dirty="0"/>
          </a:p>
        </p:txBody>
      </p:sp>
    </p:spTree>
    <p:extLst>
      <p:ext uri="{BB962C8B-B14F-4D97-AF65-F5344CB8AC3E}">
        <p14:creationId xmlns:p14="http://schemas.microsoft.com/office/powerpoint/2010/main" val="47636920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CONCLUSION</a:t>
            </a:r>
            <a:endParaRPr lang="en-US" dirty="0"/>
          </a:p>
        </p:txBody>
      </p:sp>
      <p:sp>
        <p:nvSpPr>
          <p:cNvPr id="3" name="Content Placeholder 2"/>
          <p:cNvSpPr>
            <a:spLocks noGrp="1"/>
          </p:cNvSpPr>
          <p:nvPr>
            <p:ph idx="1"/>
          </p:nvPr>
        </p:nvSpPr>
        <p:spPr>
          <a:xfrm>
            <a:off x="76200" y="990600"/>
            <a:ext cx="8991600" cy="5562600"/>
          </a:xfrm>
        </p:spPr>
        <p:txBody>
          <a:bodyPr>
            <a:normAutofit/>
          </a:bodyPr>
          <a:lstStyle/>
          <a:p>
            <a:r>
              <a:rPr lang="en-US" dirty="0"/>
              <a:t>In this lesson we have established that the scriptures calls on us to serve others!  </a:t>
            </a:r>
            <a:endParaRPr lang="en-US" dirty="0" smtClean="0"/>
          </a:p>
          <a:p>
            <a:r>
              <a:rPr lang="en-US" dirty="0" smtClean="0"/>
              <a:t>This </a:t>
            </a:r>
            <a:r>
              <a:rPr lang="en-US" dirty="0"/>
              <a:t>is also borne out in many other ways.  </a:t>
            </a:r>
            <a:endParaRPr lang="en-US" dirty="0" smtClean="0"/>
          </a:p>
          <a:p>
            <a:r>
              <a:rPr lang="en-US" dirty="0" smtClean="0"/>
              <a:t>Later on, we </a:t>
            </a:r>
            <a:r>
              <a:rPr lang="en-US" dirty="0"/>
              <a:t>will notice the ultimate </a:t>
            </a:r>
            <a:r>
              <a:rPr lang="en-US" dirty="0" smtClean="0"/>
              <a:t>Example </a:t>
            </a:r>
            <a:r>
              <a:rPr lang="en-US" dirty="0"/>
              <a:t>of serving others – Jesus.  </a:t>
            </a:r>
            <a:endParaRPr lang="en-US" dirty="0" smtClean="0"/>
          </a:p>
          <a:p>
            <a:r>
              <a:rPr lang="en-US" dirty="0" smtClean="0"/>
              <a:t>Let </a:t>
            </a:r>
            <a:r>
              <a:rPr lang="en-US" dirty="0"/>
              <a:t>us resolve to examine ourselves to determine if we are the servants we ought to be.  </a:t>
            </a:r>
            <a:endParaRPr lang="en-US" dirty="0" smtClean="0"/>
          </a:p>
          <a:p>
            <a:r>
              <a:rPr lang="en-US" dirty="0" smtClean="0"/>
              <a:t>Think </a:t>
            </a:r>
            <a:r>
              <a:rPr lang="en-US" dirty="0"/>
              <a:t>about it.</a:t>
            </a:r>
          </a:p>
        </p:txBody>
      </p:sp>
    </p:spTree>
    <p:extLst>
      <p:ext uri="{BB962C8B-B14F-4D97-AF65-F5344CB8AC3E}">
        <p14:creationId xmlns:p14="http://schemas.microsoft.com/office/powerpoint/2010/main" val="270890122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dirty="0" smtClean="0"/>
              <a:t>Serving Others</a:t>
            </a:r>
            <a:endParaRPr lang="en-US" dirty="0"/>
          </a:p>
        </p:txBody>
      </p:sp>
      <p:sp>
        <p:nvSpPr>
          <p:cNvPr id="3" name="Content Placeholder 2"/>
          <p:cNvSpPr>
            <a:spLocks noGrp="1"/>
          </p:cNvSpPr>
          <p:nvPr>
            <p:ph idx="1"/>
          </p:nvPr>
        </p:nvSpPr>
        <p:spPr>
          <a:xfrm>
            <a:off x="76200" y="685800"/>
            <a:ext cx="8991600" cy="6019800"/>
          </a:xfrm>
        </p:spPr>
        <p:txBody>
          <a:bodyPr>
            <a:normAutofit/>
          </a:bodyPr>
          <a:lstStyle/>
          <a:p>
            <a:r>
              <a:rPr lang="en-US" dirty="0" smtClean="0"/>
              <a:t>A </a:t>
            </a:r>
            <a:r>
              <a:rPr lang="en-US" dirty="0"/>
              <a:t>part of our maturing as Christians is an understanding of our responsibilities to others </a:t>
            </a:r>
            <a:r>
              <a:rPr lang="en-US" dirty="0" smtClean="0"/>
              <a:t>–</a:t>
            </a:r>
          </a:p>
          <a:p>
            <a:r>
              <a:rPr lang="en-US" dirty="0" smtClean="0"/>
              <a:t>Whether </a:t>
            </a:r>
            <a:r>
              <a:rPr lang="en-US" dirty="0"/>
              <a:t>it be God, our brethren, our </a:t>
            </a:r>
            <a:r>
              <a:rPr lang="en-US" dirty="0" smtClean="0"/>
              <a:t>family, </a:t>
            </a:r>
            <a:r>
              <a:rPr lang="en-US" dirty="0"/>
              <a:t>or our neighbors </a:t>
            </a:r>
            <a:r>
              <a:rPr lang="en-US" dirty="0" smtClean="0"/>
              <a:t>–</a:t>
            </a:r>
          </a:p>
          <a:p>
            <a:r>
              <a:rPr lang="en-US" dirty="0" smtClean="0"/>
              <a:t>Our </a:t>
            </a:r>
            <a:r>
              <a:rPr lang="en-US" dirty="0"/>
              <a:t>lives have an impact on others.  </a:t>
            </a:r>
            <a:endParaRPr lang="en-US" dirty="0" smtClean="0"/>
          </a:p>
          <a:p>
            <a:r>
              <a:rPr lang="en-US" dirty="0" smtClean="0"/>
              <a:t>From </a:t>
            </a:r>
            <a:r>
              <a:rPr lang="en-US" dirty="0"/>
              <a:t>time to time in our studies we mention the importance of serving others.   </a:t>
            </a:r>
            <a:endParaRPr lang="en-US" dirty="0" smtClean="0"/>
          </a:p>
          <a:p>
            <a:r>
              <a:rPr lang="en-US" dirty="0" smtClean="0"/>
              <a:t>We </a:t>
            </a:r>
            <a:r>
              <a:rPr lang="en-US" dirty="0"/>
              <a:t>sometimes make a distinction between what we do as the church collectively and what we do as individuals. </a:t>
            </a:r>
            <a:endParaRPr lang="en-US" dirty="0" smtClean="0"/>
          </a:p>
          <a:p>
            <a:r>
              <a:rPr lang="en-US" dirty="0" smtClean="0"/>
              <a:t>So </a:t>
            </a:r>
            <a:r>
              <a:rPr lang="en-US" dirty="0"/>
              <a:t>what are we supposed to do in serving others?  </a:t>
            </a:r>
          </a:p>
        </p:txBody>
      </p:sp>
    </p:spTree>
    <p:extLst>
      <p:ext uri="{BB962C8B-B14F-4D97-AF65-F5344CB8AC3E}">
        <p14:creationId xmlns:p14="http://schemas.microsoft.com/office/powerpoint/2010/main" val="36475308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b="1" dirty="0" smtClean="0"/>
              <a:t>What is a servant?</a:t>
            </a:r>
            <a:endParaRPr lang="en-US" dirty="0"/>
          </a:p>
        </p:txBody>
      </p:sp>
      <p:sp>
        <p:nvSpPr>
          <p:cNvPr id="3" name="Content Placeholder 2"/>
          <p:cNvSpPr>
            <a:spLocks noGrp="1"/>
          </p:cNvSpPr>
          <p:nvPr>
            <p:ph idx="1"/>
          </p:nvPr>
        </p:nvSpPr>
        <p:spPr>
          <a:xfrm>
            <a:off x="0" y="914400"/>
            <a:ext cx="9144000" cy="5791200"/>
          </a:xfrm>
        </p:spPr>
        <p:txBody>
          <a:bodyPr>
            <a:normAutofit lnSpcReduction="10000"/>
          </a:bodyPr>
          <a:lstStyle/>
          <a:p>
            <a:r>
              <a:rPr lang="en-US" dirty="0" smtClean="0"/>
              <a:t>Understanding the difference in modern terminology and Biblical terminology is vital to our discussion.</a:t>
            </a:r>
          </a:p>
          <a:p>
            <a:r>
              <a:rPr lang="en-US" b="1" i="1" dirty="0" smtClean="0"/>
              <a:t>Defined</a:t>
            </a:r>
            <a:r>
              <a:rPr lang="en-US" dirty="0"/>
              <a:t> – </a:t>
            </a:r>
            <a:r>
              <a:rPr lang="en-US" b="1" dirty="0" smtClean="0"/>
              <a:t>Servant </a:t>
            </a:r>
            <a:r>
              <a:rPr lang="en-US" b="1" dirty="0"/>
              <a:t>(serve) </a:t>
            </a:r>
            <a:r>
              <a:rPr lang="en-US" dirty="0"/>
              <a:t>– in English the word is defined as, “A person who performs duties for others, especially a person employed in a house on domestic duties or as a </a:t>
            </a:r>
            <a:r>
              <a:rPr lang="en-US" dirty="0" smtClean="0"/>
              <a:t>personal </a:t>
            </a:r>
            <a:r>
              <a:rPr lang="en-US" dirty="0"/>
              <a:t>attendant.   </a:t>
            </a:r>
            <a:endParaRPr lang="en-US" dirty="0" smtClean="0"/>
          </a:p>
          <a:p>
            <a:r>
              <a:rPr lang="en-US" dirty="0" smtClean="0"/>
              <a:t>When </a:t>
            </a:r>
            <a:r>
              <a:rPr lang="en-US" dirty="0"/>
              <a:t>we think of the servant, we are not concerned about the hired person who cleans houses, </a:t>
            </a:r>
            <a:r>
              <a:rPr lang="en-US" dirty="0" err="1"/>
              <a:t>etc</a:t>
            </a:r>
            <a:r>
              <a:rPr lang="en-US" dirty="0"/>
              <a:t> (though there are principles in the Bible that apply), but rather the one who serves others.  </a:t>
            </a:r>
            <a:br>
              <a:rPr lang="en-US" dirty="0"/>
            </a:br>
            <a:endParaRPr lang="en-US" dirty="0"/>
          </a:p>
        </p:txBody>
      </p:sp>
    </p:spTree>
    <p:extLst>
      <p:ext uri="{BB962C8B-B14F-4D97-AF65-F5344CB8AC3E}">
        <p14:creationId xmlns:p14="http://schemas.microsoft.com/office/powerpoint/2010/main" val="15377893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lstStyle/>
          <a:p>
            <a:r>
              <a:rPr lang="en-US" dirty="0" smtClean="0"/>
              <a:t>In the New Testament, the word “servant” is most often from the Greek word, </a:t>
            </a:r>
            <a:r>
              <a:rPr lang="en-US" dirty="0" err="1" smtClean="0"/>
              <a:t>δοῦλος</a:t>
            </a:r>
            <a:r>
              <a:rPr lang="en-US" dirty="0" smtClean="0"/>
              <a:t> (</a:t>
            </a:r>
            <a:r>
              <a:rPr lang="en-US" dirty="0" err="1" smtClean="0"/>
              <a:t>doulos</a:t>
            </a:r>
            <a:r>
              <a:rPr lang="en-US" dirty="0" smtClean="0"/>
              <a:t>) and is reference to a slave or servant similar to that of the hired servant in the above definition.</a:t>
            </a:r>
          </a:p>
          <a:p>
            <a:r>
              <a:rPr lang="en-US" dirty="0" smtClean="0"/>
              <a:t>Often we try to avoid the word slave because of the negative things it brings out.</a:t>
            </a:r>
          </a:p>
          <a:p>
            <a:r>
              <a:rPr lang="en-US" dirty="0" smtClean="0"/>
              <a:t>Slavery from Biblical times is nothing like what has happened in this world ever since.</a:t>
            </a:r>
          </a:p>
          <a:p>
            <a:r>
              <a:rPr lang="en-US" dirty="0" smtClean="0"/>
              <a:t>A</a:t>
            </a:r>
            <a:r>
              <a:rPr lang="en-US" dirty="0" smtClean="0"/>
              <a:t>nother Greek word that is translated </a:t>
            </a:r>
            <a:r>
              <a:rPr lang="en-US" i="1" dirty="0" smtClean="0"/>
              <a:t>servant</a:t>
            </a:r>
            <a:r>
              <a:rPr lang="en-US" dirty="0" smtClean="0"/>
              <a:t> is the word, </a:t>
            </a:r>
            <a:r>
              <a:rPr lang="en-US" dirty="0" err="1" smtClean="0"/>
              <a:t>διάκονος</a:t>
            </a:r>
            <a:r>
              <a:rPr lang="en-US" dirty="0" smtClean="0"/>
              <a:t> (</a:t>
            </a:r>
            <a:r>
              <a:rPr lang="en-US" dirty="0" err="1" smtClean="0"/>
              <a:t>diakonos</a:t>
            </a:r>
            <a:r>
              <a:rPr lang="en-US" dirty="0" smtClean="0"/>
              <a:t>) and </a:t>
            </a:r>
            <a:r>
              <a:rPr lang="en-US" i="1" u="sng" dirty="0" smtClean="0"/>
              <a:t>it describes one who serves others</a:t>
            </a:r>
            <a:r>
              <a:rPr lang="en-US" u="sng" dirty="0" smtClean="0"/>
              <a:t>.</a:t>
            </a:r>
            <a:r>
              <a:rPr lang="en-US" dirty="0" smtClean="0"/>
              <a:t> </a:t>
            </a:r>
          </a:p>
          <a:p>
            <a:endParaRPr lang="en-US" dirty="0"/>
          </a:p>
        </p:txBody>
      </p:sp>
    </p:spTree>
    <p:extLst>
      <p:ext uri="{BB962C8B-B14F-4D97-AF65-F5344CB8AC3E}">
        <p14:creationId xmlns:p14="http://schemas.microsoft.com/office/powerpoint/2010/main" val="134294188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9067800" cy="6400800"/>
          </a:xfrm>
        </p:spPr>
        <p:txBody>
          <a:bodyPr>
            <a:normAutofit fontScale="85000" lnSpcReduction="20000"/>
          </a:bodyPr>
          <a:lstStyle/>
          <a:p>
            <a:r>
              <a:rPr lang="en-US" dirty="0" smtClean="0"/>
              <a:t>It </a:t>
            </a:r>
            <a:r>
              <a:rPr lang="en-US" dirty="0"/>
              <a:t>is also translated as </a:t>
            </a:r>
            <a:r>
              <a:rPr lang="en-US" b="1" dirty="0"/>
              <a:t>ministers</a:t>
            </a:r>
            <a:r>
              <a:rPr lang="en-US" dirty="0"/>
              <a:t> and 3 times as deacons.  </a:t>
            </a:r>
            <a:endParaRPr lang="en-US" dirty="0" smtClean="0"/>
          </a:p>
          <a:p>
            <a:r>
              <a:rPr lang="en-US" dirty="0" smtClean="0"/>
              <a:t>Our </a:t>
            </a:r>
            <a:r>
              <a:rPr lang="en-US" dirty="0"/>
              <a:t>focus in this study is going to be on this definition.</a:t>
            </a:r>
          </a:p>
          <a:p>
            <a:r>
              <a:rPr lang="en-US" b="1" dirty="0" smtClean="0"/>
              <a:t>Steward</a:t>
            </a:r>
            <a:r>
              <a:rPr lang="en-US" dirty="0"/>
              <a:t> – was a servant (slave) who was put in charge of something.  </a:t>
            </a:r>
            <a:endParaRPr lang="en-US" dirty="0" smtClean="0"/>
          </a:p>
          <a:p>
            <a:r>
              <a:rPr lang="en-US" dirty="0" smtClean="0"/>
              <a:t>Some servants in the parables of Jesus were called stewards because they were entrusted with things by the master.</a:t>
            </a:r>
            <a:r>
              <a:rPr lang="en-US" dirty="0"/>
              <a:t>   </a:t>
            </a:r>
            <a:endParaRPr lang="en-US" dirty="0" smtClean="0"/>
          </a:p>
          <a:p>
            <a:r>
              <a:rPr lang="en-US" dirty="0" smtClean="0"/>
              <a:t>Paul describes Christians </a:t>
            </a:r>
            <a:r>
              <a:rPr lang="en-US" dirty="0"/>
              <a:t>in </a:t>
            </a:r>
            <a:r>
              <a:rPr lang="en-US" u="sng" dirty="0">
                <a:hlinkClick r:id="rId2"/>
              </a:rPr>
              <a:t>1 Corinthians 4:1-2</a:t>
            </a:r>
            <a:r>
              <a:rPr lang="en-US" dirty="0"/>
              <a:t> as required to be faithful</a:t>
            </a:r>
            <a:r>
              <a:rPr lang="en-US" dirty="0" smtClean="0"/>
              <a:t>. “Let a man regard us in this manner, as servants of Christ, and stewards of the mysteries of God.  In this case, moreover, it is required of stewards that one be found trustworthy”.</a:t>
            </a:r>
            <a:r>
              <a:rPr lang="en-US" dirty="0"/>
              <a:t> </a:t>
            </a:r>
          </a:p>
          <a:p>
            <a:r>
              <a:rPr lang="en-US" dirty="0" smtClean="0"/>
              <a:t>Paul also described himself as steward of these mysteries: </a:t>
            </a:r>
            <a:r>
              <a:rPr lang="en-US" dirty="0" smtClean="0">
                <a:solidFill>
                  <a:srgbClr val="0033CC"/>
                </a:solidFill>
              </a:rPr>
              <a:t>Ephesians 3:1-2 </a:t>
            </a:r>
            <a:r>
              <a:rPr lang="en-US" dirty="0" smtClean="0"/>
              <a:t>“For this reason, I, Paul, the prisoner of Christ Jesus for the sake o f you Gentiles—if indeed you have heard of the stewardship of God’s grace which was given to me for you;”</a:t>
            </a:r>
            <a:endParaRPr lang="en-US" dirty="0"/>
          </a:p>
        </p:txBody>
      </p:sp>
    </p:spTree>
    <p:extLst>
      <p:ext uri="{BB962C8B-B14F-4D97-AF65-F5344CB8AC3E}">
        <p14:creationId xmlns:p14="http://schemas.microsoft.com/office/powerpoint/2010/main" val="191107464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a:bodyPr>
          <a:lstStyle/>
          <a:p>
            <a:r>
              <a:rPr lang="en-US" b="1" dirty="0" smtClean="0"/>
              <a:t>Serve</a:t>
            </a:r>
            <a:r>
              <a:rPr lang="en-US" b="1" dirty="0"/>
              <a:t> </a:t>
            </a:r>
            <a:r>
              <a:rPr lang="en-US" dirty="0"/>
              <a:t>– means to help or be useful to another.  </a:t>
            </a:r>
            <a:endParaRPr lang="en-US" dirty="0" smtClean="0"/>
          </a:p>
          <a:p>
            <a:r>
              <a:rPr lang="en-US" dirty="0" smtClean="0"/>
              <a:t>It </a:t>
            </a:r>
            <a:r>
              <a:rPr lang="en-US" dirty="0"/>
              <a:t>means to do something for another that needs to be done and to look out for their well-being.  </a:t>
            </a:r>
            <a:endParaRPr lang="en-US" dirty="0" smtClean="0"/>
          </a:p>
          <a:p>
            <a:r>
              <a:rPr lang="en-US" dirty="0" smtClean="0"/>
              <a:t>It </a:t>
            </a:r>
            <a:r>
              <a:rPr lang="en-US" dirty="0"/>
              <a:t>is to carry out the actions of a servant.</a:t>
            </a:r>
          </a:p>
          <a:p>
            <a:r>
              <a:rPr lang="en-US" b="1" i="1" dirty="0" smtClean="0"/>
              <a:t>The </a:t>
            </a:r>
            <a:r>
              <a:rPr lang="en-US" b="1" i="1" dirty="0"/>
              <a:t>heart of a servant</a:t>
            </a:r>
            <a:r>
              <a:rPr lang="en-US" dirty="0"/>
              <a:t> – we sometimes hear that expression.  </a:t>
            </a:r>
            <a:endParaRPr lang="en-US" dirty="0" smtClean="0"/>
          </a:p>
          <a:p>
            <a:r>
              <a:rPr lang="en-US" dirty="0" smtClean="0"/>
              <a:t>While </a:t>
            </a:r>
            <a:r>
              <a:rPr lang="en-US" dirty="0"/>
              <a:t>the term is not used in scripture, it certainly is true. </a:t>
            </a:r>
            <a:endParaRPr lang="en-US" dirty="0" smtClean="0"/>
          </a:p>
        </p:txBody>
      </p:sp>
    </p:spTree>
    <p:extLst>
      <p:ext uri="{BB962C8B-B14F-4D97-AF65-F5344CB8AC3E}">
        <p14:creationId xmlns:p14="http://schemas.microsoft.com/office/powerpoint/2010/main" val="9507681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a:bodyPr>
          <a:lstStyle/>
          <a:p>
            <a:r>
              <a:rPr lang="en-US" dirty="0" smtClean="0"/>
              <a:t>Being a servant is about one’s attitude (which is a reflection of his heart).</a:t>
            </a:r>
          </a:p>
          <a:p>
            <a:r>
              <a:rPr lang="en-US" u="sng" dirty="0" smtClean="0"/>
              <a:t>If and how we serve others will be determined by the type of heart we have.  </a:t>
            </a:r>
          </a:p>
          <a:p>
            <a:r>
              <a:rPr lang="en-US" dirty="0" smtClean="0"/>
              <a:t>Consider </a:t>
            </a:r>
            <a:r>
              <a:rPr lang="en-US" u="sng" dirty="0" smtClean="0">
                <a:hlinkClick r:id="rId2"/>
              </a:rPr>
              <a:t>1 Kings 3:9</a:t>
            </a:r>
            <a:r>
              <a:rPr lang="en-US" dirty="0" smtClean="0"/>
              <a:t> where Solomon requests wisdom from God.  </a:t>
            </a:r>
          </a:p>
          <a:p>
            <a:r>
              <a:rPr lang="en-US" dirty="0" smtClean="0"/>
              <a:t>He notes, “</a:t>
            </a:r>
            <a:r>
              <a:rPr lang="en-US" i="1" dirty="0" smtClean="0"/>
              <a:t>Therefore give to Your servant an understanding heart to judge Your people, that I may discern between good and evil. For who is able to judge this great people of Yours?</a:t>
            </a:r>
            <a:r>
              <a:rPr lang="en-US" dirty="0" smtClean="0"/>
              <a:t>”</a:t>
            </a:r>
          </a:p>
          <a:p>
            <a:endParaRPr lang="en-US" dirty="0"/>
          </a:p>
        </p:txBody>
      </p:sp>
    </p:spTree>
    <p:extLst>
      <p:ext uri="{BB962C8B-B14F-4D97-AF65-F5344CB8AC3E}">
        <p14:creationId xmlns:p14="http://schemas.microsoft.com/office/powerpoint/2010/main" val="222509537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fontScale="92500" lnSpcReduction="10000"/>
          </a:bodyPr>
          <a:lstStyle/>
          <a:p>
            <a:r>
              <a:rPr lang="en-US" b="1" i="1" dirty="0"/>
              <a:t>Leadership</a:t>
            </a:r>
            <a:r>
              <a:rPr lang="en-US" dirty="0"/>
              <a:t> – best when one is a servant - not typical</a:t>
            </a:r>
            <a:r>
              <a:rPr lang="en-US" dirty="0" smtClean="0"/>
              <a:t>.</a:t>
            </a:r>
          </a:p>
          <a:p>
            <a:r>
              <a:rPr lang="en-US" dirty="0" smtClean="0"/>
              <a:t>In </a:t>
            </a:r>
            <a:r>
              <a:rPr lang="en-US" dirty="0"/>
              <a:t>our world, successful leaders are typically perceived as aggressive people who are looking out first for their own interests.  </a:t>
            </a:r>
            <a:endParaRPr lang="en-US" dirty="0" smtClean="0"/>
          </a:p>
          <a:p>
            <a:r>
              <a:rPr lang="en-US" dirty="0" smtClean="0"/>
              <a:t>An </a:t>
            </a:r>
            <a:r>
              <a:rPr lang="en-US" dirty="0"/>
              <a:t>example is the business owner who is about making money first.  </a:t>
            </a:r>
            <a:endParaRPr lang="en-US" dirty="0" smtClean="0"/>
          </a:p>
          <a:p>
            <a:r>
              <a:rPr lang="en-US" dirty="0" smtClean="0"/>
              <a:t>While </a:t>
            </a:r>
            <a:r>
              <a:rPr lang="en-US" dirty="0"/>
              <a:t>they may help others, their personal sacrifice is minimal OR their sacrifice now is so that they will gain greater advantage in the end.  </a:t>
            </a:r>
            <a:endParaRPr lang="en-US" dirty="0" smtClean="0"/>
          </a:p>
          <a:p>
            <a:r>
              <a:rPr lang="en-US" dirty="0" smtClean="0"/>
              <a:t>His </a:t>
            </a:r>
            <a:r>
              <a:rPr lang="en-US" dirty="0"/>
              <a:t>employees are a means to his end.  </a:t>
            </a:r>
            <a:endParaRPr lang="en-US" dirty="0" smtClean="0"/>
          </a:p>
          <a:p>
            <a:r>
              <a:rPr lang="en-US" dirty="0" smtClean="0"/>
              <a:t>They </a:t>
            </a:r>
            <a:r>
              <a:rPr lang="en-US" dirty="0"/>
              <a:t>are hired to serve him.  </a:t>
            </a:r>
            <a:endParaRPr lang="en-US" dirty="0" smtClean="0"/>
          </a:p>
          <a:p>
            <a:r>
              <a:rPr lang="en-US" dirty="0" smtClean="0"/>
              <a:t>The </a:t>
            </a:r>
            <a:r>
              <a:rPr lang="en-US" dirty="0"/>
              <a:t>product he produces causes him to prosper more.  </a:t>
            </a:r>
            <a:endParaRPr lang="en-US" dirty="0" smtClean="0"/>
          </a:p>
          <a:p>
            <a:r>
              <a:rPr lang="en-US" dirty="0" smtClean="0"/>
              <a:t>(</a:t>
            </a:r>
            <a:r>
              <a:rPr lang="en-US" dirty="0"/>
              <a:t>NOTE: This is not true of all business owners).</a:t>
            </a:r>
            <a:br>
              <a:rPr lang="en-US" dirty="0"/>
            </a:br>
            <a:endParaRPr lang="en-US" dirty="0"/>
          </a:p>
        </p:txBody>
      </p:sp>
    </p:spTree>
    <p:extLst>
      <p:ext uri="{BB962C8B-B14F-4D97-AF65-F5344CB8AC3E}">
        <p14:creationId xmlns:p14="http://schemas.microsoft.com/office/powerpoint/2010/main" val="15637182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352</Words>
  <Application>Microsoft Office PowerPoint</Application>
  <PresentationFormat>On-screen Show (4:3)</PresentationFormat>
  <Paragraphs>106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Building, Maintaining, And Nurturing Good Relationships</vt:lpstr>
      <vt:lpstr>INTRODUCTION</vt:lpstr>
      <vt:lpstr>Serving Others</vt:lpstr>
      <vt:lpstr>What is a servant?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Servants in scripture</vt:lpstr>
      <vt:lpstr>PowerPoint Presentation</vt:lpstr>
      <vt:lpstr>Servants of God</vt:lpstr>
      <vt:lpstr>   We need to serve others</vt:lpstr>
      <vt:lpstr>PowerPoint Presentation</vt:lpstr>
      <vt:lpstr>PowerPoint Presentation</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8</cp:revision>
  <dcterms:created xsi:type="dcterms:W3CDTF">2016-11-03T16:55:20Z</dcterms:created>
  <dcterms:modified xsi:type="dcterms:W3CDTF">2016-11-03T17:49:54Z</dcterms:modified>
</cp:coreProperties>
</file>