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7" r:id="rId8"/>
    <p:sldId id="262" r:id="rId9"/>
    <p:sldId id="269" r:id="rId10"/>
    <p:sldId id="268" r:id="rId11"/>
    <p:sldId id="263" r:id="rId12"/>
    <p:sldId id="270" r:id="rId13"/>
    <p:sldId id="276" r:id="rId14"/>
    <p:sldId id="264" r:id="rId15"/>
    <p:sldId id="271" r:id="rId16"/>
    <p:sldId id="275" r:id="rId17"/>
    <p:sldId id="265" r:id="rId18"/>
    <p:sldId id="272" r:id="rId19"/>
    <p:sldId id="266" r:id="rId20"/>
    <p:sldId id="273" r:id="rId21"/>
    <p:sldId id="267"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718" autoAdjust="0"/>
  </p:normalViewPr>
  <p:slideViewPr>
    <p:cSldViewPr>
      <p:cViewPr varScale="1">
        <p:scale>
          <a:sx n="105" d="100"/>
          <a:sy n="105" d="100"/>
        </p:scale>
        <p:origin x="-996" y="-90"/>
      </p:cViewPr>
      <p:guideLst>
        <p:guide orient="horz" pos="2160"/>
        <p:guide pos="2880"/>
      </p:guideLst>
    </p:cSldViewPr>
  </p:slideViewPr>
  <p:outlineViewPr>
    <p:cViewPr>
      <p:scale>
        <a:sx n="33" d="100"/>
        <a:sy n="33" d="100"/>
      </p:scale>
      <p:origin x="0" y="184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DDE629-3617-4136-A44A-2666EC1846F7}"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394786168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DE629-3617-4136-A44A-2666EC1846F7}"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79415953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DE629-3617-4136-A44A-2666EC1846F7}"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82647898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DE629-3617-4136-A44A-2666EC1846F7}"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293926013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DE629-3617-4136-A44A-2666EC1846F7}"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170350655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DDE629-3617-4136-A44A-2666EC1846F7}"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192998974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DDE629-3617-4136-A44A-2666EC1846F7}"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272567018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DDE629-3617-4136-A44A-2666EC1846F7}"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298323425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DE629-3617-4136-A44A-2666EC1846F7}"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257839353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DE629-3617-4136-A44A-2666EC1846F7}"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257432111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DE629-3617-4136-A44A-2666EC1846F7}"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7B39C-6342-41C8-BB7F-BC7C1A5504CF}" type="slidenum">
              <a:rPr lang="en-US" smtClean="0"/>
              <a:t>‹#›</a:t>
            </a:fld>
            <a:endParaRPr lang="en-US"/>
          </a:p>
        </p:txBody>
      </p:sp>
    </p:spTree>
    <p:extLst>
      <p:ext uri="{BB962C8B-B14F-4D97-AF65-F5344CB8AC3E}">
        <p14:creationId xmlns:p14="http://schemas.microsoft.com/office/powerpoint/2010/main" val="426417415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DE629-3617-4136-A44A-2666EC1846F7}" type="datetimeFigureOut">
              <a:rPr lang="en-US" smtClean="0"/>
              <a:t>9/15/2016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7B39C-6342-41C8-BB7F-BC7C1A5504CF}" type="slidenum">
              <a:rPr lang="en-US" smtClean="0"/>
              <a:t>‹#›</a:t>
            </a:fld>
            <a:endParaRPr lang="en-US"/>
          </a:p>
        </p:txBody>
      </p:sp>
    </p:spTree>
    <p:extLst>
      <p:ext uri="{BB962C8B-B14F-4D97-AF65-F5344CB8AC3E}">
        <p14:creationId xmlns:p14="http://schemas.microsoft.com/office/powerpoint/2010/main" val="2656125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John%2017.14-1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2%20Corinthians%205.14-15" TargetMode="External"/><Relationship Id="rId2" Type="http://schemas.openxmlformats.org/officeDocument/2006/relationships/hyperlink" Target="http://biblia.com/bible/nkjv/Galatians%202.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1%20Peter%205.7" TargetMode="External"/><Relationship Id="rId2" Type="http://schemas.openxmlformats.org/officeDocument/2006/relationships/hyperlink" Target="http://biblia.com/bible/nkjv/John%203.16" TargetMode="External"/><Relationship Id="rId1" Type="http://schemas.openxmlformats.org/officeDocument/2006/relationships/slideLayout" Target="../slideLayouts/slideLayout2.xml"/><Relationship Id="rId6" Type="http://schemas.openxmlformats.org/officeDocument/2006/relationships/hyperlink" Target="http://biblia.com/bible/nkjv/John%2013.1-15" TargetMode="External"/><Relationship Id="rId5" Type="http://schemas.openxmlformats.org/officeDocument/2006/relationships/hyperlink" Target="http://biblia.com/bible/nkjv/Philippians%202.7" TargetMode="External"/><Relationship Id="rId4" Type="http://schemas.openxmlformats.org/officeDocument/2006/relationships/hyperlink" Target="http://biblia.com/bible/nkjv/Mark%2010.4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John%2013.15" TargetMode="External"/><Relationship Id="rId2" Type="http://schemas.openxmlformats.org/officeDocument/2006/relationships/hyperlink" Target="http://biblia.com/bible/nkjv/1%20Corinthians%2011.1" TargetMode="External"/><Relationship Id="rId1" Type="http://schemas.openxmlformats.org/officeDocument/2006/relationships/slideLayout" Target="../slideLayouts/slideLayout2.xml"/><Relationship Id="rId6" Type="http://schemas.openxmlformats.org/officeDocument/2006/relationships/hyperlink" Target="http://biblia.com/bible/nkjv/Galatians%206.2" TargetMode="External"/><Relationship Id="rId5" Type="http://schemas.openxmlformats.org/officeDocument/2006/relationships/hyperlink" Target="http://biblia.com/bible/nkjv/Mark%2010.42-44" TargetMode="External"/><Relationship Id="rId4" Type="http://schemas.openxmlformats.org/officeDocument/2006/relationships/hyperlink" Target="http://biblia.com/bible/nkjv/Galatians%205.1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Ephesians%204.16" TargetMode="External"/><Relationship Id="rId2" Type="http://schemas.openxmlformats.org/officeDocument/2006/relationships/hyperlink" Target="http://biblia.com/bible/nkjv/1%20Corinthians%2012.12-27" TargetMode="External"/><Relationship Id="rId1" Type="http://schemas.openxmlformats.org/officeDocument/2006/relationships/slideLayout" Target="../slideLayouts/slideLayout2.xml"/><Relationship Id="rId4" Type="http://schemas.openxmlformats.org/officeDocument/2006/relationships/hyperlink" Target="http://biblia.com/bible/nkjv/3%20John%209-11"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biblia.com/bible/nkjv/Matthew%2022.37-3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Romans%2013.9" TargetMode="External"/><Relationship Id="rId7" Type="http://schemas.openxmlformats.org/officeDocument/2006/relationships/hyperlink" Target="http://biblia.com/bible/nkjv/Luke%2010.29-37" TargetMode="External"/><Relationship Id="rId2" Type="http://schemas.openxmlformats.org/officeDocument/2006/relationships/hyperlink" Target="http://biblia.com/bible/nkjv/Leviticus%2019.18" TargetMode="External"/><Relationship Id="rId1" Type="http://schemas.openxmlformats.org/officeDocument/2006/relationships/slideLayout" Target="../slideLayouts/slideLayout2.xml"/><Relationship Id="rId6" Type="http://schemas.openxmlformats.org/officeDocument/2006/relationships/hyperlink" Target="http://biblia.com/bible/nkjv/Luke%2010.27" TargetMode="External"/><Relationship Id="rId5" Type="http://schemas.openxmlformats.org/officeDocument/2006/relationships/hyperlink" Target="http://biblia.com/bible/nkjv/James%202.8" TargetMode="External"/><Relationship Id="rId4" Type="http://schemas.openxmlformats.org/officeDocument/2006/relationships/hyperlink" Target="http://biblia.com/bible/nkjv/Galatians%205.1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Galatians%202.10" TargetMode="External"/><Relationship Id="rId2" Type="http://schemas.openxmlformats.org/officeDocument/2006/relationships/hyperlink" Target="http://biblia.com/bible/nkjv/James%201.27" TargetMode="External"/><Relationship Id="rId1" Type="http://schemas.openxmlformats.org/officeDocument/2006/relationships/slideLayout" Target="../slideLayouts/slideLayout2.xml"/><Relationship Id="rId5" Type="http://schemas.openxmlformats.org/officeDocument/2006/relationships/hyperlink" Target="http://biblia.com/bible/nkjv/Luke%2014.12-14" TargetMode="External"/><Relationship Id="rId4" Type="http://schemas.openxmlformats.org/officeDocument/2006/relationships/hyperlink" Target="http://biblia.com/bible/nkjv/1%20Timothy%206.1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Romans%2013.10" TargetMode="External"/><Relationship Id="rId2" Type="http://schemas.openxmlformats.org/officeDocument/2006/relationships/hyperlink" Target="http://biblia.com/bible/nkjv/Matthew%205.13-16" TargetMode="External"/><Relationship Id="rId1" Type="http://schemas.openxmlformats.org/officeDocument/2006/relationships/slideLayout" Target="../slideLayouts/slideLayout2.xml"/><Relationship Id="rId5" Type="http://schemas.openxmlformats.org/officeDocument/2006/relationships/hyperlink" Target="http://biblia.com/bible/nkjv/1%20Peter%203.15-16" TargetMode="External"/><Relationship Id="rId4" Type="http://schemas.openxmlformats.org/officeDocument/2006/relationships/hyperlink" Target="http://biblia.com/bible/nkjv/1%20Peter%202.11-1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1%20Corinthians%208.9-13" TargetMode="External"/><Relationship Id="rId2" Type="http://schemas.openxmlformats.org/officeDocument/2006/relationships/hyperlink" Target="http://biblia.com/bible/nkjv/Romans%2014.7-8" TargetMode="External"/><Relationship Id="rId1" Type="http://schemas.openxmlformats.org/officeDocument/2006/relationships/slideLayout" Target="../slideLayouts/slideLayout2.xml"/><Relationship Id="rId4" Type="http://schemas.openxmlformats.org/officeDocument/2006/relationships/hyperlink" Target="http://biblia.com/bible/nkjv/1%20Corinthians%2010.32-33"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biblia.com/bible/nkjv/Matthew%2028.19-20" TargetMode="External"/><Relationship Id="rId2" Type="http://schemas.openxmlformats.org/officeDocument/2006/relationships/hyperlink" Target="http://biblia.com/bible/nkjv/Mark%2016.15" TargetMode="External"/><Relationship Id="rId1" Type="http://schemas.openxmlformats.org/officeDocument/2006/relationships/slideLayout" Target="../slideLayouts/slideLayout2.xml"/><Relationship Id="rId5" Type="http://schemas.openxmlformats.org/officeDocument/2006/relationships/hyperlink" Target="http://biblia.com/bible/nkjv/1%20Peter%203.15" TargetMode="External"/><Relationship Id="rId4" Type="http://schemas.openxmlformats.org/officeDocument/2006/relationships/hyperlink" Target="http://biblia.com/bible/nkjv/2%20Timothy%202.2%20%E2%80%93%20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2%20Timothy%202.2" TargetMode="External"/><Relationship Id="rId2" Type="http://schemas.openxmlformats.org/officeDocument/2006/relationships/hyperlink" Target="http://biblia.com/bible/nkjv/Phil.%202.3-4" TargetMode="External"/><Relationship Id="rId1" Type="http://schemas.openxmlformats.org/officeDocument/2006/relationships/slideLayout" Target="../slideLayouts/slideLayout2.xml"/><Relationship Id="rId5" Type="http://schemas.openxmlformats.org/officeDocument/2006/relationships/hyperlink" Target="http://biblia.com/bible/nkjv/Matthew%2023.23" TargetMode="External"/><Relationship Id="rId4" Type="http://schemas.openxmlformats.org/officeDocument/2006/relationships/hyperlink" Target="http://biblia.com/bible/nkjv/Jude%202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kjv/Philippians%202.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Ephesians%202.19" TargetMode="External"/><Relationship Id="rId2" Type="http://schemas.openxmlformats.org/officeDocument/2006/relationships/hyperlink" Target="http://biblia.com/bible/nkjv/Romans%2016.3" TargetMode="External"/><Relationship Id="rId1" Type="http://schemas.openxmlformats.org/officeDocument/2006/relationships/slideLayout" Target="../slideLayouts/slideLayout2.xml"/><Relationship Id="rId4" Type="http://schemas.openxmlformats.org/officeDocument/2006/relationships/hyperlink" Target="http://biblia.com/bible/nkjv/1%20Peter%202.1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3371851"/>
          </a:xfrm>
        </p:spPr>
        <p:txBody>
          <a:bodyPr>
            <a:noAutofit/>
          </a:bodyPr>
          <a:lstStyle/>
          <a:p>
            <a:r>
              <a:rPr lang="en-US" sz="6600" dirty="0" smtClean="0"/>
              <a:t>Building, Nurturing, And Maintaining</a:t>
            </a:r>
            <a:br>
              <a:rPr lang="en-US" sz="6600" dirty="0" smtClean="0"/>
            </a:br>
            <a:r>
              <a:rPr lang="en-US" sz="6600" dirty="0" smtClean="0"/>
              <a:t>Good Relationships</a:t>
            </a:r>
            <a:endParaRPr lang="en-US" sz="6600" dirty="0"/>
          </a:p>
        </p:txBody>
      </p:sp>
      <p:sp>
        <p:nvSpPr>
          <p:cNvPr id="3" name="Subtitle 2"/>
          <p:cNvSpPr>
            <a:spLocks noGrp="1"/>
          </p:cNvSpPr>
          <p:nvPr>
            <p:ph type="subTitle" idx="1"/>
          </p:nvPr>
        </p:nvSpPr>
        <p:spPr>
          <a:xfrm>
            <a:off x="0" y="3886200"/>
            <a:ext cx="9144000" cy="2438400"/>
          </a:xfrm>
        </p:spPr>
        <p:txBody>
          <a:bodyPr>
            <a:noAutofit/>
          </a:bodyPr>
          <a:lstStyle/>
          <a:p>
            <a:r>
              <a:rPr lang="en-US" sz="4800" dirty="0" smtClean="0">
                <a:solidFill>
                  <a:schemeClr val="tx1"/>
                </a:solidFill>
              </a:rPr>
              <a:t>As we prepare for a series about how we treat others, we need </a:t>
            </a:r>
            <a:r>
              <a:rPr lang="en-US" sz="4800" dirty="0" smtClean="0">
                <a:solidFill>
                  <a:schemeClr val="tx1"/>
                </a:solidFill>
              </a:rPr>
              <a:t>to know how God wants us to do this.</a:t>
            </a:r>
            <a:endParaRPr lang="en-US" sz="4800" dirty="0">
              <a:solidFill>
                <a:schemeClr val="tx1"/>
              </a:solidFill>
            </a:endParaRPr>
          </a:p>
        </p:txBody>
      </p:sp>
    </p:spTree>
    <p:extLst>
      <p:ext uri="{BB962C8B-B14F-4D97-AF65-F5344CB8AC3E}">
        <p14:creationId xmlns:p14="http://schemas.microsoft.com/office/powerpoint/2010/main" val="42028647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a:t> </a:t>
            </a:r>
            <a:r>
              <a:rPr lang="en-US" b="1" i="1" dirty="0"/>
              <a:t>We do not live in a bubble</a:t>
            </a:r>
            <a:r>
              <a:rPr lang="en-US" dirty="0"/>
              <a:t>.</a:t>
            </a:r>
          </a:p>
        </p:txBody>
      </p:sp>
      <p:sp>
        <p:nvSpPr>
          <p:cNvPr id="3" name="Content Placeholder 2"/>
          <p:cNvSpPr>
            <a:spLocks noGrp="1"/>
          </p:cNvSpPr>
          <p:nvPr>
            <p:ph idx="1"/>
          </p:nvPr>
        </p:nvSpPr>
        <p:spPr>
          <a:xfrm>
            <a:off x="76200" y="838200"/>
            <a:ext cx="8991600" cy="5943600"/>
          </a:xfrm>
        </p:spPr>
        <p:txBody>
          <a:bodyPr>
            <a:normAutofit fontScale="77500" lnSpcReduction="20000"/>
          </a:bodyPr>
          <a:lstStyle/>
          <a:p>
            <a:r>
              <a:rPr lang="en-US" dirty="0" smtClean="0"/>
              <a:t>Monasticism (where we get the word for Monastery) is </a:t>
            </a:r>
            <a:r>
              <a:rPr lang="en-US" dirty="0"/>
              <a:t>not the lifestyle of a Christian.  </a:t>
            </a:r>
            <a:endParaRPr lang="en-US" dirty="0" smtClean="0"/>
          </a:p>
          <a:p>
            <a:r>
              <a:rPr lang="en-US" dirty="0" smtClean="0"/>
              <a:t>Whether </a:t>
            </a:r>
            <a:r>
              <a:rPr lang="en-US" dirty="0"/>
              <a:t>we are speaking the monastic lifestyle of monasteries or isolationist communities (such as Amish or communes) we must realize we have a responsibility to live in the world</a:t>
            </a:r>
            <a:r>
              <a:rPr lang="en-US" dirty="0" smtClean="0"/>
              <a:t>.</a:t>
            </a:r>
          </a:p>
          <a:p>
            <a:r>
              <a:rPr lang="en-US" dirty="0" smtClean="0"/>
              <a:t>While </a:t>
            </a:r>
            <a:r>
              <a:rPr lang="en-US" dirty="0"/>
              <a:t>there is something to be said about not letting the world live in us (be separate), </a:t>
            </a:r>
            <a:r>
              <a:rPr lang="en-US" dirty="0" smtClean="0"/>
              <a:t>we should not be isolating </a:t>
            </a:r>
            <a:r>
              <a:rPr lang="en-US" dirty="0"/>
              <a:t>ourselves from the world.  </a:t>
            </a:r>
            <a:endParaRPr lang="en-US" dirty="0" smtClean="0"/>
          </a:p>
          <a:p>
            <a:r>
              <a:rPr lang="en-US" dirty="0" smtClean="0"/>
              <a:t>Perhaps </a:t>
            </a:r>
            <a:r>
              <a:rPr lang="en-US" dirty="0"/>
              <a:t>for a short time it might be good to get away and be with other Christians, but we need to live in the world</a:t>
            </a:r>
            <a:r>
              <a:rPr lang="en-US" dirty="0" smtClean="0"/>
              <a:t>.</a:t>
            </a:r>
          </a:p>
          <a:p>
            <a:r>
              <a:rPr lang="en-US" dirty="0" smtClean="0"/>
              <a:t>As </a:t>
            </a:r>
            <a:r>
              <a:rPr lang="en-US" dirty="0"/>
              <a:t>Jesus prayed for His apostles in </a:t>
            </a:r>
            <a:r>
              <a:rPr lang="en-US" u="sng" dirty="0">
                <a:hlinkClick r:id="rId2"/>
              </a:rPr>
              <a:t>John 17:14-17</a:t>
            </a:r>
            <a:r>
              <a:rPr lang="en-US" dirty="0"/>
              <a:t>, He noted that they are in the world but not of the world.  He even requested “</a:t>
            </a:r>
            <a:r>
              <a:rPr lang="en-US" i="1" dirty="0"/>
              <a:t>I do not pray that You should take them out of the world, but that You should keep them from the evil one</a:t>
            </a:r>
            <a:r>
              <a:rPr lang="en-US" dirty="0"/>
              <a:t>.” </a:t>
            </a:r>
            <a:endParaRPr lang="en-US" dirty="0" smtClean="0"/>
          </a:p>
          <a:p>
            <a:r>
              <a:rPr lang="en-US" dirty="0" smtClean="0"/>
              <a:t>How </a:t>
            </a:r>
            <a:r>
              <a:rPr lang="en-US" dirty="0"/>
              <a:t>can we be an impact in the world if we totally isolate ourselves from OTHERS?</a:t>
            </a:r>
          </a:p>
          <a:p>
            <a:endParaRPr lang="en-US" dirty="0"/>
          </a:p>
        </p:txBody>
      </p:sp>
    </p:spTree>
    <p:extLst>
      <p:ext uri="{BB962C8B-B14F-4D97-AF65-F5344CB8AC3E}">
        <p14:creationId xmlns:p14="http://schemas.microsoft.com/office/powerpoint/2010/main" val="42109128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i="1" dirty="0"/>
              <a:t>You are a servant of Christ</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One </a:t>
            </a:r>
            <a:r>
              <a:rPr lang="en-US" dirty="0"/>
              <a:t>of the first things we realize is that our life is about serving Him (</a:t>
            </a:r>
            <a:r>
              <a:rPr lang="en-US" u="sng" dirty="0">
                <a:hlinkClick r:id="rId2"/>
              </a:rPr>
              <a:t>Galatians 2:20</a:t>
            </a:r>
            <a:r>
              <a:rPr lang="en-US" dirty="0"/>
              <a:t>).  </a:t>
            </a:r>
            <a:endParaRPr lang="en-US" dirty="0" smtClean="0"/>
          </a:p>
          <a:p>
            <a:r>
              <a:rPr lang="en-US" dirty="0" smtClean="0"/>
              <a:t>A </a:t>
            </a:r>
            <a:r>
              <a:rPr lang="en-US" dirty="0"/>
              <a:t>servant by its very definition involves others</a:t>
            </a:r>
            <a:r>
              <a:rPr lang="en-US" dirty="0" smtClean="0"/>
              <a:t>.</a:t>
            </a:r>
          </a:p>
          <a:p>
            <a:r>
              <a:rPr lang="en-US" u="sng" dirty="0" smtClean="0">
                <a:hlinkClick r:id="rId3"/>
              </a:rPr>
              <a:t>2 </a:t>
            </a:r>
            <a:r>
              <a:rPr lang="en-US" u="sng" dirty="0">
                <a:hlinkClick r:id="rId3"/>
              </a:rPr>
              <a:t>Corinthians 5:14-15</a:t>
            </a:r>
            <a:r>
              <a:rPr lang="en-US" dirty="0"/>
              <a:t>, “</a:t>
            </a:r>
            <a:r>
              <a:rPr lang="en-US" i="1" dirty="0"/>
              <a:t>For the love of Christ compels us, because we judge thus: that if One died for all, then all died; and He died for all, that those who live should live no longer for themselves, but for Him who died for them and rose again</a:t>
            </a:r>
            <a:r>
              <a:rPr lang="en-US" dirty="0"/>
              <a:t>.”</a:t>
            </a:r>
          </a:p>
          <a:p>
            <a:endParaRPr lang="en-US" dirty="0"/>
          </a:p>
          <a:p>
            <a:endParaRPr lang="en-US" dirty="0"/>
          </a:p>
        </p:txBody>
      </p:sp>
    </p:spTree>
    <p:extLst>
      <p:ext uri="{BB962C8B-B14F-4D97-AF65-F5344CB8AC3E}">
        <p14:creationId xmlns:p14="http://schemas.microsoft.com/office/powerpoint/2010/main" val="28519711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914400"/>
          </a:xfrm>
        </p:spPr>
        <p:txBody>
          <a:bodyPr/>
          <a:lstStyle/>
          <a:p>
            <a:r>
              <a:rPr lang="en-US" b="1" i="1" dirty="0"/>
              <a:t>Christians also serve others</a:t>
            </a:r>
            <a:r>
              <a:rPr lang="en-US" dirty="0"/>
              <a:t> </a:t>
            </a:r>
          </a:p>
        </p:txBody>
      </p:sp>
      <p:sp>
        <p:nvSpPr>
          <p:cNvPr id="3" name="Content Placeholder 2"/>
          <p:cNvSpPr>
            <a:spLocks noGrp="1"/>
          </p:cNvSpPr>
          <p:nvPr>
            <p:ph idx="1"/>
          </p:nvPr>
        </p:nvSpPr>
        <p:spPr>
          <a:xfrm>
            <a:off x="76200" y="914400"/>
            <a:ext cx="8991600" cy="5867400"/>
          </a:xfrm>
        </p:spPr>
        <p:txBody>
          <a:bodyPr>
            <a:normAutofit/>
          </a:bodyPr>
          <a:lstStyle/>
          <a:p>
            <a:r>
              <a:rPr lang="en-US" u="sng" dirty="0" smtClean="0"/>
              <a:t>God </a:t>
            </a:r>
            <a:r>
              <a:rPr lang="en-US" u="sng" dirty="0"/>
              <a:t>is a God of others</a:t>
            </a:r>
            <a:r>
              <a:rPr lang="en-US" dirty="0"/>
              <a:t> – He cares about us – </a:t>
            </a:r>
            <a:r>
              <a:rPr lang="en-US" u="sng" dirty="0">
                <a:hlinkClick r:id="rId2"/>
              </a:rPr>
              <a:t>John 3:16</a:t>
            </a:r>
            <a:r>
              <a:rPr lang="en-US" dirty="0"/>
              <a:t>, </a:t>
            </a:r>
            <a:r>
              <a:rPr lang="en-US" u="sng" dirty="0">
                <a:hlinkClick r:id="rId3"/>
              </a:rPr>
              <a:t>1 Peter 5:7</a:t>
            </a:r>
            <a:r>
              <a:rPr lang="en-US" dirty="0"/>
              <a:t> notes that “He cares for you.  </a:t>
            </a:r>
            <a:endParaRPr lang="en-US" dirty="0" smtClean="0"/>
          </a:p>
          <a:p>
            <a:r>
              <a:rPr lang="en-US" u="sng" dirty="0" smtClean="0"/>
              <a:t>Jesus </a:t>
            </a:r>
            <a:r>
              <a:rPr lang="en-US" u="sng" dirty="0"/>
              <a:t>came to serve</a:t>
            </a:r>
            <a:r>
              <a:rPr lang="en-US" dirty="0"/>
              <a:t> –</a:t>
            </a:r>
            <a:r>
              <a:rPr lang="en-US" u="sng" dirty="0">
                <a:hlinkClick r:id="rId4"/>
              </a:rPr>
              <a:t>Mark 10:45</a:t>
            </a:r>
            <a:r>
              <a:rPr lang="en-US" dirty="0"/>
              <a:t>  – Jesus did not come to be served, but to serve.  </a:t>
            </a:r>
            <a:endParaRPr lang="en-US" dirty="0" smtClean="0"/>
          </a:p>
          <a:p>
            <a:r>
              <a:rPr lang="en-US" dirty="0" smtClean="0"/>
              <a:t>See </a:t>
            </a:r>
            <a:r>
              <a:rPr lang="en-US" dirty="0"/>
              <a:t>also </a:t>
            </a:r>
            <a:r>
              <a:rPr lang="en-US" u="sng" dirty="0">
                <a:hlinkClick r:id="rId5"/>
              </a:rPr>
              <a:t>Philippians 2:7</a:t>
            </a:r>
            <a:r>
              <a:rPr lang="en-US" dirty="0"/>
              <a:t> &amp; </a:t>
            </a:r>
            <a:r>
              <a:rPr lang="en-US" u="sng" dirty="0">
                <a:hlinkClick r:id="rId6"/>
              </a:rPr>
              <a:t>John 13:1-15</a:t>
            </a:r>
            <a:r>
              <a:rPr lang="en-US" dirty="0"/>
              <a:t>, </a:t>
            </a:r>
            <a:endParaRPr lang="en-US" dirty="0" smtClean="0"/>
          </a:p>
          <a:p>
            <a:r>
              <a:rPr lang="en-US" dirty="0" smtClean="0"/>
              <a:t>Jesus </a:t>
            </a:r>
            <a:r>
              <a:rPr lang="en-US" dirty="0"/>
              <a:t>washed the feet of His apostles.   Vs. 12-15 shows why.  </a:t>
            </a:r>
            <a:endParaRPr lang="en-US" dirty="0" smtClean="0"/>
          </a:p>
          <a:p>
            <a:r>
              <a:rPr lang="en-US" dirty="0" smtClean="0"/>
              <a:t>It </a:t>
            </a:r>
            <a:r>
              <a:rPr lang="en-US" dirty="0"/>
              <a:t>was not so much a ritual, as teaching us that we are to serve one another. </a:t>
            </a:r>
            <a:endParaRPr lang="en-US" dirty="0" smtClean="0"/>
          </a:p>
          <a:p>
            <a:endParaRPr lang="en-US" dirty="0"/>
          </a:p>
        </p:txBody>
      </p:sp>
    </p:spTree>
    <p:extLst>
      <p:ext uri="{BB962C8B-B14F-4D97-AF65-F5344CB8AC3E}">
        <p14:creationId xmlns:p14="http://schemas.microsoft.com/office/powerpoint/2010/main" val="3723800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248400"/>
          </a:xfrm>
        </p:spPr>
        <p:txBody>
          <a:bodyPr>
            <a:normAutofit/>
          </a:bodyPr>
          <a:lstStyle/>
          <a:p>
            <a:r>
              <a:rPr lang="en-US" dirty="0"/>
              <a:t>We strive to imitate Christ – </a:t>
            </a:r>
            <a:r>
              <a:rPr lang="en-US" u="sng" dirty="0">
                <a:hlinkClick r:id="rId2"/>
              </a:rPr>
              <a:t>1 Corinthians 11:1</a:t>
            </a:r>
            <a:r>
              <a:rPr lang="en-US" dirty="0"/>
              <a:t>, </a:t>
            </a:r>
            <a:r>
              <a:rPr lang="en-US" u="sng" dirty="0">
                <a:hlinkClick r:id="rId3"/>
              </a:rPr>
              <a:t>John 13:15</a:t>
            </a:r>
            <a:r>
              <a:rPr lang="en-US" dirty="0"/>
              <a:t>, “</a:t>
            </a:r>
            <a:r>
              <a:rPr lang="en-US" i="1" dirty="0"/>
              <a:t>For I have given you an example, that you should do as I have done to you</a:t>
            </a:r>
            <a:r>
              <a:rPr lang="en-US" dirty="0"/>
              <a:t>…”</a:t>
            </a:r>
          </a:p>
          <a:p>
            <a:r>
              <a:rPr lang="en-US" u="sng" dirty="0">
                <a:hlinkClick r:id="rId4"/>
              </a:rPr>
              <a:t>Galatians 5:13</a:t>
            </a:r>
            <a:r>
              <a:rPr lang="en-US" dirty="0"/>
              <a:t>, “</a:t>
            </a:r>
            <a:r>
              <a:rPr lang="en-US" i="1" dirty="0"/>
              <a:t>For you, brethren, have been called to liberty; only do not use liberty as an opportunity for the flesh, but through love serve one another</a:t>
            </a:r>
            <a:r>
              <a:rPr lang="en-US" dirty="0"/>
              <a:t>.”</a:t>
            </a:r>
          </a:p>
          <a:p>
            <a:r>
              <a:rPr lang="en-US" dirty="0"/>
              <a:t>In </a:t>
            </a:r>
            <a:r>
              <a:rPr lang="en-US" u="sng" dirty="0">
                <a:hlinkClick r:id="rId5"/>
              </a:rPr>
              <a:t>Mark 10:42-44</a:t>
            </a:r>
            <a:r>
              <a:rPr lang="en-US" dirty="0"/>
              <a:t> which leads us to what Jesus did.   </a:t>
            </a:r>
          </a:p>
          <a:p>
            <a:r>
              <a:rPr lang="en-US" u="sng" dirty="0">
                <a:hlinkClick r:id="rId6"/>
              </a:rPr>
              <a:t>Galatians 6:2</a:t>
            </a:r>
            <a:r>
              <a:rPr lang="en-US" dirty="0"/>
              <a:t> calls for us to bear one another’s burdens.</a:t>
            </a:r>
          </a:p>
          <a:p>
            <a:endParaRPr lang="en-US" dirty="0"/>
          </a:p>
        </p:txBody>
      </p:sp>
    </p:spTree>
    <p:extLst>
      <p:ext uri="{BB962C8B-B14F-4D97-AF65-F5344CB8AC3E}">
        <p14:creationId xmlns:p14="http://schemas.microsoft.com/office/powerpoint/2010/main" val="19073490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i="1" dirty="0"/>
              <a:t>What is the church?</a:t>
            </a:r>
            <a:r>
              <a:rPr lang="en-US" dirty="0"/>
              <a:t> </a:t>
            </a:r>
          </a:p>
        </p:txBody>
      </p:sp>
      <p:sp>
        <p:nvSpPr>
          <p:cNvPr id="3" name="Content Placeholder 2"/>
          <p:cNvSpPr>
            <a:spLocks noGrp="1"/>
          </p:cNvSpPr>
          <p:nvPr>
            <p:ph idx="1"/>
          </p:nvPr>
        </p:nvSpPr>
        <p:spPr>
          <a:xfrm>
            <a:off x="76200" y="838200"/>
            <a:ext cx="8991600" cy="5867400"/>
          </a:xfrm>
        </p:spPr>
        <p:txBody>
          <a:bodyPr>
            <a:normAutofit fontScale="85000" lnSpcReduction="10000"/>
          </a:bodyPr>
          <a:lstStyle/>
          <a:p>
            <a:r>
              <a:rPr lang="en-US" dirty="0" smtClean="0"/>
              <a:t>Universally</a:t>
            </a:r>
            <a:r>
              <a:rPr lang="en-US" dirty="0"/>
              <a:t>, it is the body of ALL who are saved</a:t>
            </a:r>
            <a:r>
              <a:rPr lang="en-US" dirty="0" smtClean="0"/>
              <a:t>.</a:t>
            </a:r>
          </a:p>
          <a:p>
            <a:r>
              <a:rPr lang="en-US" dirty="0" smtClean="0"/>
              <a:t>Locally</a:t>
            </a:r>
            <a:r>
              <a:rPr lang="en-US" dirty="0"/>
              <a:t>, it is a body of saints joined together for the purpose of work and worship.  </a:t>
            </a:r>
            <a:endParaRPr lang="en-US" dirty="0" smtClean="0"/>
          </a:p>
          <a:p>
            <a:r>
              <a:rPr lang="en-US" dirty="0" smtClean="0"/>
              <a:t>The </a:t>
            </a:r>
            <a:r>
              <a:rPr lang="en-US" dirty="0"/>
              <a:t>emphasis of a body is seen in </a:t>
            </a:r>
            <a:r>
              <a:rPr lang="en-US" u="sng" dirty="0">
                <a:hlinkClick r:id="rId2"/>
              </a:rPr>
              <a:t>1 Corinthians 12:12-27</a:t>
            </a:r>
            <a:r>
              <a:rPr lang="en-US" dirty="0"/>
              <a:t>, where we find that each part has a function.  </a:t>
            </a:r>
            <a:endParaRPr lang="en-US" dirty="0" smtClean="0"/>
          </a:p>
          <a:p>
            <a:r>
              <a:rPr lang="en-US" dirty="0" smtClean="0"/>
              <a:t>Together </a:t>
            </a:r>
            <a:r>
              <a:rPr lang="en-US" dirty="0"/>
              <a:t>we are the body and when we are functioning with consideration of OTHERS, it will cause growth of the body for the edifying of itself in love. (</a:t>
            </a:r>
            <a:r>
              <a:rPr lang="en-US" u="sng" dirty="0">
                <a:hlinkClick r:id="rId3"/>
              </a:rPr>
              <a:t>Ephesians 4:16</a:t>
            </a:r>
            <a:r>
              <a:rPr lang="en-US" dirty="0"/>
              <a:t>)   </a:t>
            </a:r>
            <a:endParaRPr lang="en-US" dirty="0" smtClean="0"/>
          </a:p>
          <a:p>
            <a:r>
              <a:rPr lang="en-US" dirty="0" smtClean="0"/>
              <a:t>You </a:t>
            </a:r>
            <a:r>
              <a:rPr lang="en-US" dirty="0"/>
              <a:t>cannot have a local church without others</a:t>
            </a:r>
            <a:r>
              <a:rPr lang="en-US" dirty="0" smtClean="0"/>
              <a:t>.</a:t>
            </a:r>
          </a:p>
          <a:p>
            <a:r>
              <a:rPr lang="en-US" dirty="0" smtClean="0"/>
              <a:t>Furthermore</a:t>
            </a:r>
            <a:r>
              <a:rPr lang="en-US" dirty="0"/>
              <a:t>, when one within a congregation seeks to dominate without the others there will be problems.  </a:t>
            </a:r>
            <a:endParaRPr lang="en-US" dirty="0" smtClean="0"/>
          </a:p>
          <a:p>
            <a:r>
              <a:rPr lang="en-US" dirty="0" smtClean="0"/>
              <a:t>The </a:t>
            </a:r>
            <a:r>
              <a:rPr lang="en-US" dirty="0"/>
              <a:t>Bible deals with this as well – cf. </a:t>
            </a:r>
            <a:r>
              <a:rPr lang="en-US" u="sng" dirty="0">
                <a:hlinkClick r:id="rId4"/>
              </a:rPr>
              <a:t>3 John 9-11</a:t>
            </a:r>
            <a:r>
              <a:rPr lang="en-US" dirty="0"/>
              <a:t> – Diotrephes loved </a:t>
            </a:r>
            <a:r>
              <a:rPr lang="en-US" dirty="0" smtClean="0"/>
              <a:t>the preeminence</a:t>
            </a:r>
            <a:r>
              <a:rPr lang="en-US" dirty="0"/>
              <a:t>.</a:t>
            </a:r>
          </a:p>
          <a:p>
            <a:endParaRPr lang="en-US" dirty="0"/>
          </a:p>
        </p:txBody>
      </p:sp>
    </p:spTree>
    <p:extLst>
      <p:ext uri="{BB962C8B-B14F-4D97-AF65-F5344CB8AC3E}">
        <p14:creationId xmlns:p14="http://schemas.microsoft.com/office/powerpoint/2010/main" val="1461356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23" y="33196"/>
            <a:ext cx="8991600" cy="881204"/>
          </a:xfrm>
        </p:spPr>
        <p:txBody>
          <a:bodyPr>
            <a:normAutofit fontScale="90000"/>
          </a:bodyPr>
          <a:lstStyle/>
          <a:p>
            <a:r>
              <a:rPr lang="en-US" b="1" i="1" dirty="0"/>
              <a:t>The greatest commands involve others</a:t>
            </a:r>
            <a:endParaRPr lang="en-US" dirty="0"/>
          </a:p>
        </p:txBody>
      </p:sp>
      <p:sp>
        <p:nvSpPr>
          <p:cNvPr id="3" name="Content Placeholder 2"/>
          <p:cNvSpPr>
            <a:spLocks noGrp="1"/>
          </p:cNvSpPr>
          <p:nvPr>
            <p:ph idx="1"/>
          </p:nvPr>
        </p:nvSpPr>
        <p:spPr>
          <a:xfrm>
            <a:off x="76200" y="838200"/>
            <a:ext cx="9067800" cy="5867400"/>
          </a:xfrm>
        </p:spPr>
        <p:txBody>
          <a:bodyPr>
            <a:normAutofit/>
          </a:bodyPr>
          <a:lstStyle/>
          <a:p>
            <a:r>
              <a:rPr lang="en-US" dirty="0" smtClean="0"/>
              <a:t>God </a:t>
            </a:r>
            <a:r>
              <a:rPr lang="en-US" dirty="0"/>
              <a:t>and man – </a:t>
            </a:r>
            <a:r>
              <a:rPr lang="en-US" u="sng" dirty="0">
                <a:hlinkClick r:id="rId2"/>
              </a:rPr>
              <a:t>Matthew 22:37-39</a:t>
            </a:r>
            <a:r>
              <a:rPr lang="en-US" dirty="0" smtClean="0"/>
              <a:t>.</a:t>
            </a:r>
          </a:p>
          <a:p>
            <a:r>
              <a:rPr lang="en-US" dirty="0" smtClean="0"/>
              <a:t>The </a:t>
            </a:r>
            <a:r>
              <a:rPr lang="en-US" dirty="0"/>
              <a:t>word love (agape) is defined as, “Caring enough to sacrifice for what is best.”  </a:t>
            </a:r>
            <a:endParaRPr lang="en-US" dirty="0" smtClean="0"/>
          </a:p>
          <a:p>
            <a:r>
              <a:rPr lang="en-US" dirty="0" smtClean="0"/>
              <a:t>That </a:t>
            </a:r>
            <a:r>
              <a:rPr lang="en-US" dirty="0"/>
              <a:t>affects every relationship we are in as Christians – </a:t>
            </a:r>
            <a:endParaRPr lang="en-US" dirty="0" smtClean="0"/>
          </a:p>
          <a:p>
            <a:r>
              <a:rPr lang="en-US" dirty="0" smtClean="0"/>
              <a:t>God’s </a:t>
            </a:r>
            <a:r>
              <a:rPr lang="en-US" dirty="0"/>
              <a:t>love toward us and our love toward God, our neighbors, our brethren and even our enemies</a:t>
            </a:r>
            <a:r>
              <a:rPr lang="en-US" dirty="0" smtClean="0"/>
              <a:t>.</a:t>
            </a:r>
          </a:p>
          <a:p>
            <a:r>
              <a:rPr lang="en-US" u="sng" dirty="0" smtClean="0"/>
              <a:t>Love </a:t>
            </a:r>
            <a:r>
              <a:rPr lang="en-US" u="sng" dirty="0"/>
              <a:t>God (another) with all your </a:t>
            </a:r>
            <a:r>
              <a:rPr lang="en-US" u="sng" dirty="0" smtClean="0"/>
              <a:t>heart</a:t>
            </a:r>
          </a:p>
          <a:p>
            <a:r>
              <a:rPr lang="en-US" u="sng" dirty="0" smtClean="0"/>
              <a:t>Love </a:t>
            </a:r>
            <a:r>
              <a:rPr lang="en-US" u="sng" dirty="0"/>
              <a:t>your neighbor as yourself</a:t>
            </a:r>
            <a:r>
              <a:rPr lang="en-US" dirty="0"/>
              <a:t>.  </a:t>
            </a:r>
            <a:endParaRPr lang="en-US" dirty="0" smtClean="0"/>
          </a:p>
          <a:p>
            <a:endParaRPr lang="en-US" dirty="0"/>
          </a:p>
        </p:txBody>
      </p:sp>
    </p:spTree>
    <p:extLst>
      <p:ext uri="{BB962C8B-B14F-4D97-AF65-F5344CB8AC3E}">
        <p14:creationId xmlns:p14="http://schemas.microsoft.com/office/powerpoint/2010/main" val="17184623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lnSpcReduction="10000"/>
          </a:bodyPr>
          <a:lstStyle/>
          <a:p>
            <a:r>
              <a:rPr lang="en-US" dirty="0"/>
              <a:t>This phrase is from </a:t>
            </a:r>
            <a:r>
              <a:rPr lang="en-US" u="sng" dirty="0">
                <a:hlinkClick r:id="rId2"/>
              </a:rPr>
              <a:t>Leviticus 19:18</a:t>
            </a:r>
            <a:r>
              <a:rPr lang="en-US" dirty="0"/>
              <a:t>.  </a:t>
            </a:r>
          </a:p>
          <a:p>
            <a:r>
              <a:rPr lang="en-US" dirty="0"/>
              <a:t>But it is also mentioned in the New Testament several times – </a:t>
            </a:r>
            <a:r>
              <a:rPr lang="en-US" u="sng" dirty="0">
                <a:hlinkClick r:id="rId3"/>
              </a:rPr>
              <a:t>Romans 13:9</a:t>
            </a:r>
            <a:r>
              <a:rPr lang="en-US" dirty="0"/>
              <a:t>, </a:t>
            </a:r>
            <a:r>
              <a:rPr lang="en-US" u="sng" dirty="0">
                <a:hlinkClick r:id="rId4"/>
              </a:rPr>
              <a:t>Galatians 5:14</a:t>
            </a:r>
            <a:r>
              <a:rPr lang="en-US" dirty="0"/>
              <a:t>, and </a:t>
            </a:r>
            <a:r>
              <a:rPr lang="en-US" u="sng" dirty="0">
                <a:hlinkClick r:id="rId5"/>
              </a:rPr>
              <a:t>James 2:8</a:t>
            </a:r>
            <a:r>
              <a:rPr lang="en-US" dirty="0"/>
              <a:t>.</a:t>
            </a:r>
          </a:p>
          <a:p>
            <a:r>
              <a:rPr lang="en-US" dirty="0"/>
              <a:t>In </a:t>
            </a:r>
            <a:r>
              <a:rPr lang="en-US" u="sng" dirty="0">
                <a:hlinkClick r:id="rId6"/>
              </a:rPr>
              <a:t>Luke 10:27</a:t>
            </a:r>
            <a:r>
              <a:rPr lang="en-US" dirty="0"/>
              <a:t> where Jesus is asked by a lawyer what is the greatest commandment, He asks the lawyer to answer it.  He correctly answers with this command.   The lawyer then, “seeking to justify himself said to Jesus, “And who is my neighbor?”  </a:t>
            </a:r>
          </a:p>
          <a:p>
            <a:r>
              <a:rPr lang="en-US" dirty="0"/>
              <a:t>Jesus then tells the parable of the Good Samaritan (</a:t>
            </a:r>
            <a:r>
              <a:rPr lang="en-US" u="sng" dirty="0">
                <a:hlinkClick r:id="rId7"/>
              </a:rPr>
              <a:t>Luke 10:29-37</a:t>
            </a:r>
            <a:r>
              <a:rPr lang="en-US" dirty="0"/>
              <a:t>).   </a:t>
            </a:r>
          </a:p>
          <a:p>
            <a:r>
              <a:rPr lang="en-US" dirty="0"/>
              <a:t>Again the emphasis is one of thinking about others. </a:t>
            </a:r>
          </a:p>
          <a:p>
            <a:endParaRPr lang="en-US" dirty="0"/>
          </a:p>
        </p:txBody>
      </p:sp>
    </p:spTree>
    <p:extLst>
      <p:ext uri="{BB962C8B-B14F-4D97-AF65-F5344CB8AC3E}">
        <p14:creationId xmlns:p14="http://schemas.microsoft.com/office/powerpoint/2010/main" val="37181226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i="1" dirty="0"/>
              <a:t>Caring about others</a:t>
            </a:r>
            <a:endParaRPr lang="en-US" dirty="0"/>
          </a:p>
        </p:txBody>
      </p:sp>
      <p:sp>
        <p:nvSpPr>
          <p:cNvPr id="3" name="Content Placeholder 2"/>
          <p:cNvSpPr>
            <a:spLocks noGrp="1"/>
          </p:cNvSpPr>
          <p:nvPr>
            <p:ph idx="1"/>
          </p:nvPr>
        </p:nvSpPr>
        <p:spPr>
          <a:xfrm>
            <a:off x="76200" y="838200"/>
            <a:ext cx="8991600" cy="5867400"/>
          </a:xfrm>
        </p:spPr>
        <p:txBody>
          <a:bodyPr>
            <a:normAutofit fontScale="92500" lnSpcReduction="20000"/>
          </a:bodyPr>
          <a:lstStyle/>
          <a:p>
            <a:r>
              <a:rPr lang="en-US" dirty="0" smtClean="0"/>
              <a:t>Along </a:t>
            </a:r>
            <a:r>
              <a:rPr lang="en-US" dirty="0"/>
              <a:t>with the Good Samaritan, there are numerous passages that call for us as Christians to care about the needy, both within and without the Lord’s body </a:t>
            </a:r>
            <a:r>
              <a:rPr lang="en-US" dirty="0" smtClean="0"/>
              <a:t>– </a:t>
            </a:r>
          </a:p>
          <a:p>
            <a:r>
              <a:rPr lang="en-US" dirty="0" smtClean="0"/>
              <a:t>The </a:t>
            </a:r>
            <a:r>
              <a:rPr lang="en-US" dirty="0"/>
              <a:t>continual teaching in scriptures about being generous is about others.  </a:t>
            </a:r>
            <a:r>
              <a:rPr lang="en-US" u="sng" dirty="0">
                <a:hlinkClick r:id="rId2"/>
              </a:rPr>
              <a:t>James 1:27</a:t>
            </a:r>
            <a:r>
              <a:rPr lang="en-US" dirty="0"/>
              <a:t>, </a:t>
            </a:r>
            <a:endParaRPr lang="en-US" dirty="0" smtClean="0"/>
          </a:p>
          <a:p>
            <a:r>
              <a:rPr lang="en-US" u="sng" dirty="0" smtClean="0">
                <a:hlinkClick r:id="rId3"/>
              </a:rPr>
              <a:t>Galatians </a:t>
            </a:r>
            <a:r>
              <a:rPr lang="en-US" u="sng" dirty="0">
                <a:hlinkClick r:id="rId3"/>
              </a:rPr>
              <a:t>2:10</a:t>
            </a:r>
            <a:r>
              <a:rPr lang="en-US" dirty="0"/>
              <a:t> -  “</a:t>
            </a:r>
            <a:r>
              <a:rPr lang="en-US" i="1" dirty="0"/>
              <a:t>they desires only that we should remember the poor, the very thing which I was also eager to do</a:t>
            </a:r>
            <a:r>
              <a:rPr lang="en-US" dirty="0" smtClean="0"/>
              <a:t>.”</a:t>
            </a:r>
          </a:p>
          <a:p>
            <a:r>
              <a:rPr lang="en-US" u="sng" dirty="0" smtClean="0">
                <a:hlinkClick r:id="rId4"/>
              </a:rPr>
              <a:t>1 </a:t>
            </a:r>
            <a:r>
              <a:rPr lang="en-US" u="sng" dirty="0">
                <a:hlinkClick r:id="rId4"/>
              </a:rPr>
              <a:t>Timothy 6:18</a:t>
            </a:r>
            <a:r>
              <a:rPr lang="en-US" dirty="0"/>
              <a:t> – the rich ought to be rich in good works, ready to give, willing to </a:t>
            </a:r>
            <a:r>
              <a:rPr lang="en-US" dirty="0" smtClean="0"/>
              <a:t>share…</a:t>
            </a:r>
          </a:p>
          <a:p>
            <a:r>
              <a:rPr lang="en-US" u="sng" dirty="0" smtClean="0">
                <a:hlinkClick r:id="rId5"/>
              </a:rPr>
              <a:t>Luke </a:t>
            </a:r>
            <a:r>
              <a:rPr lang="en-US" u="sng" dirty="0">
                <a:hlinkClick r:id="rId5"/>
              </a:rPr>
              <a:t>14:12-14</a:t>
            </a:r>
            <a:r>
              <a:rPr lang="en-US" dirty="0"/>
              <a:t> – when you give a feast invite those who cannot repay you.  </a:t>
            </a:r>
            <a:endParaRPr lang="en-US" dirty="0" smtClean="0"/>
          </a:p>
          <a:p>
            <a:r>
              <a:rPr lang="en-US" dirty="0" smtClean="0"/>
              <a:t>One </a:t>
            </a:r>
            <a:r>
              <a:rPr lang="en-US" dirty="0"/>
              <a:t>of many parables dealing with the needy. </a:t>
            </a:r>
          </a:p>
          <a:p>
            <a:endParaRPr lang="en-US" dirty="0"/>
          </a:p>
        </p:txBody>
      </p:sp>
    </p:spTree>
    <p:extLst>
      <p:ext uri="{BB962C8B-B14F-4D97-AF65-F5344CB8AC3E}">
        <p14:creationId xmlns:p14="http://schemas.microsoft.com/office/powerpoint/2010/main" val="277506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US" b="1" i="1" dirty="0"/>
              <a:t>The idea of example is about others</a:t>
            </a:r>
            <a:endParaRPr lang="en-US" dirty="0"/>
          </a:p>
        </p:txBody>
      </p:sp>
      <p:sp>
        <p:nvSpPr>
          <p:cNvPr id="3" name="Content Placeholder 2"/>
          <p:cNvSpPr>
            <a:spLocks noGrp="1"/>
          </p:cNvSpPr>
          <p:nvPr>
            <p:ph idx="1"/>
          </p:nvPr>
        </p:nvSpPr>
        <p:spPr>
          <a:xfrm>
            <a:off x="76200" y="914400"/>
            <a:ext cx="8991600" cy="5791200"/>
          </a:xfrm>
        </p:spPr>
        <p:txBody>
          <a:bodyPr>
            <a:normAutofit lnSpcReduction="10000"/>
          </a:bodyPr>
          <a:lstStyle/>
          <a:p>
            <a:r>
              <a:rPr lang="en-US" u="sng" dirty="0" smtClean="0">
                <a:hlinkClick r:id="rId2"/>
              </a:rPr>
              <a:t>Matthew </a:t>
            </a:r>
            <a:r>
              <a:rPr lang="en-US" u="sng" dirty="0">
                <a:hlinkClick r:id="rId2"/>
              </a:rPr>
              <a:t>5:13-16</a:t>
            </a:r>
            <a:r>
              <a:rPr lang="en-US" dirty="0"/>
              <a:t> – you are salt and light.  Let is shine so that God is glorified</a:t>
            </a:r>
            <a:r>
              <a:rPr lang="en-US" dirty="0" smtClean="0"/>
              <a:t>.</a:t>
            </a:r>
          </a:p>
          <a:p>
            <a:r>
              <a:rPr lang="en-US" u="sng" dirty="0" smtClean="0">
                <a:hlinkClick r:id="rId3"/>
              </a:rPr>
              <a:t>Romans </a:t>
            </a:r>
            <a:r>
              <a:rPr lang="en-US" u="sng" dirty="0">
                <a:hlinkClick r:id="rId3"/>
              </a:rPr>
              <a:t>13:10</a:t>
            </a:r>
            <a:r>
              <a:rPr lang="en-US" dirty="0"/>
              <a:t> – “</a:t>
            </a:r>
            <a:r>
              <a:rPr lang="en-US" i="1" dirty="0"/>
              <a:t>Love does no harm to a neighbor.   Therefore love is the fulfillment of the law</a:t>
            </a:r>
            <a:r>
              <a:rPr lang="en-US" i="1" dirty="0" smtClean="0"/>
              <a:t>.</a:t>
            </a:r>
            <a:r>
              <a:rPr lang="en-US" dirty="0" smtClean="0"/>
              <a:t>”</a:t>
            </a:r>
          </a:p>
          <a:p>
            <a:r>
              <a:rPr lang="en-US" dirty="0" smtClean="0"/>
              <a:t>Live </a:t>
            </a:r>
            <a:r>
              <a:rPr lang="en-US" dirty="0"/>
              <a:t>with conduct honorable among unbelievers – </a:t>
            </a:r>
            <a:r>
              <a:rPr lang="en-US" u="sng" dirty="0">
                <a:hlinkClick r:id="rId4"/>
              </a:rPr>
              <a:t>1 Peter 2:11-12</a:t>
            </a:r>
            <a:r>
              <a:rPr lang="en-US" dirty="0"/>
              <a:t>., </a:t>
            </a:r>
            <a:r>
              <a:rPr lang="en-US" u="sng" dirty="0">
                <a:hlinkClick r:id="rId5"/>
              </a:rPr>
              <a:t>3:15-16</a:t>
            </a:r>
            <a:r>
              <a:rPr lang="en-US" dirty="0"/>
              <a:t> – </a:t>
            </a:r>
            <a:endParaRPr lang="en-US" dirty="0" smtClean="0"/>
          </a:p>
          <a:p>
            <a:r>
              <a:rPr lang="en-US" dirty="0" smtClean="0"/>
              <a:t>living </a:t>
            </a:r>
            <a:r>
              <a:rPr lang="en-US" dirty="0"/>
              <a:t>in such a way that those who revile you may be ashamed (when disproven). </a:t>
            </a:r>
            <a:endParaRPr lang="en-US" dirty="0" smtClean="0"/>
          </a:p>
          <a:p>
            <a:r>
              <a:rPr lang="en-US" dirty="0" smtClean="0"/>
              <a:t>You cannot show yourself to be an example if you are not around others.</a:t>
            </a:r>
            <a:endParaRPr lang="en-US" dirty="0"/>
          </a:p>
          <a:p>
            <a:endParaRPr lang="en-US" dirty="0"/>
          </a:p>
        </p:txBody>
      </p:sp>
    </p:spTree>
    <p:extLst>
      <p:ext uri="{BB962C8B-B14F-4D97-AF65-F5344CB8AC3E}">
        <p14:creationId xmlns:p14="http://schemas.microsoft.com/office/powerpoint/2010/main" val="1299131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i="1" dirty="0"/>
              <a:t>Attitudes</a:t>
            </a:r>
            <a:endParaRPr lang="en-US" dirty="0"/>
          </a:p>
        </p:txBody>
      </p:sp>
      <p:sp>
        <p:nvSpPr>
          <p:cNvPr id="3" name="Content Placeholder 2"/>
          <p:cNvSpPr>
            <a:spLocks noGrp="1"/>
          </p:cNvSpPr>
          <p:nvPr>
            <p:ph idx="1"/>
          </p:nvPr>
        </p:nvSpPr>
        <p:spPr>
          <a:xfrm>
            <a:off x="76200" y="762000"/>
            <a:ext cx="9067800" cy="5867400"/>
          </a:xfrm>
        </p:spPr>
        <p:txBody>
          <a:bodyPr>
            <a:normAutofit/>
          </a:bodyPr>
          <a:lstStyle/>
          <a:p>
            <a:r>
              <a:rPr lang="en-US" dirty="0" smtClean="0"/>
              <a:t>Both </a:t>
            </a:r>
            <a:r>
              <a:rPr lang="en-US" dirty="0"/>
              <a:t>good and bad demonstrate our concern for others</a:t>
            </a:r>
            <a:r>
              <a:rPr lang="en-US" dirty="0" smtClean="0"/>
              <a:t>.</a:t>
            </a:r>
          </a:p>
          <a:p>
            <a:r>
              <a:rPr lang="en-US" dirty="0" smtClean="0"/>
              <a:t>Love</a:t>
            </a:r>
            <a:r>
              <a:rPr lang="en-US" dirty="0"/>
              <a:t>, humility, longsuffering, brotherly love, kindness, assuming the best, </a:t>
            </a:r>
            <a:r>
              <a:rPr lang="en-US" dirty="0" err="1"/>
              <a:t>etc</a:t>
            </a:r>
            <a:r>
              <a:rPr lang="en-US" dirty="0"/>
              <a:t> – these all are related to others</a:t>
            </a:r>
            <a:r>
              <a:rPr lang="en-US" dirty="0" smtClean="0"/>
              <a:t>.</a:t>
            </a:r>
          </a:p>
          <a:p>
            <a:r>
              <a:rPr lang="en-US" dirty="0" smtClean="0"/>
              <a:t>Similarly</a:t>
            </a:r>
            <a:r>
              <a:rPr lang="en-US" dirty="0"/>
              <a:t>, ungodly attitudes such as selfishness, pride, arrogance, wrath, bitterness, grumpiness, envy, gossip, etc. will negatively affect others.  </a:t>
            </a:r>
            <a:endParaRPr lang="en-US" dirty="0" smtClean="0"/>
          </a:p>
          <a:p>
            <a:r>
              <a:rPr lang="en-US" dirty="0" smtClean="0"/>
              <a:t>That </a:t>
            </a:r>
            <a:r>
              <a:rPr lang="en-US" dirty="0"/>
              <a:t>is why the Bible give clear direction on attitudes and our conversation</a:t>
            </a:r>
            <a:r>
              <a:rPr lang="en-US" dirty="0" smtClean="0"/>
              <a:t>.</a:t>
            </a:r>
          </a:p>
          <a:p>
            <a:r>
              <a:rPr lang="en-US" b="1" dirty="0" smtClean="0">
                <a:solidFill>
                  <a:srgbClr val="0033CC"/>
                </a:solidFill>
              </a:rPr>
              <a:t>Galatians 5:19-22.</a:t>
            </a:r>
            <a:endParaRPr lang="en-US" b="1" dirty="0">
              <a:solidFill>
                <a:srgbClr val="0033CC"/>
              </a:solidFill>
            </a:endParaRPr>
          </a:p>
        </p:txBody>
      </p:sp>
    </p:spTree>
    <p:extLst>
      <p:ext uri="{BB962C8B-B14F-4D97-AF65-F5344CB8AC3E}">
        <p14:creationId xmlns:p14="http://schemas.microsoft.com/office/powerpoint/2010/main" val="14884799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Introduction</a:t>
            </a:r>
            <a:endParaRPr lang="en-US" b="1" dirty="0"/>
          </a:p>
        </p:txBody>
      </p:sp>
      <p:sp>
        <p:nvSpPr>
          <p:cNvPr id="3" name="Content Placeholder 2"/>
          <p:cNvSpPr>
            <a:spLocks noGrp="1"/>
          </p:cNvSpPr>
          <p:nvPr>
            <p:ph idx="1"/>
          </p:nvPr>
        </p:nvSpPr>
        <p:spPr>
          <a:xfrm>
            <a:off x="76200" y="1066800"/>
            <a:ext cx="8991600" cy="5638800"/>
          </a:xfrm>
        </p:spPr>
        <p:txBody>
          <a:bodyPr>
            <a:normAutofit fontScale="92500"/>
          </a:bodyPr>
          <a:lstStyle/>
          <a:p>
            <a:r>
              <a:rPr lang="en-US" dirty="0" smtClean="0"/>
              <a:t>Every relationship requires a minimum of two parties.</a:t>
            </a:r>
          </a:p>
          <a:p>
            <a:r>
              <a:rPr lang="en-US" dirty="0" smtClean="0"/>
              <a:t>These parties may be family, friends, business people, co-workers, neighbors, teammates and so many others.</a:t>
            </a:r>
          </a:p>
          <a:p>
            <a:r>
              <a:rPr lang="en-US" dirty="0" smtClean="0"/>
              <a:t>These may be people you share something with if even for a short time (like sharing the elevator as both of you are going up or down).</a:t>
            </a:r>
          </a:p>
          <a:p>
            <a:r>
              <a:rPr lang="en-US" dirty="0" smtClean="0"/>
              <a:t>You may be sitting in a doctors waiting room with several other persons.  All are there for a purpose, and for a brief moment, you all share in that purpose.</a:t>
            </a:r>
            <a:endParaRPr lang="en-US" dirty="0"/>
          </a:p>
        </p:txBody>
      </p:sp>
    </p:spTree>
    <p:extLst>
      <p:ext uri="{BB962C8B-B14F-4D97-AF65-F5344CB8AC3E}">
        <p14:creationId xmlns:p14="http://schemas.microsoft.com/office/powerpoint/2010/main" val="3116198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r>
              <a:rPr lang="en-US" b="1" i="1" dirty="0"/>
              <a:t>In everything we do, we need to consider how it affects others.</a:t>
            </a:r>
            <a:endParaRPr lang="en-US" dirty="0"/>
          </a:p>
        </p:txBody>
      </p:sp>
      <p:sp>
        <p:nvSpPr>
          <p:cNvPr id="3" name="Content Placeholder 2"/>
          <p:cNvSpPr>
            <a:spLocks noGrp="1"/>
          </p:cNvSpPr>
          <p:nvPr>
            <p:ph idx="1"/>
          </p:nvPr>
        </p:nvSpPr>
        <p:spPr>
          <a:xfrm>
            <a:off x="0" y="1295400"/>
            <a:ext cx="9067800" cy="5410200"/>
          </a:xfrm>
        </p:spPr>
        <p:txBody>
          <a:bodyPr>
            <a:normAutofit fontScale="92500" lnSpcReduction="20000"/>
          </a:bodyPr>
          <a:lstStyle/>
          <a:p>
            <a:r>
              <a:rPr lang="en-US" u="sng" dirty="0" smtClean="0">
                <a:hlinkClick r:id="rId2"/>
              </a:rPr>
              <a:t>Romans </a:t>
            </a:r>
            <a:r>
              <a:rPr lang="en-US" u="sng" dirty="0">
                <a:hlinkClick r:id="rId2"/>
              </a:rPr>
              <a:t>14:7-8</a:t>
            </a:r>
            <a:r>
              <a:rPr lang="en-US" dirty="0"/>
              <a:t>, “</a:t>
            </a:r>
            <a:r>
              <a:rPr lang="en-US" i="1" dirty="0"/>
              <a:t>For none of us lives to himself, and no one dies to himself. For if we live, we live to the Lord; and if we die, we die to the Lord. Therefore, whether we live or die, we are the Lord’s</a:t>
            </a:r>
            <a:r>
              <a:rPr lang="en-US" i="1" dirty="0" smtClean="0"/>
              <a:t>.</a:t>
            </a:r>
            <a:r>
              <a:rPr lang="en-US" dirty="0" smtClean="0"/>
              <a:t>”</a:t>
            </a:r>
          </a:p>
          <a:p>
            <a:r>
              <a:rPr lang="en-US" dirty="0" smtClean="0"/>
              <a:t>In </a:t>
            </a:r>
            <a:r>
              <a:rPr lang="en-US" dirty="0"/>
              <a:t>a text that addresses matters of liberty (things about which God is indifferent – whether or not we observe a day, what we eat, etc.) Paul notes that what we do, even if it is not wrong in itself, needs to be done thinking about how it impacts others</a:t>
            </a:r>
            <a:r>
              <a:rPr lang="en-US" dirty="0" smtClean="0"/>
              <a:t>.</a:t>
            </a:r>
          </a:p>
          <a:p>
            <a:r>
              <a:rPr lang="en-US" dirty="0" smtClean="0"/>
              <a:t>He </a:t>
            </a:r>
            <a:r>
              <a:rPr lang="en-US" dirty="0"/>
              <a:t>also addressed this in </a:t>
            </a:r>
            <a:r>
              <a:rPr lang="en-US" u="sng" dirty="0">
                <a:hlinkClick r:id="rId3"/>
              </a:rPr>
              <a:t>1 Corinthians 8:9-13</a:t>
            </a:r>
            <a:r>
              <a:rPr lang="en-US" dirty="0"/>
              <a:t> where he speaks of considering the conscience of a weaker brother.  </a:t>
            </a:r>
            <a:endParaRPr lang="en-US" dirty="0" smtClean="0"/>
          </a:p>
          <a:p>
            <a:r>
              <a:rPr lang="en-US" dirty="0" smtClean="0"/>
              <a:t>This </a:t>
            </a:r>
            <a:r>
              <a:rPr lang="en-US" dirty="0"/>
              <a:t>is also addressed in </a:t>
            </a:r>
            <a:r>
              <a:rPr lang="en-US" u="sng" dirty="0">
                <a:hlinkClick r:id="rId4"/>
              </a:rPr>
              <a:t>1 Corinthians 10:32-33</a:t>
            </a:r>
            <a:r>
              <a:rPr lang="en-US" dirty="0"/>
              <a:t>.</a:t>
            </a:r>
          </a:p>
          <a:p>
            <a:endParaRPr lang="en-US" dirty="0"/>
          </a:p>
        </p:txBody>
      </p:sp>
    </p:spTree>
    <p:extLst>
      <p:ext uri="{BB962C8B-B14F-4D97-AF65-F5344CB8AC3E}">
        <p14:creationId xmlns:p14="http://schemas.microsoft.com/office/powerpoint/2010/main" val="25234734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i="1" dirty="0"/>
              <a:t>Evangelism is about others</a:t>
            </a:r>
            <a:endParaRPr lang="en-US" dirty="0"/>
          </a:p>
        </p:txBody>
      </p:sp>
      <p:sp>
        <p:nvSpPr>
          <p:cNvPr id="3" name="Content Placeholder 2"/>
          <p:cNvSpPr>
            <a:spLocks noGrp="1"/>
          </p:cNvSpPr>
          <p:nvPr>
            <p:ph idx="1"/>
          </p:nvPr>
        </p:nvSpPr>
        <p:spPr>
          <a:xfrm>
            <a:off x="76200" y="1066800"/>
            <a:ext cx="8991600" cy="5562600"/>
          </a:xfrm>
        </p:spPr>
        <p:txBody>
          <a:bodyPr>
            <a:normAutofit/>
          </a:bodyPr>
          <a:lstStyle/>
          <a:p>
            <a:r>
              <a:rPr lang="en-US" u="sng" dirty="0" smtClean="0">
                <a:hlinkClick r:id="rId2"/>
              </a:rPr>
              <a:t>Mark </a:t>
            </a:r>
            <a:r>
              <a:rPr lang="en-US" u="sng" dirty="0">
                <a:hlinkClick r:id="rId2"/>
              </a:rPr>
              <a:t>16:15</a:t>
            </a:r>
            <a:r>
              <a:rPr lang="en-US" dirty="0"/>
              <a:t>, </a:t>
            </a:r>
            <a:r>
              <a:rPr lang="en-US" u="sng" dirty="0">
                <a:hlinkClick r:id="rId3"/>
              </a:rPr>
              <a:t>Matthew 28:19-20</a:t>
            </a:r>
            <a:r>
              <a:rPr lang="en-US" dirty="0"/>
              <a:t> – when Jesus gave the “great commission” to His apostles (and disciples) He implied that the gospel is not something to keep to ourselves.  </a:t>
            </a:r>
            <a:endParaRPr lang="en-US" dirty="0" smtClean="0"/>
          </a:p>
          <a:p>
            <a:r>
              <a:rPr lang="en-US" dirty="0" smtClean="0"/>
              <a:t>IF </a:t>
            </a:r>
            <a:r>
              <a:rPr lang="en-US" dirty="0"/>
              <a:t>there is to be a church in the next generation, we are expected to try to reach others</a:t>
            </a:r>
            <a:r>
              <a:rPr lang="en-US" dirty="0" smtClean="0"/>
              <a:t>.</a:t>
            </a:r>
          </a:p>
          <a:p>
            <a:r>
              <a:rPr lang="en-US" u="sng" dirty="0" smtClean="0">
                <a:hlinkClick r:id="rId4"/>
              </a:rPr>
              <a:t>2 </a:t>
            </a:r>
            <a:r>
              <a:rPr lang="en-US" u="sng" dirty="0">
                <a:hlinkClick r:id="rId4"/>
              </a:rPr>
              <a:t>Timothy 2:2 – 4</a:t>
            </a:r>
            <a:r>
              <a:rPr lang="en-US" dirty="0"/>
              <a:t> generations.  </a:t>
            </a:r>
            <a:endParaRPr lang="en-US" dirty="0" smtClean="0"/>
          </a:p>
          <a:p>
            <a:r>
              <a:rPr lang="en-US" u="sng" dirty="0" smtClean="0">
                <a:hlinkClick r:id="rId5"/>
              </a:rPr>
              <a:t>1 </a:t>
            </a:r>
            <a:r>
              <a:rPr lang="en-US" u="sng" dirty="0">
                <a:hlinkClick r:id="rId5"/>
              </a:rPr>
              <a:t>Peter 3:15</a:t>
            </a:r>
            <a:r>
              <a:rPr lang="en-US" dirty="0"/>
              <a:t> – be ready to give a defense.  Etc.  </a:t>
            </a:r>
            <a:endParaRPr lang="en-US" dirty="0" smtClean="0"/>
          </a:p>
          <a:p>
            <a:r>
              <a:rPr lang="en-US" dirty="0" smtClean="0"/>
              <a:t>We </a:t>
            </a:r>
            <a:r>
              <a:rPr lang="en-US" dirty="0"/>
              <a:t>will continue to address reaching the lost </a:t>
            </a:r>
            <a:r>
              <a:rPr lang="en-US" dirty="0" smtClean="0"/>
              <a:t>as this study continues.</a:t>
            </a:r>
            <a:r>
              <a:rPr lang="en-US" dirty="0"/>
              <a:t> </a:t>
            </a:r>
          </a:p>
          <a:p>
            <a:endParaRPr lang="en-US" dirty="0"/>
          </a:p>
          <a:p>
            <a:endParaRPr lang="en-US" dirty="0"/>
          </a:p>
        </p:txBody>
      </p:sp>
    </p:spTree>
    <p:extLst>
      <p:ext uri="{BB962C8B-B14F-4D97-AF65-F5344CB8AC3E}">
        <p14:creationId xmlns:p14="http://schemas.microsoft.com/office/powerpoint/2010/main" val="40485395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Conclusion</a:t>
            </a:r>
            <a:endParaRPr lang="en-US" b="1" dirty="0"/>
          </a:p>
        </p:txBody>
      </p:sp>
      <p:sp>
        <p:nvSpPr>
          <p:cNvPr id="3" name="Content Placeholder 2"/>
          <p:cNvSpPr>
            <a:spLocks noGrp="1"/>
          </p:cNvSpPr>
          <p:nvPr>
            <p:ph idx="1"/>
          </p:nvPr>
        </p:nvSpPr>
        <p:spPr>
          <a:xfrm>
            <a:off x="76200" y="990600"/>
            <a:ext cx="8991600" cy="5715000"/>
          </a:xfrm>
        </p:spPr>
        <p:txBody>
          <a:bodyPr>
            <a:normAutofit lnSpcReduction="10000"/>
          </a:bodyPr>
          <a:lstStyle/>
          <a:p>
            <a:r>
              <a:rPr lang="en-US" dirty="0" smtClean="0"/>
              <a:t>It is most certainly clear that the Bible emphasizes our relationships with others.</a:t>
            </a:r>
          </a:p>
          <a:p>
            <a:r>
              <a:rPr lang="en-US" dirty="0" smtClean="0"/>
              <a:t>Our souls destiny really does depend on how we treat others despite how they treat us.</a:t>
            </a:r>
          </a:p>
          <a:p>
            <a:r>
              <a:rPr lang="en-US" dirty="0" smtClean="0"/>
              <a:t>Hopefully, we will come to learn to love each other as our Lord commanded us to do.</a:t>
            </a:r>
          </a:p>
          <a:p>
            <a:r>
              <a:rPr lang="en-US" dirty="0" smtClean="0"/>
              <a:t>Hopefully our relationship with each other will become stronger and we will help each other get to heaven.</a:t>
            </a:r>
          </a:p>
          <a:p>
            <a:r>
              <a:rPr lang="en-US" dirty="0" smtClean="0"/>
              <a:t>So please, consider very carefully what we will discuss in the next few lessons.</a:t>
            </a:r>
            <a:endParaRPr lang="en-US" dirty="0"/>
          </a:p>
        </p:txBody>
      </p:sp>
    </p:spTree>
    <p:extLst>
      <p:ext uri="{BB962C8B-B14F-4D97-AF65-F5344CB8AC3E}">
        <p14:creationId xmlns:p14="http://schemas.microsoft.com/office/powerpoint/2010/main" val="2466269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lnSpcReduction="10000"/>
          </a:bodyPr>
          <a:lstStyle/>
          <a:p>
            <a:r>
              <a:rPr lang="en-US" dirty="0" smtClean="0"/>
              <a:t>How you interact with others speaks greatly towards your character and how others perceive you to be.</a:t>
            </a:r>
          </a:p>
          <a:p>
            <a:r>
              <a:rPr lang="en-US" dirty="0" smtClean="0"/>
              <a:t>Some relationships are between humans and animals, or animals with animals (including birds, reptiles, amphibians, and fish).</a:t>
            </a:r>
          </a:p>
          <a:p>
            <a:r>
              <a:rPr lang="en-US" dirty="0" smtClean="0"/>
              <a:t>Most relationships in nature produce the greatest benefit for both parties.</a:t>
            </a:r>
          </a:p>
          <a:p>
            <a:r>
              <a:rPr lang="en-US" dirty="0" smtClean="0"/>
              <a:t>Many plants rely upon animals for </a:t>
            </a:r>
            <a:r>
              <a:rPr lang="en-US" dirty="0" err="1" smtClean="0"/>
              <a:t>pollenization</a:t>
            </a:r>
            <a:r>
              <a:rPr lang="en-US" dirty="0" smtClean="0"/>
              <a:t>.</a:t>
            </a:r>
          </a:p>
          <a:p>
            <a:r>
              <a:rPr lang="en-US" dirty="0" smtClean="0"/>
              <a:t>We have seen many examples of one species working with other species.</a:t>
            </a:r>
          </a:p>
          <a:p>
            <a:r>
              <a:rPr lang="en-US" dirty="0" smtClean="0"/>
              <a:t>In a few cases, the relationship requires the sacrifice of one for the benefit of the other.</a:t>
            </a:r>
            <a:endParaRPr lang="en-US" dirty="0"/>
          </a:p>
        </p:txBody>
      </p:sp>
    </p:spTree>
    <p:extLst>
      <p:ext uri="{BB962C8B-B14F-4D97-AF65-F5344CB8AC3E}">
        <p14:creationId xmlns:p14="http://schemas.microsoft.com/office/powerpoint/2010/main" val="742623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10000"/>
          </a:bodyPr>
          <a:lstStyle/>
          <a:p>
            <a:r>
              <a:rPr lang="en-US" dirty="0" smtClean="0"/>
              <a:t>Nature is amazing and every so often we are surprised by some examples of it.</a:t>
            </a:r>
          </a:p>
          <a:p>
            <a:r>
              <a:rPr lang="en-US" dirty="0" smtClean="0"/>
              <a:t>I have seen many videos of different species that have a special relationship with each other.</a:t>
            </a:r>
          </a:p>
          <a:p>
            <a:r>
              <a:rPr lang="en-US" dirty="0" smtClean="0"/>
              <a:t>Some of these are not natural as we think it should be.</a:t>
            </a:r>
          </a:p>
          <a:p>
            <a:r>
              <a:rPr lang="en-US" dirty="0" smtClean="0"/>
              <a:t>Yes, humans can learn a lot if they look to nature to see how creatures get along with each other.</a:t>
            </a:r>
          </a:p>
          <a:p>
            <a:r>
              <a:rPr lang="en-US" dirty="0" smtClean="0"/>
              <a:t>There are relationships that go beyond our human experience.</a:t>
            </a:r>
          </a:p>
          <a:p>
            <a:r>
              <a:rPr lang="en-US" dirty="0" smtClean="0"/>
              <a:t>The relationship with God is to be the most important one we will ever have.</a:t>
            </a:r>
          </a:p>
          <a:p>
            <a:r>
              <a:rPr lang="en-US" dirty="0" smtClean="0"/>
              <a:t>In order to have a relationship with God, He requires we have a good relationship with others.</a:t>
            </a:r>
            <a:endParaRPr lang="en-US" dirty="0"/>
          </a:p>
        </p:txBody>
      </p:sp>
    </p:spTree>
    <p:extLst>
      <p:ext uri="{BB962C8B-B14F-4D97-AF65-F5344CB8AC3E}">
        <p14:creationId xmlns:p14="http://schemas.microsoft.com/office/powerpoint/2010/main" val="39862292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Others</a:t>
            </a:r>
            <a:endParaRPr lang="en-US" dirty="0"/>
          </a:p>
        </p:txBody>
      </p:sp>
      <p:sp>
        <p:nvSpPr>
          <p:cNvPr id="3" name="Content Placeholder 2"/>
          <p:cNvSpPr>
            <a:spLocks noGrp="1"/>
          </p:cNvSpPr>
          <p:nvPr>
            <p:ph idx="1"/>
          </p:nvPr>
        </p:nvSpPr>
        <p:spPr>
          <a:xfrm>
            <a:off x="0" y="838200"/>
            <a:ext cx="9067800" cy="5867400"/>
          </a:xfrm>
        </p:spPr>
        <p:txBody>
          <a:bodyPr>
            <a:normAutofit fontScale="92500" lnSpcReduction="20000"/>
          </a:bodyPr>
          <a:lstStyle/>
          <a:p>
            <a:r>
              <a:rPr lang="en-US" b="1" dirty="0" smtClean="0"/>
              <a:t>“Others”--</a:t>
            </a:r>
            <a:r>
              <a:rPr lang="en-US" dirty="0" smtClean="0"/>
              <a:t> a </a:t>
            </a:r>
            <a:r>
              <a:rPr lang="en-US" dirty="0"/>
              <a:t>simple term that means someone or something that is different than you or the thing being mentioned.  </a:t>
            </a:r>
            <a:endParaRPr lang="en-US" dirty="0" smtClean="0"/>
          </a:p>
          <a:p>
            <a:r>
              <a:rPr lang="en-US" dirty="0" smtClean="0"/>
              <a:t>When we speak </a:t>
            </a:r>
            <a:r>
              <a:rPr lang="en-US" dirty="0"/>
              <a:t>of others, we are addressing how our faith impacts others.</a:t>
            </a:r>
          </a:p>
          <a:p>
            <a:r>
              <a:rPr lang="en-US" u="sng" dirty="0" smtClean="0">
                <a:hlinkClick r:id="rId2"/>
              </a:rPr>
              <a:t>Philippians </a:t>
            </a:r>
            <a:r>
              <a:rPr lang="en-US" u="sng" dirty="0">
                <a:hlinkClick r:id="rId2"/>
              </a:rPr>
              <a:t>2:3-4</a:t>
            </a:r>
            <a:r>
              <a:rPr lang="en-US" dirty="0"/>
              <a:t> – let each esteem others better than himself.  This will be our theme verse.</a:t>
            </a:r>
          </a:p>
          <a:p>
            <a:r>
              <a:rPr lang="en-US" u="sng" dirty="0" smtClean="0">
                <a:hlinkClick r:id="rId3"/>
              </a:rPr>
              <a:t>2 </a:t>
            </a:r>
            <a:r>
              <a:rPr lang="en-US" u="sng" dirty="0">
                <a:hlinkClick r:id="rId3"/>
              </a:rPr>
              <a:t>Timothy 2:2</a:t>
            </a:r>
            <a:r>
              <a:rPr lang="en-US" dirty="0"/>
              <a:t> – commit to others – we share God’s word with others.</a:t>
            </a:r>
          </a:p>
          <a:p>
            <a:r>
              <a:rPr lang="en-US" u="sng" dirty="0" smtClean="0">
                <a:hlinkClick r:id="rId4"/>
              </a:rPr>
              <a:t>Jude </a:t>
            </a:r>
            <a:r>
              <a:rPr lang="en-US" u="sng" dirty="0">
                <a:hlinkClick r:id="rId4"/>
              </a:rPr>
              <a:t>23</a:t>
            </a:r>
            <a:r>
              <a:rPr lang="en-US" dirty="0"/>
              <a:t> – but others save with fear, pulling them out of the fire…</a:t>
            </a:r>
          </a:p>
          <a:p>
            <a:r>
              <a:rPr lang="en-US" u="sng" dirty="0" smtClean="0">
                <a:hlinkClick r:id="rId5"/>
              </a:rPr>
              <a:t>Matthew </a:t>
            </a:r>
            <a:r>
              <a:rPr lang="en-US" u="sng" dirty="0">
                <a:hlinkClick r:id="rId5"/>
              </a:rPr>
              <a:t>23:23</a:t>
            </a:r>
            <a:r>
              <a:rPr lang="en-US" dirty="0"/>
              <a:t> – a thing – in this case keeping ALL of God’s word. “These you ought to have done, without leaving the others undone.</a:t>
            </a:r>
          </a:p>
          <a:p>
            <a:endParaRPr lang="en-US" dirty="0"/>
          </a:p>
        </p:txBody>
      </p:sp>
    </p:spTree>
    <p:extLst>
      <p:ext uri="{BB962C8B-B14F-4D97-AF65-F5344CB8AC3E}">
        <p14:creationId xmlns:p14="http://schemas.microsoft.com/office/powerpoint/2010/main" val="2596904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629400"/>
          </a:xfrm>
        </p:spPr>
        <p:txBody>
          <a:bodyPr>
            <a:normAutofit/>
          </a:bodyPr>
          <a:lstStyle/>
          <a:p>
            <a:r>
              <a:rPr lang="en-US" dirty="0"/>
              <a:t>Other descriptions of others</a:t>
            </a:r>
          </a:p>
          <a:p>
            <a:r>
              <a:rPr lang="en-US" dirty="0"/>
              <a:t>“One another” – this is an expression that implies mutual edification – where we are building each other up.  You cannot have “one another” without others. </a:t>
            </a:r>
          </a:p>
          <a:p>
            <a:r>
              <a:rPr lang="en-US" dirty="0"/>
              <a:t>Fellowship – the idea of fellowship is sharing something spiritual with our brethren.  The term clearly implies a relationship.  </a:t>
            </a:r>
          </a:p>
          <a:p>
            <a:r>
              <a:rPr lang="en-US" u="sng" dirty="0">
                <a:hlinkClick r:id="rId2"/>
              </a:rPr>
              <a:t>Philippians 2:1</a:t>
            </a:r>
            <a:r>
              <a:rPr lang="en-US" dirty="0"/>
              <a:t> speaks of our fellowship of the Spirit, etc.</a:t>
            </a:r>
          </a:p>
          <a:p>
            <a:endParaRPr lang="en-US" dirty="0"/>
          </a:p>
        </p:txBody>
      </p:sp>
    </p:spTree>
    <p:extLst>
      <p:ext uri="{BB962C8B-B14F-4D97-AF65-F5344CB8AC3E}">
        <p14:creationId xmlns:p14="http://schemas.microsoft.com/office/powerpoint/2010/main" val="458985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400800"/>
          </a:xfrm>
        </p:spPr>
        <p:txBody>
          <a:bodyPr>
            <a:normAutofit/>
          </a:bodyPr>
          <a:lstStyle/>
          <a:p>
            <a:r>
              <a:rPr lang="en-US" dirty="0"/>
              <a:t>Fellow – the word means, one who works together with someone else (</a:t>
            </a:r>
            <a:r>
              <a:rPr lang="en-US" u="sng" dirty="0">
                <a:hlinkClick r:id="rId2"/>
              </a:rPr>
              <a:t>Romans 16:3</a:t>
            </a:r>
            <a:r>
              <a:rPr lang="en-US" dirty="0"/>
              <a:t> – </a:t>
            </a:r>
          </a:p>
          <a:p>
            <a:r>
              <a:rPr lang="en-US" dirty="0"/>
              <a:t>“fellow workers” – our English word, “synergy” is a derivative of this Greek word); </a:t>
            </a:r>
          </a:p>
          <a:p>
            <a:r>
              <a:rPr lang="en-US" u="sng" dirty="0">
                <a:hlinkClick r:id="rId3"/>
              </a:rPr>
              <a:t>Ephesians 2:19</a:t>
            </a:r>
            <a:r>
              <a:rPr lang="en-US" dirty="0"/>
              <a:t> speaks of us being “fellow citizens”;</a:t>
            </a:r>
          </a:p>
          <a:p>
            <a:r>
              <a:rPr lang="en-US" dirty="0"/>
              <a:t>Brethren  (brotherhood) – a description of how we are a family.  </a:t>
            </a:r>
          </a:p>
          <a:p>
            <a:r>
              <a:rPr lang="en-US" u="sng" dirty="0">
                <a:hlinkClick r:id="rId4"/>
              </a:rPr>
              <a:t>1 Peter 2:17</a:t>
            </a:r>
            <a:r>
              <a:rPr lang="en-US" dirty="0"/>
              <a:t> calls for us to love the brotherhood.</a:t>
            </a:r>
          </a:p>
          <a:p>
            <a:r>
              <a:rPr lang="en-US" dirty="0"/>
              <a:t>Many other words will be added to these as we progress in this study.</a:t>
            </a:r>
          </a:p>
          <a:p>
            <a:endParaRPr lang="en-US" dirty="0"/>
          </a:p>
        </p:txBody>
      </p:sp>
    </p:spTree>
    <p:extLst>
      <p:ext uri="{BB962C8B-B14F-4D97-AF65-F5344CB8AC3E}">
        <p14:creationId xmlns:p14="http://schemas.microsoft.com/office/powerpoint/2010/main" val="18093709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fontScale="90000"/>
          </a:bodyPr>
          <a:lstStyle/>
          <a:p>
            <a:r>
              <a:rPr lang="en-US" b="1" dirty="0" smtClean="0"/>
              <a:t>What Should We Do About Others?</a:t>
            </a:r>
            <a:endParaRPr lang="en-US" b="1" dirty="0"/>
          </a:p>
        </p:txBody>
      </p:sp>
      <p:sp>
        <p:nvSpPr>
          <p:cNvPr id="3" name="Content Placeholder 2"/>
          <p:cNvSpPr>
            <a:spLocks noGrp="1"/>
          </p:cNvSpPr>
          <p:nvPr>
            <p:ph idx="1"/>
          </p:nvPr>
        </p:nvSpPr>
        <p:spPr>
          <a:xfrm>
            <a:off x="76200" y="914400"/>
            <a:ext cx="8991600" cy="5715000"/>
          </a:xfrm>
        </p:spPr>
        <p:txBody>
          <a:bodyPr>
            <a:normAutofit/>
          </a:bodyPr>
          <a:lstStyle/>
          <a:p>
            <a:r>
              <a:rPr lang="en-US" dirty="0" smtClean="0"/>
              <a:t>There </a:t>
            </a:r>
            <a:r>
              <a:rPr lang="en-US" dirty="0"/>
              <a:t>are a handful of principles in scripture that remind us that we must be thinking about others.  </a:t>
            </a:r>
            <a:endParaRPr lang="en-US" dirty="0" smtClean="0"/>
          </a:p>
          <a:p>
            <a:r>
              <a:rPr lang="en-US" dirty="0" smtClean="0"/>
              <a:t>We </a:t>
            </a:r>
            <a:r>
              <a:rPr lang="en-US" dirty="0"/>
              <a:t>will not reach perfection in faith by ourselves.  </a:t>
            </a:r>
            <a:endParaRPr lang="en-US" dirty="0" smtClean="0"/>
          </a:p>
          <a:p>
            <a:r>
              <a:rPr lang="en-US" dirty="0" smtClean="0"/>
              <a:t>That </a:t>
            </a:r>
            <a:r>
              <a:rPr lang="en-US" dirty="0"/>
              <a:t>is why we must give serious consideration to others.  </a:t>
            </a:r>
            <a:endParaRPr lang="en-US" dirty="0" smtClean="0"/>
          </a:p>
          <a:p>
            <a:r>
              <a:rPr lang="en-US" dirty="0" smtClean="0"/>
              <a:t>And </a:t>
            </a:r>
            <a:r>
              <a:rPr lang="en-US" dirty="0"/>
              <a:t>this we will do </a:t>
            </a:r>
            <a:r>
              <a:rPr lang="en-US" dirty="0" smtClean="0"/>
              <a:t>in this series of lessons!</a:t>
            </a:r>
            <a:r>
              <a:rPr lang="en-US" dirty="0"/>
              <a:t> </a:t>
            </a:r>
          </a:p>
        </p:txBody>
      </p:sp>
    </p:spTree>
    <p:extLst>
      <p:ext uri="{BB962C8B-B14F-4D97-AF65-F5344CB8AC3E}">
        <p14:creationId xmlns:p14="http://schemas.microsoft.com/office/powerpoint/2010/main" val="21004113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957404"/>
          </a:xfrm>
        </p:spPr>
        <p:txBody>
          <a:bodyPr/>
          <a:lstStyle/>
          <a:p>
            <a:r>
              <a:rPr lang="en-US" dirty="0"/>
              <a:t>  </a:t>
            </a:r>
            <a:r>
              <a:rPr lang="en-US" b="1" i="1" dirty="0"/>
              <a:t>“It’s not about me!”</a:t>
            </a:r>
            <a:r>
              <a:rPr lang="en-US" dirty="0"/>
              <a:t> </a:t>
            </a:r>
          </a:p>
        </p:txBody>
      </p:sp>
      <p:sp>
        <p:nvSpPr>
          <p:cNvPr id="3" name="Content Placeholder 2"/>
          <p:cNvSpPr>
            <a:spLocks noGrp="1"/>
          </p:cNvSpPr>
          <p:nvPr>
            <p:ph idx="1"/>
          </p:nvPr>
        </p:nvSpPr>
        <p:spPr>
          <a:xfrm>
            <a:off x="76200" y="1066800"/>
            <a:ext cx="8991600" cy="5562600"/>
          </a:xfrm>
        </p:spPr>
        <p:txBody>
          <a:bodyPr/>
          <a:lstStyle/>
          <a:p>
            <a:r>
              <a:rPr lang="en-US" dirty="0" smtClean="0"/>
              <a:t>As </a:t>
            </a:r>
            <a:r>
              <a:rPr lang="en-US" dirty="0"/>
              <a:t>you study the New Testament it becomes clear that the life of a Christian is not one of selfishness. </a:t>
            </a:r>
            <a:endParaRPr lang="en-US" dirty="0" smtClean="0"/>
          </a:p>
          <a:p>
            <a:r>
              <a:rPr lang="en-US" dirty="0" smtClean="0"/>
              <a:t>While </a:t>
            </a:r>
            <a:r>
              <a:rPr lang="en-US" dirty="0"/>
              <a:t>your ultimate goal is for YOU to get to heaven, it is a path that impacts others in virtually all that we do</a:t>
            </a:r>
            <a:r>
              <a:rPr lang="en-US" dirty="0" smtClean="0"/>
              <a:t>.</a:t>
            </a:r>
          </a:p>
          <a:p>
            <a:r>
              <a:rPr lang="en-US" dirty="0" smtClean="0"/>
              <a:t>This may be the hardest part for us to realize in these lessons.</a:t>
            </a:r>
            <a:endParaRPr lang="en-US" dirty="0"/>
          </a:p>
          <a:p>
            <a:endParaRPr lang="en-US" dirty="0"/>
          </a:p>
        </p:txBody>
      </p:sp>
    </p:spTree>
    <p:extLst>
      <p:ext uri="{BB962C8B-B14F-4D97-AF65-F5344CB8AC3E}">
        <p14:creationId xmlns:p14="http://schemas.microsoft.com/office/powerpoint/2010/main" val="18404635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890</Words>
  <Application>Microsoft Office PowerPoint</Application>
  <PresentationFormat>On-screen Show (4:3)</PresentationFormat>
  <Paragraphs>123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Building, Nurturing, And Maintaining Good Relationships</vt:lpstr>
      <vt:lpstr>Introduction</vt:lpstr>
      <vt:lpstr>PowerPoint Presentation</vt:lpstr>
      <vt:lpstr>PowerPoint Presentation</vt:lpstr>
      <vt:lpstr>Others</vt:lpstr>
      <vt:lpstr>PowerPoint Presentation</vt:lpstr>
      <vt:lpstr>PowerPoint Presentation</vt:lpstr>
      <vt:lpstr>What Should We Do About Others?</vt:lpstr>
      <vt:lpstr>  “It’s not about me!” </vt:lpstr>
      <vt:lpstr> We do not live in a bubble.</vt:lpstr>
      <vt:lpstr>You are a servant of Christ</vt:lpstr>
      <vt:lpstr>Christians also serve others </vt:lpstr>
      <vt:lpstr>PowerPoint Presentation</vt:lpstr>
      <vt:lpstr>What is the church? </vt:lpstr>
      <vt:lpstr>The greatest commands involve others</vt:lpstr>
      <vt:lpstr>PowerPoint Presentation</vt:lpstr>
      <vt:lpstr>Caring about others</vt:lpstr>
      <vt:lpstr>The idea of example is about others</vt:lpstr>
      <vt:lpstr>Attitudes</vt:lpstr>
      <vt:lpstr>In everything we do, we need to consider how it affects others.</vt:lpstr>
      <vt:lpstr>Evangelism is about others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Nurturing, And Maintaining Good Relationships</dc:title>
  <dc:creator>Aarons</dc:creator>
  <cp:lastModifiedBy>Aarons</cp:lastModifiedBy>
  <cp:revision>9</cp:revision>
  <dcterms:created xsi:type="dcterms:W3CDTF">2016-09-14T00:24:42Z</dcterms:created>
  <dcterms:modified xsi:type="dcterms:W3CDTF">2016-09-16T04:48:57Z</dcterms:modified>
</cp:coreProperties>
</file>