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58" r:id="rId19"/>
    <p:sldId id="259" r:id="rId20"/>
    <p:sldId id="260" r:id="rId21"/>
    <p:sldId id="261"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6443" autoAdjust="0"/>
  </p:normalViewPr>
  <p:slideViewPr>
    <p:cSldViewPr>
      <p:cViewPr varScale="1">
        <p:scale>
          <a:sx n="97" d="100"/>
          <a:sy n="97" d="100"/>
        </p:scale>
        <p:origin x="-204" y="-96"/>
      </p:cViewPr>
      <p:guideLst>
        <p:guide orient="horz" pos="2160"/>
        <p:guide pos="2880"/>
      </p:guideLst>
    </p:cSldViewPr>
  </p:slideViewPr>
  <p:outlineViewPr>
    <p:cViewPr>
      <p:scale>
        <a:sx n="33" d="100"/>
        <a:sy n="33" d="100"/>
      </p:scale>
      <p:origin x="0" y="154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929494-2FB8-47F2-8D25-BD3EC173F46A}"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14321912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29494-2FB8-47F2-8D25-BD3EC173F46A}"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41398435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29494-2FB8-47F2-8D25-BD3EC173F46A}"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7395345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29494-2FB8-47F2-8D25-BD3EC173F46A}"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36398322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929494-2FB8-47F2-8D25-BD3EC173F46A}"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14217588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929494-2FB8-47F2-8D25-BD3EC173F46A}"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4813391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929494-2FB8-47F2-8D25-BD3EC173F46A}" type="datetimeFigureOut">
              <a:rPr lang="en-US" smtClean="0"/>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35274938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929494-2FB8-47F2-8D25-BD3EC173F46A}" type="datetimeFigureOut">
              <a:rPr lang="en-US" smtClean="0"/>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39045085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29494-2FB8-47F2-8D25-BD3EC173F46A}"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41789213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29494-2FB8-47F2-8D25-BD3EC173F46A}"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24379232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29494-2FB8-47F2-8D25-BD3EC173F46A}"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0C5C8-9086-4195-BDC5-C0C915AD6993}" type="slidenum">
              <a:rPr lang="en-US" smtClean="0"/>
              <a:t>‹#›</a:t>
            </a:fld>
            <a:endParaRPr lang="en-US"/>
          </a:p>
        </p:txBody>
      </p:sp>
    </p:spTree>
    <p:extLst>
      <p:ext uri="{BB962C8B-B14F-4D97-AF65-F5344CB8AC3E}">
        <p14:creationId xmlns:p14="http://schemas.microsoft.com/office/powerpoint/2010/main" val="2622573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29494-2FB8-47F2-8D25-BD3EC173F46A}" type="datetimeFigureOut">
              <a:rPr lang="en-US" smtClean="0"/>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0C5C8-9086-4195-BDC5-C0C915AD6993}" type="slidenum">
              <a:rPr lang="en-US" smtClean="0"/>
              <a:t>‹#›</a:t>
            </a:fld>
            <a:endParaRPr lang="en-US"/>
          </a:p>
        </p:txBody>
      </p:sp>
    </p:spTree>
    <p:extLst>
      <p:ext uri="{BB962C8B-B14F-4D97-AF65-F5344CB8AC3E}">
        <p14:creationId xmlns:p14="http://schemas.microsoft.com/office/powerpoint/2010/main" val="302233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6600" dirty="0" smtClean="0"/>
              <a:t>The Parable </a:t>
            </a:r>
            <a:br>
              <a:rPr lang="en-US" sz="6600" dirty="0" smtClean="0"/>
            </a:br>
            <a:r>
              <a:rPr lang="en-US" sz="6600" dirty="0" smtClean="0"/>
              <a:t>Of The Dragnet</a:t>
            </a:r>
            <a:endParaRPr lang="en-US" sz="6600" dirty="0"/>
          </a:p>
        </p:txBody>
      </p:sp>
      <p:sp>
        <p:nvSpPr>
          <p:cNvPr id="3" name="Subtitle 2"/>
          <p:cNvSpPr>
            <a:spLocks noGrp="1"/>
          </p:cNvSpPr>
          <p:nvPr>
            <p:ph type="subTitle" idx="1"/>
          </p:nvPr>
        </p:nvSpPr>
        <p:spPr/>
        <p:txBody>
          <a:bodyPr/>
          <a:lstStyle/>
          <a:p>
            <a:r>
              <a:rPr lang="en-US" dirty="0" smtClean="0">
                <a:solidFill>
                  <a:schemeClr val="tx1"/>
                </a:solidFill>
              </a:rPr>
              <a:t>Matthew 13:47-50</a:t>
            </a:r>
            <a:endParaRPr lang="en-US" dirty="0">
              <a:solidFill>
                <a:schemeClr val="tx1"/>
              </a:solidFill>
            </a:endParaRPr>
          </a:p>
        </p:txBody>
      </p:sp>
    </p:spTree>
    <p:extLst>
      <p:ext uri="{BB962C8B-B14F-4D97-AF65-F5344CB8AC3E}">
        <p14:creationId xmlns:p14="http://schemas.microsoft.com/office/powerpoint/2010/main" val="1449711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Separation</a:t>
            </a:r>
            <a:endParaRPr lang="en-US" dirty="0"/>
          </a:p>
        </p:txBody>
      </p:sp>
      <p:sp>
        <p:nvSpPr>
          <p:cNvPr id="3" name="Content Placeholder 2"/>
          <p:cNvSpPr>
            <a:spLocks noGrp="1"/>
          </p:cNvSpPr>
          <p:nvPr>
            <p:ph idx="1"/>
          </p:nvPr>
        </p:nvSpPr>
        <p:spPr>
          <a:xfrm>
            <a:off x="0" y="1219200"/>
            <a:ext cx="9144000" cy="5257800"/>
          </a:xfrm>
        </p:spPr>
        <p:txBody>
          <a:bodyPr>
            <a:normAutofit fontScale="85000" lnSpcReduction="20000"/>
          </a:bodyPr>
          <a:lstStyle/>
          <a:p>
            <a:r>
              <a:rPr lang="en-US" dirty="0"/>
              <a:t>The good fish are gathered into containers where they are reserved for later use. </a:t>
            </a:r>
            <a:endParaRPr lang="en-US" dirty="0" smtClean="0"/>
          </a:p>
          <a:p>
            <a:r>
              <a:rPr lang="en-US" dirty="0" smtClean="0"/>
              <a:t>The </a:t>
            </a:r>
            <a:r>
              <a:rPr lang="en-US" dirty="0"/>
              <a:t>bad fish are thrown away. </a:t>
            </a:r>
            <a:endParaRPr lang="en-US" dirty="0" smtClean="0"/>
          </a:p>
          <a:p>
            <a:r>
              <a:rPr lang="en-US" dirty="0" smtClean="0"/>
              <a:t>Out </a:t>
            </a:r>
            <a:r>
              <a:rPr lang="en-US" dirty="0"/>
              <a:t>on the water, you would just throw the bad fish back into the sea, but this does not indicate thrown away into the sea, but rather for destruction, which is in line with the explanation found in v.50.</a:t>
            </a:r>
          </a:p>
          <a:p>
            <a:r>
              <a:rPr lang="en-US" dirty="0"/>
              <a:t>Jesus says it will be this way in the end, whenever that time comes, that the angels will come and make the separation. </a:t>
            </a:r>
            <a:endParaRPr lang="en-US" dirty="0" smtClean="0"/>
          </a:p>
          <a:p>
            <a:r>
              <a:rPr lang="en-US" dirty="0" smtClean="0"/>
              <a:t>There </a:t>
            </a:r>
            <a:r>
              <a:rPr lang="en-US" dirty="0"/>
              <a:t>are other passages that state that Jesus will return with his angels. 2 </a:t>
            </a:r>
            <a:r>
              <a:rPr lang="en-US" dirty="0" smtClean="0"/>
              <a:t>Thessalonians </a:t>
            </a:r>
            <a:r>
              <a:rPr lang="en-US" dirty="0"/>
              <a:t>1:7 says that they will come with flaming fire to execute retribution to the bad. </a:t>
            </a:r>
            <a:endParaRPr lang="en-US" dirty="0" smtClean="0"/>
          </a:p>
          <a:p>
            <a:r>
              <a:rPr lang="en-US" dirty="0" smtClean="0"/>
              <a:t>The </a:t>
            </a:r>
            <a:r>
              <a:rPr lang="en-US" dirty="0"/>
              <a:t>bad are described by Paul as those who do not know God and those who do not keep His commandments.</a:t>
            </a:r>
          </a:p>
          <a:p>
            <a:endParaRPr lang="en-US" dirty="0"/>
          </a:p>
        </p:txBody>
      </p:sp>
    </p:spTree>
    <p:extLst>
      <p:ext uri="{BB962C8B-B14F-4D97-AF65-F5344CB8AC3E}">
        <p14:creationId xmlns:p14="http://schemas.microsoft.com/office/powerpoint/2010/main" val="35600060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Separation</a:t>
            </a:r>
            <a:endParaRPr lang="en-US" dirty="0"/>
          </a:p>
        </p:txBody>
      </p:sp>
      <p:sp>
        <p:nvSpPr>
          <p:cNvPr id="3" name="Content Placeholder 2"/>
          <p:cNvSpPr>
            <a:spLocks noGrp="1"/>
          </p:cNvSpPr>
          <p:nvPr>
            <p:ph idx="1"/>
          </p:nvPr>
        </p:nvSpPr>
        <p:spPr>
          <a:xfrm>
            <a:off x="0" y="1295400"/>
            <a:ext cx="9144000" cy="5181600"/>
          </a:xfrm>
        </p:spPr>
        <p:txBody>
          <a:bodyPr>
            <a:normAutofit lnSpcReduction="10000"/>
          </a:bodyPr>
          <a:lstStyle/>
          <a:p>
            <a:r>
              <a:rPr lang="en-US" dirty="0"/>
              <a:t>Jesus also states that the wicked will be removed from the righteous. </a:t>
            </a:r>
            <a:endParaRPr lang="en-US" dirty="0" smtClean="0"/>
          </a:p>
          <a:p>
            <a:r>
              <a:rPr lang="en-US" dirty="0" smtClean="0"/>
              <a:t>Since </a:t>
            </a:r>
            <a:r>
              <a:rPr lang="en-US" dirty="0"/>
              <a:t>we as God's people are to be set apart or separate from the world and </a:t>
            </a:r>
            <a:r>
              <a:rPr lang="en-US" dirty="0" smtClean="0"/>
              <a:t>worldly </a:t>
            </a:r>
            <a:r>
              <a:rPr lang="en-US" dirty="0"/>
              <a:t>ways and people, then this must mean that within our confines of the church, that there will be those who are considered wicked. </a:t>
            </a:r>
            <a:endParaRPr lang="en-US" dirty="0" smtClean="0"/>
          </a:p>
          <a:p>
            <a:r>
              <a:rPr lang="en-US" dirty="0" smtClean="0"/>
              <a:t>Jesus </a:t>
            </a:r>
            <a:r>
              <a:rPr lang="en-US" dirty="0"/>
              <a:t>describes laziness and slothfulness and being wicked. </a:t>
            </a:r>
            <a:endParaRPr lang="en-US" dirty="0" smtClean="0"/>
          </a:p>
          <a:p>
            <a:r>
              <a:rPr lang="en-US" dirty="0" smtClean="0"/>
              <a:t>A </a:t>
            </a:r>
            <a:r>
              <a:rPr lang="en-US" dirty="0"/>
              <a:t>deceiver is considered to be wicked. </a:t>
            </a:r>
            <a:endParaRPr lang="en-US" dirty="0" smtClean="0"/>
          </a:p>
        </p:txBody>
      </p:sp>
    </p:spTree>
    <p:extLst>
      <p:ext uri="{BB962C8B-B14F-4D97-AF65-F5344CB8AC3E}">
        <p14:creationId xmlns:p14="http://schemas.microsoft.com/office/powerpoint/2010/main" val="34206198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Separation</a:t>
            </a:r>
            <a:endParaRPr lang="en-US" dirty="0"/>
          </a:p>
        </p:txBody>
      </p:sp>
      <p:sp>
        <p:nvSpPr>
          <p:cNvPr id="3" name="Content Placeholder 2"/>
          <p:cNvSpPr>
            <a:spLocks noGrp="1"/>
          </p:cNvSpPr>
          <p:nvPr>
            <p:ph idx="1"/>
          </p:nvPr>
        </p:nvSpPr>
        <p:spPr>
          <a:xfrm>
            <a:off x="0" y="1295400"/>
            <a:ext cx="9144000" cy="5257800"/>
          </a:xfrm>
        </p:spPr>
        <p:txBody>
          <a:bodyPr>
            <a:normAutofit fontScale="92500"/>
          </a:bodyPr>
          <a:lstStyle/>
          <a:p>
            <a:r>
              <a:rPr lang="en-US" dirty="0" smtClean="0"/>
              <a:t>v41 says that the angels will remove all the stumbling blocks and those who commit lawlessness. </a:t>
            </a:r>
          </a:p>
          <a:p>
            <a:r>
              <a:rPr lang="en-US" dirty="0" smtClean="0"/>
              <a:t>1 John 3:4 "sin is lawlessness". </a:t>
            </a:r>
          </a:p>
          <a:p>
            <a:r>
              <a:rPr lang="en-US" dirty="0" smtClean="0"/>
              <a:t>The five foolish virgins who were not prepared were denied entrance into the feast. </a:t>
            </a:r>
          </a:p>
          <a:p>
            <a:r>
              <a:rPr lang="en-US" dirty="0" smtClean="0"/>
              <a:t>Those who offered excuses were said that they could not enter and partake of the feast. </a:t>
            </a:r>
          </a:p>
          <a:p>
            <a:r>
              <a:rPr lang="en-US" dirty="0" smtClean="0"/>
              <a:t>Those who treated their brethren in an ill manner were taken and cast into the place of chains and darkness.</a:t>
            </a:r>
          </a:p>
          <a:p>
            <a:endParaRPr lang="en-US" dirty="0"/>
          </a:p>
        </p:txBody>
      </p:sp>
    </p:spTree>
    <p:extLst>
      <p:ext uri="{BB962C8B-B14F-4D97-AF65-F5344CB8AC3E}">
        <p14:creationId xmlns:p14="http://schemas.microsoft.com/office/powerpoint/2010/main" val="10974463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Description Of Hell</a:t>
            </a:r>
            <a:endParaRPr lang="en-US" dirty="0"/>
          </a:p>
        </p:txBody>
      </p:sp>
      <p:sp>
        <p:nvSpPr>
          <p:cNvPr id="3" name="Content Placeholder 2"/>
          <p:cNvSpPr>
            <a:spLocks noGrp="1"/>
          </p:cNvSpPr>
          <p:nvPr>
            <p:ph idx="1"/>
          </p:nvPr>
        </p:nvSpPr>
        <p:spPr/>
        <p:txBody>
          <a:bodyPr>
            <a:normAutofit/>
          </a:bodyPr>
          <a:lstStyle/>
          <a:p>
            <a:r>
              <a:rPr lang="en-US" dirty="0"/>
              <a:t>The final picture is that of hell, described as a furnace of fire. </a:t>
            </a:r>
            <a:endParaRPr lang="en-US" dirty="0" smtClean="0"/>
          </a:p>
          <a:p>
            <a:r>
              <a:rPr lang="en-US" dirty="0" smtClean="0"/>
              <a:t>There </a:t>
            </a:r>
            <a:r>
              <a:rPr lang="en-US" dirty="0"/>
              <a:t>shall be weeping and gnashing of teeth. </a:t>
            </a:r>
            <a:endParaRPr lang="en-US" dirty="0" smtClean="0"/>
          </a:p>
          <a:p>
            <a:r>
              <a:rPr lang="en-US" dirty="0" smtClean="0"/>
              <a:t>Throw </a:t>
            </a:r>
            <a:r>
              <a:rPr lang="en-US" dirty="0"/>
              <a:t>me into a fire and I'll do more than that, screaming, hollering, begging, crying, jumping, writhing, suffering, and I would be calling for the mercy of my God. </a:t>
            </a:r>
            <a:endParaRPr lang="en-US" dirty="0" smtClean="0"/>
          </a:p>
          <a:p>
            <a:r>
              <a:rPr lang="en-US" dirty="0" smtClean="0"/>
              <a:t>But </a:t>
            </a:r>
            <a:r>
              <a:rPr lang="en-US" dirty="0"/>
              <a:t>by then it is too late. </a:t>
            </a:r>
            <a:endParaRPr lang="en-US" dirty="0" smtClean="0"/>
          </a:p>
        </p:txBody>
      </p:sp>
    </p:spTree>
    <p:extLst>
      <p:ext uri="{BB962C8B-B14F-4D97-AF65-F5344CB8AC3E}">
        <p14:creationId xmlns:p14="http://schemas.microsoft.com/office/powerpoint/2010/main" val="38146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Description Of Hell</a:t>
            </a:r>
            <a:endParaRPr lang="en-US" dirty="0"/>
          </a:p>
        </p:txBody>
      </p:sp>
      <p:sp>
        <p:nvSpPr>
          <p:cNvPr id="3" name="Content Placeholder 2"/>
          <p:cNvSpPr>
            <a:spLocks noGrp="1"/>
          </p:cNvSpPr>
          <p:nvPr>
            <p:ph idx="1"/>
          </p:nvPr>
        </p:nvSpPr>
        <p:spPr/>
        <p:txBody>
          <a:bodyPr>
            <a:normAutofit/>
          </a:bodyPr>
          <a:lstStyle/>
          <a:p>
            <a:r>
              <a:rPr lang="en-US" dirty="0" smtClean="0"/>
              <a:t>If we never took the time to acknowledge God and His presence. </a:t>
            </a:r>
          </a:p>
          <a:p>
            <a:r>
              <a:rPr lang="en-US" dirty="0" smtClean="0"/>
              <a:t>If we did not want to abide by His teaching. </a:t>
            </a:r>
          </a:p>
          <a:p>
            <a:r>
              <a:rPr lang="en-US" dirty="0" smtClean="0"/>
              <a:t>If we did not listen to His holy prophets the evangelists. </a:t>
            </a:r>
          </a:p>
          <a:p>
            <a:r>
              <a:rPr lang="en-US" dirty="0" smtClean="0"/>
              <a:t>And if we did not follow His Holy Spirit's message calling for obedience. </a:t>
            </a:r>
          </a:p>
          <a:p>
            <a:endParaRPr lang="en-US" dirty="0"/>
          </a:p>
        </p:txBody>
      </p:sp>
    </p:spTree>
    <p:extLst>
      <p:ext uri="{BB962C8B-B14F-4D97-AF65-F5344CB8AC3E}">
        <p14:creationId xmlns:p14="http://schemas.microsoft.com/office/powerpoint/2010/main" val="18222276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Description Of Hell</a:t>
            </a:r>
            <a:endParaRPr lang="en-US" dirty="0"/>
          </a:p>
        </p:txBody>
      </p:sp>
      <p:sp>
        <p:nvSpPr>
          <p:cNvPr id="3" name="Content Placeholder 2"/>
          <p:cNvSpPr>
            <a:spLocks noGrp="1"/>
          </p:cNvSpPr>
          <p:nvPr>
            <p:ph idx="1"/>
          </p:nvPr>
        </p:nvSpPr>
        <p:spPr/>
        <p:txBody>
          <a:bodyPr/>
          <a:lstStyle/>
          <a:p>
            <a:r>
              <a:rPr lang="en-US" dirty="0" smtClean="0"/>
              <a:t>Then it will be too late to beg for mercy. </a:t>
            </a:r>
          </a:p>
          <a:p>
            <a:r>
              <a:rPr lang="en-US" dirty="0" smtClean="0"/>
              <a:t>Our judgment will be sealed up for all time and this will be the place where the worm dies not.</a:t>
            </a:r>
          </a:p>
          <a:p>
            <a:r>
              <a:rPr lang="en-US" dirty="0" smtClean="0"/>
              <a:t>Forever in agony and punishment.</a:t>
            </a:r>
          </a:p>
          <a:p>
            <a:r>
              <a:rPr lang="en-US" dirty="0" smtClean="0"/>
              <a:t>All because we thought of ourselves first.</a:t>
            </a:r>
          </a:p>
          <a:p>
            <a:endParaRPr lang="en-US" dirty="0"/>
          </a:p>
        </p:txBody>
      </p:sp>
    </p:spTree>
    <p:extLst>
      <p:ext uri="{BB962C8B-B14F-4D97-AF65-F5344CB8AC3E}">
        <p14:creationId xmlns:p14="http://schemas.microsoft.com/office/powerpoint/2010/main" val="26366280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0" y="1295400"/>
            <a:ext cx="9067800" cy="5334000"/>
          </a:xfrm>
        </p:spPr>
        <p:txBody>
          <a:bodyPr>
            <a:normAutofit/>
          </a:bodyPr>
          <a:lstStyle/>
          <a:p>
            <a:r>
              <a:rPr lang="en-US" dirty="0"/>
              <a:t>At the close of these parables, Jesus asked His disciples if they understood all these things. </a:t>
            </a:r>
            <a:endParaRPr lang="en-US" dirty="0" smtClean="0"/>
          </a:p>
          <a:p>
            <a:r>
              <a:rPr lang="en-US" dirty="0" smtClean="0"/>
              <a:t>They </a:t>
            </a:r>
            <a:r>
              <a:rPr lang="en-US" dirty="0"/>
              <a:t>said to Him, "Yes". </a:t>
            </a:r>
            <a:endParaRPr lang="en-US" dirty="0" smtClean="0"/>
          </a:p>
          <a:p>
            <a:r>
              <a:rPr lang="en-US" dirty="0" smtClean="0"/>
              <a:t>It </a:t>
            </a:r>
            <a:r>
              <a:rPr lang="en-US" dirty="0"/>
              <a:t>is doubtful that they comprehended these concepts fully, but with the help of the Holy Spirit, on the day of Pentecost, they finally did understand them.</a:t>
            </a:r>
          </a:p>
          <a:p>
            <a:r>
              <a:rPr lang="en-US" dirty="0"/>
              <a:t>We have the Holy Spirit to guide us in our comprehension of being in God's kingdom. </a:t>
            </a:r>
            <a:endParaRPr lang="en-US" dirty="0" smtClean="0"/>
          </a:p>
          <a:p>
            <a:endParaRPr lang="en-US" dirty="0"/>
          </a:p>
        </p:txBody>
      </p:sp>
    </p:spTree>
    <p:extLst>
      <p:ext uri="{BB962C8B-B14F-4D97-AF65-F5344CB8AC3E}">
        <p14:creationId xmlns:p14="http://schemas.microsoft.com/office/powerpoint/2010/main" val="24390736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We know that our citizenship is special and we cannot put a price tag on it. </a:t>
            </a:r>
          </a:p>
          <a:p>
            <a:r>
              <a:rPr lang="en-US" dirty="0" smtClean="0"/>
              <a:t>We know that we have responsibilities and duties in this kingdom and that we are a part of it. </a:t>
            </a:r>
          </a:p>
          <a:p>
            <a:r>
              <a:rPr lang="en-US" dirty="0" smtClean="0"/>
              <a:t>We also must contribute to the welfare of the kingdom and it's ruler. </a:t>
            </a:r>
          </a:p>
          <a:p>
            <a:r>
              <a:rPr lang="en-US" dirty="0" smtClean="0"/>
              <a:t>We stand accountable.</a:t>
            </a:r>
          </a:p>
          <a:p>
            <a:endParaRPr lang="en-US" dirty="0" smtClean="0"/>
          </a:p>
          <a:p>
            <a:endParaRPr lang="en-US" dirty="0"/>
          </a:p>
        </p:txBody>
      </p:sp>
    </p:spTree>
    <p:extLst>
      <p:ext uri="{BB962C8B-B14F-4D97-AF65-F5344CB8AC3E}">
        <p14:creationId xmlns:p14="http://schemas.microsoft.com/office/powerpoint/2010/main" val="150017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Putting This Into Perspective</a:t>
            </a:r>
            <a:endParaRPr lang="en-US" dirty="0"/>
          </a:p>
        </p:txBody>
      </p:sp>
      <p:sp>
        <p:nvSpPr>
          <p:cNvPr id="3" name="Content Placeholder 2"/>
          <p:cNvSpPr>
            <a:spLocks noGrp="1"/>
          </p:cNvSpPr>
          <p:nvPr>
            <p:ph idx="1"/>
          </p:nvPr>
        </p:nvSpPr>
        <p:spPr/>
        <p:txBody>
          <a:bodyPr>
            <a:normAutofit/>
          </a:bodyPr>
          <a:lstStyle/>
          <a:p>
            <a:r>
              <a:rPr lang="en-US" dirty="0" smtClean="0"/>
              <a:t>Just </a:t>
            </a:r>
            <a:r>
              <a:rPr lang="en-US" dirty="0"/>
              <a:t>what does this have to do with kingdom growth and </a:t>
            </a:r>
            <a:r>
              <a:rPr lang="en-US" dirty="0" smtClean="0"/>
              <a:t>development?</a:t>
            </a:r>
          </a:p>
          <a:p>
            <a:r>
              <a:rPr lang="en-US" dirty="0" smtClean="0"/>
              <a:t>What </a:t>
            </a:r>
            <a:r>
              <a:rPr lang="en-US" dirty="0"/>
              <a:t>does this have to do with making the church </a:t>
            </a:r>
            <a:r>
              <a:rPr lang="en-US" dirty="0" smtClean="0"/>
              <a:t>grow? </a:t>
            </a:r>
          </a:p>
          <a:p>
            <a:r>
              <a:rPr lang="en-US" dirty="0" smtClean="0"/>
              <a:t>We </a:t>
            </a:r>
            <a:r>
              <a:rPr lang="en-US" dirty="0"/>
              <a:t>must learn the following lessons.</a:t>
            </a:r>
          </a:p>
          <a:p>
            <a:r>
              <a:rPr lang="en-US" dirty="0"/>
              <a:t>There are people out there who are in need of salvation.</a:t>
            </a:r>
          </a:p>
          <a:p>
            <a:endParaRPr lang="en-US" dirty="0"/>
          </a:p>
        </p:txBody>
      </p:sp>
    </p:spTree>
    <p:extLst>
      <p:ext uri="{BB962C8B-B14F-4D97-AF65-F5344CB8AC3E}">
        <p14:creationId xmlns:p14="http://schemas.microsoft.com/office/powerpoint/2010/main" val="17050244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Putting This Into Perspective</a:t>
            </a:r>
            <a:endParaRPr lang="en-US" dirty="0"/>
          </a:p>
        </p:txBody>
      </p:sp>
      <p:sp>
        <p:nvSpPr>
          <p:cNvPr id="3" name="Content Placeholder 2"/>
          <p:cNvSpPr>
            <a:spLocks noGrp="1"/>
          </p:cNvSpPr>
          <p:nvPr>
            <p:ph idx="1"/>
          </p:nvPr>
        </p:nvSpPr>
        <p:spPr>
          <a:xfrm>
            <a:off x="76200" y="1600200"/>
            <a:ext cx="8991600" cy="4800600"/>
          </a:xfrm>
        </p:spPr>
        <p:txBody>
          <a:bodyPr>
            <a:normAutofit/>
          </a:bodyPr>
          <a:lstStyle/>
          <a:p>
            <a:r>
              <a:rPr lang="en-US" dirty="0" smtClean="0"/>
              <a:t>These people are lost and someone or something needs to show them the way. </a:t>
            </a:r>
          </a:p>
          <a:p>
            <a:r>
              <a:rPr lang="en-US" dirty="0" smtClean="0"/>
              <a:t>For many people, we are the only bible that they will ever read. </a:t>
            </a:r>
          </a:p>
          <a:p>
            <a:r>
              <a:rPr lang="en-US" dirty="0" smtClean="0"/>
              <a:t>We must be a good influence and must set the right examples, and teach the right lessons by the way we live and talk.</a:t>
            </a:r>
          </a:p>
          <a:p>
            <a:r>
              <a:rPr lang="en-US" dirty="0" smtClean="0"/>
              <a:t>If we make the effort to lead people to Christ, then God has promised to give the increase.</a:t>
            </a:r>
          </a:p>
          <a:p>
            <a:endParaRPr lang="en-US" dirty="0"/>
          </a:p>
        </p:txBody>
      </p:sp>
    </p:spTree>
    <p:extLst>
      <p:ext uri="{BB962C8B-B14F-4D97-AF65-F5344CB8AC3E}">
        <p14:creationId xmlns:p14="http://schemas.microsoft.com/office/powerpoint/2010/main" val="29513367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13:47-50</a:t>
            </a:r>
            <a:endParaRPr lang="en-US" dirty="0"/>
          </a:p>
        </p:txBody>
      </p:sp>
      <p:sp>
        <p:nvSpPr>
          <p:cNvPr id="3" name="Content Placeholder 2"/>
          <p:cNvSpPr>
            <a:spLocks noGrp="1"/>
          </p:cNvSpPr>
          <p:nvPr>
            <p:ph idx="1"/>
          </p:nvPr>
        </p:nvSpPr>
        <p:spPr>
          <a:xfrm>
            <a:off x="0" y="1143000"/>
            <a:ext cx="9144000" cy="5410200"/>
          </a:xfrm>
        </p:spPr>
        <p:txBody>
          <a:bodyPr>
            <a:normAutofit/>
          </a:bodyPr>
          <a:lstStyle/>
          <a:p>
            <a:r>
              <a:rPr lang="en-US" dirty="0" smtClean="0"/>
              <a:t>"Again, the kingdom of heaven is like a dragnet cast into the sea, and gathering fish of every kind; {48} and when it was filled, they drew it up on the beach; and they sat down, and gathered the good fish into containers, but the bad they threw away. {49} So it ;will be at the end of the age; the angels shall come forth, and take out the wicked from among the righteous, {50} and will cast them into the furnace of fire; there shall be weeping and gnashing of teeth."</a:t>
            </a:r>
          </a:p>
          <a:p>
            <a:endParaRPr lang="en-US" dirty="0"/>
          </a:p>
        </p:txBody>
      </p:sp>
    </p:spTree>
    <p:extLst>
      <p:ext uri="{BB962C8B-B14F-4D97-AF65-F5344CB8AC3E}">
        <p14:creationId xmlns:p14="http://schemas.microsoft.com/office/powerpoint/2010/main" val="37608963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Putting This Into Perspective</a:t>
            </a:r>
            <a:endParaRPr lang="en-US" dirty="0"/>
          </a:p>
        </p:txBody>
      </p:sp>
      <p:sp>
        <p:nvSpPr>
          <p:cNvPr id="3" name="Content Placeholder 2"/>
          <p:cNvSpPr>
            <a:spLocks noGrp="1"/>
          </p:cNvSpPr>
          <p:nvPr>
            <p:ph idx="1"/>
          </p:nvPr>
        </p:nvSpPr>
        <p:spPr/>
        <p:txBody>
          <a:bodyPr>
            <a:normAutofit/>
          </a:bodyPr>
          <a:lstStyle/>
          <a:p>
            <a:r>
              <a:rPr lang="en-US" dirty="0" smtClean="0"/>
              <a:t>There are many of our friends who think that they are saved, when in reality, they are servants of Satan. </a:t>
            </a:r>
          </a:p>
          <a:p>
            <a:r>
              <a:rPr lang="en-US" dirty="0" smtClean="0"/>
              <a:t>We must have enough boldness and love for them, that we are not afraid to expose their error, yet do it in a meek fashion.</a:t>
            </a:r>
          </a:p>
          <a:p>
            <a:r>
              <a:rPr lang="en-US" dirty="0" smtClean="0"/>
              <a:t>The church is Christ's is a great possession. </a:t>
            </a:r>
          </a:p>
          <a:p>
            <a:r>
              <a:rPr lang="en-US" dirty="0" smtClean="0"/>
              <a:t>Christ is the worlds greatest treasure. </a:t>
            </a:r>
          </a:p>
          <a:p>
            <a:endParaRPr lang="en-US" dirty="0"/>
          </a:p>
        </p:txBody>
      </p:sp>
    </p:spTree>
    <p:extLst>
      <p:ext uri="{BB962C8B-B14F-4D97-AF65-F5344CB8AC3E}">
        <p14:creationId xmlns:p14="http://schemas.microsoft.com/office/powerpoint/2010/main" val="19344138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Putting This Into Perspective</a:t>
            </a:r>
            <a:endParaRPr lang="en-US" dirty="0"/>
          </a:p>
        </p:txBody>
      </p:sp>
      <p:sp>
        <p:nvSpPr>
          <p:cNvPr id="3" name="Content Placeholder 2"/>
          <p:cNvSpPr>
            <a:spLocks noGrp="1"/>
          </p:cNvSpPr>
          <p:nvPr>
            <p:ph idx="1"/>
          </p:nvPr>
        </p:nvSpPr>
        <p:spPr/>
        <p:txBody>
          <a:bodyPr>
            <a:normAutofit/>
          </a:bodyPr>
          <a:lstStyle/>
          <a:p>
            <a:r>
              <a:rPr lang="en-US" dirty="0" smtClean="0"/>
              <a:t>We must bring the world to Christ so that He can claim His church and present it to God.</a:t>
            </a:r>
          </a:p>
          <a:p>
            <a:r>
              <a:rPr lang="en-US" dirty="0" smtClean="0"/>
              <a:t>This is all given with the intent of bringing lost souls to Christ. </a:t>
            </a:r>
          </a:p>
          <a:p>
            <a:r>
              <a:rPr lang="en-US" dirty="0" smtClean="0"/>
              <a:t>We need to work together to accomplish the task set before us.</a:t>
            </a:r>
          </a:p>
          <a:p>
            <a:r>
              <a:rPr lang="en-US" dirty="0" smtClean="0"/>
              <a:t>Like I said before, </a:t>
            </a:r>
            <a:r>
              <a:rPr lang="en-US" b="1" dirty="0" smtClean="0"/>
              <a:t>Either bear fruit, or burn!</a:t>
            </a:r>
            <a:endParaRPr lang="en-US" dirty="0" smtClean="0"/>
          </a:p>
          <a:p>
            <a:endParaRPr lang="en-US" dirty="0"/>
          </a:p>
        </p:txBody>
      </p:sp>
    </p:spTree>
    <p:extLst>
      <p:ext uri="{BB962C8B-B14F-4D97-AF65-F5344CB8AC3E}">
        <p14:creationId xmlns:p14="http://schemas.microsoft.com/office/powerpoint/2010/main" val="4117040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76200" y="1371600"/>
            <a:ext cx="9067800" cy="5105400"/>
          </a:xfrm>
        </p:spPr>
        <p:txBody>
          <a:bodyPr>
            <a:normAutofit/>
          </a:bodyPr>
          <a:lstStyle/>
          <a:p>
            <a:r>
              <a:rPr lang="en-US" dirty="0" smtClean="0"/>
              <a:t>Are you doing your part?</a:t>
            </a:r>
          </a:p>
          <a:p>
            <a:r>
              <a:rPr lang="en-US" dirty="0" smtClean="0"/>
              <a:t>Examine yourselves.</a:t>
            </a:r>
          </a:p>
          <a:p>
            <a:r>
              <a:rPr lang="en-US" dirty="0" smtClean="0"/>
              <a:t>Are you ready to face your judgment?</a:t>
            </a:r>
          </a:p>
          <a:p>
            <a:r>
              <a:rPr lang="en-US" dirty="0" smtClean="0"/>
              <a:t>Are you living according to His word, or mans?</a:t>
            </a:r>
          </a:p>
          <a:p>
            <a:r>
              <a:rPr lang="en-US" dirty="0" smtClean="0"/>
              <a:t>Turn to the Word of God to find the correct answer, and you will find Jesus Christ to be your Savior. </a:t>
            </a:r>
          </a:p>
          <a:p>
            <a:r>
              <a:rPr lang="en-US" dirty="0" smtClean="0"/>
              <a:t>Will you acknowledge Him?</a:t>
            </a:r>
          </a:p>
          <a:p>
            <a:endParaRPr lang="en-US" dirty="0" smtClean="0"/>
          </a:p>
          <a:p>
            <a:endParaRPr lang="en-US" dirty="0"/>
          </a:p>
        </p:txBody>
      </p:sp>
    </p:spTree>
    <p:extLst>
      <p:ext uri="{BB962C8B-B14F-4D97-AF65-F5344CB8AC3E}">
        <p14:creationId xmlns:p14="http://schemas.microsoft.com/office/powerpoint/2010/main" val="13168164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143000"/>
            <a:ext cx="9144000" cy="5334000"/>
          </a:xfrm>
        </p:spPr>
        <p:txBody>
          <a:bodyPr>
            <a:normAutofit fontScale="92500" lnSpcReduction="10000"/>
          </a:bodyPr>
          <a:lstStyle/>
          <a:p>
            <a:r>
              <a:rPr lang="en-US" dirty="0" smtClean="0"/>
              <a:t>Once </a:t>
            </a:r>
            <a:r>
              <a:rPr lang="en-US" dirty="0"/>
              <a:t>again, we make comparisons of things spiritual, which cannot be seen, with objects that we humans can relate to. </a:t>
            </a:r>
            <a:endParaRPr lang="en-US" dirty="0" smtClean="0"/>
          </a:p>
          <a:p>
            <a:r>
              <a:rPr lang="en-US" dirty="0" smtClean="0"/>
              <a:t>These </a:t>
            </a:r>
            <a:r>
              <a:rPr lang="en-US" dirty="0"/>
              <a:t>word pictures combined together give us a pretty good description of the kingdom of heaven.</a:t>
            </a:r>
          </a:p>
          <a:p>
            <a:r>
              <a:rPr lang="en-US" dirty="0"/>
              <a:t>What we have to keep in mind is what perspective we are using at any given parable. </a:t>
            </a:r>
            <a:endParaRPr lang="en-US" dirty="0" smtClean="0"/>
          </a:p>
          <a:p>
            <a:r>
              <a:rPr lang="en-US" dirty="0" smtClean="0"/>
              <a:t>The </a:t>
            </a:r>
            <a:r>
              <a:rPr lang="en-US" dirty="0"/>
              <a:t>kingdom of heaven and the kingdom of God are the same. </a:t>
            </a:r>
            <a:endParaRPr lang="en-US" dirty="0" smtClean="0"/>
          </a:p>
          <a:p>
            <a:r>
              <a:rPr lang="en-US" dirty="0" smtClean="0"/>
              <a:t>It </a:t>
            </a:r>
            <a:r>
              <a:rPr lang="en-US" dirty="0"/>
              <a:t>can refer to the present day church or it can refer to the futuristic heaven after </a:t>
            </a:r>
            <a:r>
              <a:rPr lang="en-US" dirty="0" smtClean="0"/>
              <a:t>judgment</a:t>
            </a:r>
            <a:r>
              <a:rPr lang="en-US" dirty="0"/>
              <a:t>. </a:t>
            </a:r>
            <a:endParaRPr lang="en-US" dirty="0" smtClean="0"/>
          </a:p>
          <a:p>
            <a:endParaRPr lang="en-US" dirty="0"/>
          </a:p>
        </p:txBody>
      </p:sp>
    </p:spTree>
    <p:extLst>
      <p:ext uri="{BB962C8B-B14F-4D97-AF65-F5344CB8AC3E}">
        <p14:creationId xmlns:p14="http://schemas.microsoft.com/office/powerpoint/2010/main" val="42465961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19200"/>
            <a:ext cx="9144000" cy="5257800"/>
          </a:xfrm>
        </p:spPr>
        <p:txBody>
          <a:bodyPr>
            <a:normAutofit lnSpcReduction="10000"/>
          </a:bodyPr>
          <a:lstStyle/>
          <a:p>
            <a:r>
              <a:rPr lang="en-US" dirty="0" smtClean="0"/>
              <a:t>We must be careful to interpret these with the right perspective concerning each.</a:t>
            </a:r>
          </a:p>
          <a:p>
            <a:r>
              <a:rPr lang="en-US" dirty="0" smtClean="0"/>
              <a:t>Some of these parables have to do with the beginning, not only of the church, but also of our individual relationships we develop with God. </a:t>
            </a:r>
          </a:p>
          <a:p>
            <a:r>
              <a:rPr lang="en-US" dirty="0" smtClean="0"/>
              <a:t>Some of these parables deal with the Church in existence and contending with evil in it's midst. </a:t>
            </a:r>
          </a:p>
          <a:p>
            <a:r>
              <a:rPr lang="en-US" dirty="0" smtClean="0"/>
              <a:t>Some of these parables deal with the great value placed upon finding and obtaining these priceless treasures. </a:t>
            </a:r>
          </a:p>
          <a:p>
            <a:endParaRPr lang="en-US" dirty="0"/>
          </a:p>
        </p:txBody>
      </p:sp>
    </p:spTree>
    <p:extLst>
      <p:ext uri="{BB962C8B-B14F-4D97-AF65-F5344CB8AC3E}">
        <p14:creationId xmlns:p14="http://schemas.microsoft.com/office/powerpoint/2010/main" val="26246286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Dragnet</a:t>
            </a:r>
            <a:endParaRPr lang="en-US" dirty="0"/>
          </a:p>
        </p:txBody>
      </p:sp>
      <p:sp>
        <p:nvSpPr>
          <p:cNvPr id="3" name="Content Placeholder 2"/>
          <p:cNvSpPr>
            <a:spLocks noGrp="1"/>
          </p:cNvSpPr>
          <p:nvPr>
            <p:ph idx="1"/>
          </p:nvPr>
        </p:nvSpPr>
        <p:spPr>
          <a:xfrm>
            <a:off x="76200" y="1371600"/>
            <a:ext cx="9067800" cy="5105400"/>
          </a:xfrm>
        </p:spPr>
        <p:txBody>
          <a:bodyPr>
            <a:normAutofit fontScale="92500" lnSpcReduction="10000"/>
          </a:bodyPr>
          <a:lstStyle/>
          <a:p>
            <a:r>
              <a:rPr lang="en-US" dirty="0" smtClean="0"/>
              <a:t>And some of these parables deal with the judgment to come.</a:t>
            </a:r>
          </a:p>
          <a:p>
            <a:r>
              <a:rPr lang="en-US" dirty="0" smtClean="0"/>
              <a:t>This particular parable is obviously dealing with the judgment. </a:t>
            </a:r>
          </a:p>
          <a:p>
            <a:r>
              <a:rPr lang="en-US" dirty="0" smtClean="0"/>
              <a:t>The picture given is that no one will escape the dragnet. </a:t>
            </a:r>
          </a:p>
          <a:p>
            <a:r>
              <a:rPr lang="en-US" dirty="0" smtClean="0"/>
              <a:t>Unlike shrimp boats that only gather a small portion of the sea, and by law have methods to release unintended guest from their nets. </a:t>
            </a:r>
          </a:p>
          <a:p>
            <a:r>
              <a:rPr lang="en-US" dirty="0" smtClean="0"/>
              <a:t>This reveals that none will be released and that none can or will escape, the judgment.</a:t>
            </a:r>
          </a:p>
          <a:p>
            <a:endParaRPr lang="en-US" dirty="0"/>
          </a:p>
        </p:txBody>
      </p:sp>
    </p:spTree>
    <p:extLst>
      <p:ext uri="{BB962C8B-B14F-4D97-AF65-F5344CB8AC3E}">
        <p14:creationId xmlns:p14="http://schemas.microsoft.com/office/powerpoint/2010/main" val="12659156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 Into The Sea</a:t>
            </a:r>
            <a:endParaRPr lang="en-US" dirty="0"/>
          </a:p>
        </p:txBody>
      </p:sp>
      <p:sp>
        <p:nvSpPr>
          <p:cNvPr id="3" name="Content Placeholder 2"/>
          <p:cNvSpPr>
            <a:spLocks noGrp="1"/>
          </p:cNvSpPr>
          <p:nvPr>
            <p:ph idx="1"/>
          </p:nvPr>
        </p:nvSpPr>
        <p:spPr>
          <a:xfrm>
            <a:off x="76200" y="1600200"/>
            <a:ext cx="8991600" cy="4800600"/>
          </a:xfrm>
        </p:spPr>
        <p:txBody>
          <a:bodyPr>
            <a:normAutofit/>
          </a:bodyPr>
          <a:lstStyle/>
          <a:p>
            <a:r>
              <a:rPr lang="en-US" dirty="0"/>
              <a:t>The sea </a:t>
            </a:r>
            <a:r>
              <a:rPr lang="en-US" dirty="0" smtClean="0"/>
              <a:t>can be </a:t>
            </a:r>
            <a:r>
              <a:rPr lang="en-US" dirty="0"/>
              <a:t>one of two thoughts. </a:t>
            </a:r>
            <a:endParaRPr lang="en-US" dirty="0" smtClean="0"/>
          </a:p>
          <a:p>
            <a:r>
              <a:rPr lang="en-US" dirty="0" smtClean="0"/>
              <a:t>It </a:t>
            </a:r>
            <a:r>
              <a:rPr lang="en-US" dirty="0"/>
              <a:t>is the world and everyone that lives in the world will be caught up in this net for ultimate </a:t>
            </a:r>
            <a:r>
              <a:rPr lang="en-US" dirty="0" smtClean="0"/>
              <a:t>judgment</a:t>
            </a:r>
            <a:r>
              <a:rPr lang="en-US" dirty="0"/>
              <a:t>. </a:t>
            </a:r>
            <a:endParaRPr lang="en-US" dirty="0" smtClean="0"/>
          </a:p>
          <a:p>
            <a:r>
              <a:rPr lang="en-US" dirty="0" smtClean="0"/>
              <a:t>Or </a:t>
            </a:r>
            <a:r>
              <a:rPr lang="en-US" dirty="0"/>
              <a:t>it is the church of God or the church of Christ of which </a:t>
            </a:r>
            <a:r>
              <a:rPr lang="en-US" dirty="0" smtClean="0"/>
              <a:t>judgment </a:t>
            </a:r>
            <a:r>
              <a:rPr lang="en-US" dirty="0"/>
              <a:t>is still required. </a:t>
            </a:r>
            <a:endParaRPr lang="en-US" dirty="0" smtClean="0"/>
          </a:p>
          <a:p>
            <a:r>
              <a:rPr lang="en-US" dirty="0" smtClean="0"/>
              <a:t>This teaches </a:t>
            </a:r>
            <a:r>
              <a:rPr lang="en-US" dirty="0"/>
              <a:t>that just being in the church is not enough, we still must be active and continuous in our obedience.</a:t>
            </a:r>
          </a:p>
          <a:p>
            <a:endParaRPr lang="en-US" dirty="0"/>
          </a:p>
        </p:txBody>
      </p:sp>
    </p:spTree>
    <p:extLst>
      <p:ext uri="{BB962C8B-B14F-4D97-AF65-F5344CB8AC3E}">
        <p14:creationId xmlns:p14="http://schemas.microsoft.com/office/powerpoint/2010/main" val="1985305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Gathered Up</a:t>
            </a:r>
            <a:endParaRPr lang="en-US" dirty="0"/>
          </a:p>
        </p:txBody>
      </p:sp>
      <p:sp>
        <p:nvSpPr>
          <p:cNvPr id="3" name="Content Placeholder 2"/>
          <p:cNvSpPr>
            <a:spLocks noGrp="1"/>
          </p:cNvSpPr>
          <p:nvPr>
            <p:ph idx="1"/>
          </p:nvPr>
        </p:nvSpPr>
        <p:spPr>
          <a:xfrm>
            <a:off x="0" y="1447800"/>
            <a:ext cx="9067800" cy="5105400"/>
          </a:xfrm>
        </p:spPr>
        <p:txBody>
          <a:bodyPr>
            <a:normAutofit/>
          </a:bodyPr>
          <a:lstStyle/>
          <a:p>
            <a:r>
              <a:rPr lang="en-US" dirty="0" smtClean="0"/>
              <a:t>The gathering is the same gathering that will be found in the great hall on judgment day.</a:t>
            </a:r>
          </a:p>
          <a:p>
            <a:r>
              <a:rPr lang="en-US" dirty="0" smtClean="0"/>
              <a:t>This is pictured in Matt.25:31ff. </a:t>
            </a:r>
          </a:p>
          <a:p>
            <a:r>
              <a:rPr lang="en-US" dirty="0" smtClean="0"/>
              <a:t>The idea of fish of every kind is used to show that all will be pulled in for judgment. </a:t>
            </a:r>
          </a:p>
          <a:p>
            <a:r>
              <a:rPr lang="en-US" dirty="0" smtClean="0"/>
              <a:t>This is in opposition to the teaching that only the just will be caught up in rapture (a false doctrine very popular with many). </a:t>
            </a:r>
          </a:p>
          <a:p>
            <a:r>
              <a:rPr lang="en-US" dirty="0" smtClean="0"/>
              <a:t>The good and the bad will face the same judgment.</a:t>
            </a:r>
          </a:p>
          <a:p>
            <a:endParaRPr lang="en-US" dirty="0"/>
          </a:p>
        </p:txBody>
      </p:sp>
    </p:spTree>
    <p:extLst>
      <p:ext uri="{BB962C8B-B14F-4D97-AF65-F5344CB8AC3E}">
        <p14:creationId xmlns:p14="http://schemas.microsoft.com/office/powerpoint/2010/main" val="11853337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Was Filled</a:t>
            </a:r>
            <a:endParaRPr lang="en-US" dirty="0"/>
          </a:p>
        </p:txBody>
      </p:sp>
      <p:sp>
        <p:nvSpPr>
          <p:cNvPr id="3" name="Content Placeholder 2"/>
          <p:cNvSpPr>
            <a:spLocks noGrp="1"/>
          </p:cNvSpPr>
          <p:nvPr>
            <p:ph idx="1"/>
          </p:nvPr>
        </p:nvSpPr>
        <p:spPr/>
        <p:txBody>
          <a:bodyPr>
            <a:normAutofit lnSpcReduction="10000"/>
          </a:bodyPr>
          <a:lstStyle/>
          <a:p>
            <a:r>
              <a:rPr lang="en-US" dirty="0" smtClean="0"/>
              <a:t>It </a:t>
            </a:r>
            <a:r>
              <a:rPr lang="en-US" dirty="0"/>
              <a:t>was filled indicating the </a:t>
            </a:r>
            <a:r>
              <a:rPr lang="en-US" dirty="0" smtClean="0"/>
              <a:t>completeness </a:t>
            </a:r>
            <a:r>
              <a:rPr lang="en-US" dirty="0"/>
              <a:t>and fullness of the magnitude of this gathering. </a:t>
            </a:r>
            <a:endParaRPr lang="en-US" dirty="0" smtClean="0"/>
          </a:p>
          <a:p>
            <a:r>
              <a:rPr lang="en-US" dirty="0" smtClean="0"/>
              <a:t>When </a:t>
            </a:r>
            <a:r>
              <a:rPr lang="en-US" dirty="0"/>
              <a:t>they draw it up on the beach is the same as gathering in the great throne room of God where the separation takes place.</a:t>
            </a:r>
          </a:p>
          <a:p>
            <a:r>
              <a:rPr lang="en-US" dirty="0"/>
              <a:t>Notice that the fishermen have time to sit down and choose the good from the bad. </a:t>
            </a:r>
            <a:endParaRPr lang="en-US" dirty="0" smtClean="0"/>
          </a:p>
          <a:p>
            <a:r>
              <a:rPr lang="en-US" dirty="0" smtClean="0"/>
              <a:t>The </a:t>
            </a:r>
            <a:r>
              <a:rPr lang="en-US" dirty="0"/>
              <a:t>concept of sit down means that there is no rush or urgency in the matter. </a:t>
            </a:r>
            <a:endParaRPr lang="en-US" dirty="0" smtClean="0"/>
          </a:p>
          <a:p>
            <a:endParaRPr lang="en-US" dirty="0"/>
          </a:p>
        </p:txBody>
      </p:sp>
    </p:spTree>
    <p:extLst>
      <p:ext uri="{BB962C8B-B14F-4D97-AF65-F5344CB8AC3E}">
        <p14:creationId xmlns:p14="http://schemas.microsoft.com/office/powerpoint/2010/main" val="28439713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Was Filled</a:t>
            </a:r>
            <a:endParaRPr lang="en-US" dirty="0"/>
          </a:p>
        </p:txBody>
      </p:sp>
      <p:sp>
        <p:nvSpPr>
          <p:cNvPr id="3" name="Content Placeholder 2"/>
          <p:cNvSpPr>
            <a:spLocks noGrp="1"/>
          </p:cNvSpPr>
          <p:nvPr>
            <p:ph idx="1"/>
          </p:nvPr>
        </p:nvSpPr>
        <p:spPr/>
        <p:txBody>
          <a:bodyPr/>
          <a:lstStyle/>
          <a:p>
            <a:r>
              <a:rPr lang="en-US" dirty="0" smtClean="0"/>
              <a:t>We know from our personal experience that fresh fish lose freshness quite quickly. </a:t>
            </a:r>
          </a:p>
          <a:p>
            <a:r>
              <a:rPr lang="en-US" dirty="0" smtClean="0"/>
              <a:t>We almost have to put them on ice immediately or have to eventually throw them away because they become rotten or bad.</a:t>
            </a:r>
          </a:p>
          <a:p>
            <a:r>
              <a:rPr lang="en-US" dirty="0" smtClean="0"/>
              <a:t>No, these people are going to take their time, and do it right.</a:t>
            </a:r>
          </a:p>
          <a:p>
            <a:endParaRPr lang="en-US" dirty="0"/>
          </a:p>
        </p:txBody>
      </p:sp>
    </p:spTree>
    <p:extLst>
      <p:ext uri="{BB962C8B-B14F-4D97-AF65-F5344CB8AC3E}">
        <p14:creationId xmlns:p14="http://schemas.microsoft.com/office/powerpoint/2010/main" val="40494474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1591</Words>
  <Application>Microsoft Office PowerPoint</Application>
  <PresentationFormat>On-screen Show (4:3)</PresentationFormat>
  <Paragraphs>111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Parable  Of The Dragnet</vt:lpstr>
      <vt:lpstr>Matthew 13:47-50</vt:lpstr>
      <vt:lpstr>Introduction</vt:lpstr>
      <vt:lpstr>Introduction</vt:lpstr>
      <vt:lpstr>The Parable Of The Dragnet</vt:lpstr>
      <vt:lpstr>Cast Into The Sea</vt:lpstr>
      <vt:lpstr>Gathered Up</vt:lpstr>
      <vt:lpstr>Net Was Filled</vt:lpstr>
      <vt:lpstr>Net Was Filled</vt:lpstr>
      <vt:lpstr>The Separation</vt:lpstr>
      <vt:lpstr>The Separation</vt:lpstr>
      <vt:lpstr>The Separation</vt:lpstr>
      <vt:lpstr>The Description Of Hell</vt:lpstr>
      <vt:lpstr>The Description Of Hell</vt:lpstr>
      <vt:lpstr>The Description Of Hell</vt:lpstr>
      <vt:lpstr>Summary</vt:lpstr>
      <vt:lpstr>Summary</vt:lpstr>
      <vt:lpstr>Putting This Into Perspective</vt:lpstr>
      <vt:lpstr>Putting This Into Perspective</vt:lpstr>
      <vt:lpstr>Putting This Into Perspective</vt:lpstr>
      <vt:lpstr>Putting This Into Perspective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Dragnet</dc:title>
  <dc:creator>Aarons</dc:creator>
  <cp:lastModifiedBy>Aarons</cp:lastModifiedBy>
  <cp:revision>7</cp:revision>
  <dcterms:created xsi:type="dcterms:W3CDTF">2014-12-11T21:40:53Z</dcterms:created>
  <dcterms:modified xsi:type="dcterms:W3CDTF">2014-12-11T22:22:39Z</dcterms:modified>
</cp:coreProperties>
</file>