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1"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435" autoAdjust="0"/>
  </p:normalViewPr>
  <p:slideViewPr>
    <p:cSldViewPr>
      <p:cViewPr varScale="1">
        <p:scale>
          <a:sx n="93" d="100"/>
          <a:sy n="93" d="100"/>
        </p:scale>
        <p:origin x="-276" y="-108"/>
      </p:cViewPr>
      <p:guideLst>
        <p:guide orient="horz" pos="2160"/>
        <p:guide pos="2880"/>
      </p:guideLst>
    </p:cSldViewPr>
  </p:slideViewPr>
  <p:outlineViewPr>
    <p:cViewPr>
      <p:scale>
        <a:sx n="33" d="100"/>
        <a:sy n="33" d="100"/>
      </p:scale>
      <p:origin x="0" y="1160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A1BDB4-D22B-463F-B3AC-ED2C37DFD39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2126458737"/>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1BDB4-D22B-463F-B3AC-ED2C37DFD39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3901512978"/>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1BDB4-D22B-463F-B3AC-ED2C37DFD39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4166379479"/>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A1BDB4-D22B-463F-B3AC-ED2C37DFD39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345257108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A1BDB4-D22B-463F-B3AC-ED2C37DFD395}" type="datetimeFigureOut">
              <a:rPr lang="en-US" smtClean="0"/>
              <a:t>8/9/2016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2526672112"/>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A1BDB4-D22B-463F-B3AC-ED2C37DFD39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781084966"/>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A1BDB4-D22B-463F-B3AC-ED2C37DFD395}" type="datetimeFigureOut">
              <a:rPr lang="en-US" smtClean="0"/>
              <a:t>8/9/2016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214622546"/>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A1BDB4-D22B-463F-B3AC-ED2C37DFD395}" type="datetimeFigureOut">
              <a:rPr lang="en-US" smtClean="0"/>
              <a:t>8/9/2016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2845936953"/>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A1BDB4-D22B-463F-B3AC-ED2C37DFD395}" type="datetimeFigureOut">
              <a:rPr lang="en-US" smtClean="0"/>
              <a:t>8/9/2016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108235211"/>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1BDB4-D22B-463F-B3AC-ED2C37DFD39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214516876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A1BDB4-D22B-463F-B3AC-ED2C37DFD395}" type="datetimeFigureOut">
              <a:rPr lang="en-US" smtClean="0"/>
              <a:t>8/9/2016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196715-0FA3-404E-9358-636B126F15A7}" type="slidenum">
              <a:rPr lang="en-US" smtClean="0"/>
              <a:t>‹#›</a:t>
            </a:fld>
            <a:endParaRPr lang="en-US"/>
          </a:p>
        </p:txBody>
      </p:sp>
    </p:spTree>
    <p:extLst>
      <p:ext uri="{BB962C8B-B14F-4D97-AF65-F5344CB8AC3E}">
        <p14:creationId xmlns:p14="http://schemas.microsoft.com/office/powerpoint/2010/main" val="1532856531"/>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A1BDB4-D22B-463F-B3AC-ED2C37DFD395}" type="datetimeFigureOut">
              <a:rPr lang="en-US" smtClean="0"/>
              <a:t>8/9/2016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96715-0FA3-404E-9358-636B126F15A7}" type="slidenum">
              <a:rPr lang="en-US" smtClean="0"/>
              <a:t>‹#›</a:t>
            </a:fld>
            <a:endParaRPr lang="en-US"/>
          </a:p>
        </p:txBody>
      </p:sp>
    </p:spTree>
    <p:extLst>
      <p:ext uri="{BB962C8B-B14F-4D97-AF65-F5344CB8AC3E}">
        <p14:creationId xmlns:p14="http://schemas.microsoft.com/office/powerpoint/2010/main" val="2255323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Matthew%207.21-27" TargetMode="External"/><Relationship Id="rId2" Type="http://schemas.openxmlformats.org/officeDocument/2006/relationships/hyperlink" Target="http://biblia.com/bible/nkjv/Phil.%203.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John%2012.48" TargetMode="External"/><Relationship Id="rId2" Type="http://schemas.openxmlformats.org/officeDocument/2006/relationships/hyperlink" Target="http://biblia.com/bible/nkjv/Luke%206.4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biblia.com/bible/nkjv/1%20Corinthians%2011.1" TargetMode="External"/><Relationship Id="rId2" Type="http://schemas.openxmlformats.org/officeDocument/2006/relationships/hyperlink" Target="http://biblia.com/bible/nkjv/1%20Corinthians%201.10" TargetMode="External"/><Relationship Id="rId1" Type="http://schemas.openxmlformats.org/officeDocument/2006/relationships/slideLayout" Target="../slideLayouts/slideLayout2.xml"/><Relationship Id="rId4" Type="http://schemas.openxmlformats.org/officeDocument/2006/relationships/hyperlink" Target="http://biblia.com/bible/nkjv/1%20Tim.%201.16"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2%20John%209-11" TargetMode="External"/><Relationship Id="rId2" Type="http://schemas.openxmlformats.org/officeDocument/2006/relationships/hyperlink" Target="http://biblia.com/bible/nkjv/1%20Corinthians%204.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biblia.com/bible/nkjv/Ephesians%205.17" TargetMode="External"/><Relationship Id="rId2" Type="http://schemas.openxmlformats.org/officeDocument/2006/relationships/hyperlink" Target="http://biblia.com/bible/nkjv/1%20Corinthians%2014.33"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2%20Peter%201.3" TargetMode="External"/><Relationship Id="rId2" Type="http://schemas.openxmlformats.org/officeDocument/2006/relationships/hyperlink" Target="http://biblia.com/bible/nkjv/2%20Timothy%203.16-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2%20Timothy%201.13" TargetMode="External"/><Relationship Id="rId2" Type="http://schemas.openxmlformats.org/officeDocument/2006/relationships/hyperlink" Target="http://biblia.com/bible/nkjv/Philippians%203.1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Hebrews%208.5" TargetMode="External"/><Relationship Id="rId2" Type="http://schemas.openxmlformats.org/officeDocument/2006/relationships/hyperlink" Target="http://biblia.com/bible/nkjv/Titus%202.7" TargetMode="External"/><Relationship Id="rId1" Type="http://schemas.openxmlformats.org/officeDocument/2006/relationships/slideLayout" Target="../slideLayouts/slideLayout2.xml"/><Relationship Id="rId6" Type="http://schemas.openxmlformats.org/officeDocument/2006/relationships/hyperlink" Target="http://biblia.com/bible/nkjv/1%20Corinthians%2010.11" TargetMode="External"/><Relationship Id="rId5" Type="http://schemas.openxmlformats.org/officeDocument/2006/relationships/hyperlink" Target="http://biblia.com/bible/nkjv/1%20Corinthians%2010.6" TargetMode="External"/><Relationship Id="rId4" Type="http://schemas.openxmlformats.org/officeDocument/2006/relationships/hyperlink" Target="http://biblia.com/bible/nkjv/Romans%206.17"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biblia.com/bible/nkjv/Hebrews%209.2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biblia.com/bible/nkjv/1%20Chronicles%2028.11-12" TargetMode="External"/><Relationship Id="rId3" Type="http://schemas.openxmlformats.org/officeDocument/2006/relationships/hyperlink" Target="http://biblia.com/bible/nkjv/Genesis%206.22" TargetMode="External"/><Relationship Id="rId7" Type="http://schemas.openxmlformats.org/officeDocument/2006/relationships/hyperlink" Target="http://biblia.com/bible/nkjv/Heb.%208.5ff" TargetMode="External"/><Relationship Id="rId2" Type="http://schemas.openxmlformats.org/officeDocument/2006/relationships/hyperlink" Target="http://biblia.com/bible/nkjv/Genesis%206.14" TargetMode="External"/><Relationship Id="rId1" Type="http://schemas.openxmlformats.org/officeDocument/2006/relationships/slideLayout" Target="../slideLayouts/slideLayout2.xml"/><Relationship Id="rId6" Type="http://schemas.openxmlformats.org/officeDocument/2006/relationships/hyperlink" Target="http://biblia.com/bible/nkjv/Acts%207.44" TargetMode="External"/><Relationship Id="rId5" Type="http://schemas.openxmlformats.org/officeDocument/2006/relationships/hyperlink" Target="http://biblia.com/bible/nkjv/Exodus%2025.40" TargetMode="External"/><Relationship Id="rId4" Type="http://schemas.openxmlformats.org/officeDocument/2006/relationships/hyperlink" Target="http://biblia.com/bible/nkjv/Exodus%2025.9-10" TargetMode="External"/><Relationship Id="rId9" Type="http://schemas.openxmlformats.org/officeDocument/2006/relationships/hyperlink" Target="http://biblia.com/bible/nkjv/1%20Chronicles%2028.1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Lev%2010.1-2" TargetMode="External"/><Relationship Id="rId2" Type="http://schemas.openxmlformats.org/officeDocument/2006/relationships/hyperlink" Target="http://biblia.com/bible/nkjv/Lev.%2016.12" TargetMode="External"/><Relationship Id="rId1" Type="http://schemas.openxmlformats.org/officeDocument/2006/relationships/slideLayout" Target="../slideLayouts/slideLayout2.xml"/><Relationship Id="rId5" Type="http://schemas.openxmlformats.org/officeDocument/2006/relationships/hyperlink" Target="http://biblia.com/bible/nkjv/Romans%209.20-21" TargetMode="External"/><Relationship Id="rId4" Type="http://schemas.openxmlformats.org/officeDocument/2006/relationships/hyperlink" Target="http://biblia.com/bible/nkjv/Isaiah%2055.8-9"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1"/>
            <a:ext cx="8839200" cy="3219450"/>
          </a:xfrm>
        </p:spPr>
        <p:txBody>
          <a:bodyPr>
            <a:noAutofit/>
          </a:bodyPr>
          <a:lstStyle/>
          <a:p>
            <a:r>
              <a:rPr lang="en-US" sz="8000" b="1" dirty="0"/>
              <a:t>WHY DO WE </a:t>
            </a:r>
            <a:r>
              <a:rPr lang="en-US" sz="8000" b="1" dirty="0" smtClean="0"/>
              <a:t/>
            </a:r>
            <a:br>
              <a:rPr lang="en-US" sz="8000" b="1" dirty="0" smtClean="0"/>
            </a:br>
            <a:r>
              <a:rPr lang="en-US" sz="8000" b="1" dirty="0" smtClean="0"/>
              <a:t>NEED </a:t>
            </a:r>
            <a:r>
              <a:rPr lang="en-US" sz="8000" b="1" dirty="0"/>
              <a:t>A PATTERN?</a:t>
            </a:r>
            <a:endParaRPr lang="en-US" sz="8000" dirty="0"/>
          </a:p>
        </p:txBody>
      </p:sp>
      <p:sp>
        <p:nvSpPr>
          <p:cNvPr id="3" name="Subtitle 2"/>
          <p:cNvSpPr>
            <a:spLocks noGrp="1"/>
          </p:cNvSpPr>
          <p:nvPr>
            <p:ph type="subTitle" idx="1"/>
          </p:nvPr>
        </p:nvSpPr>
        <p:spPr>
          <a:xfrm>
            <a:off x="152400" y="3886200"/>
            <a:ext cx="8610600" cy="2590800"/>
          </a:xfrm>
        </p:spPr>
        <p:txBody>
          <a:bodyPr>
            <a:normAutofit/>
          </a:bodyPr>
          <a:lstStyle/>
          <a:p>
            <a:r>
              <a:rPr lang="en-US" sz="4400" dirty="0" smtClean="0">
                <a:solidFill>
                  <a:srgbClr val="0000FF"/>
                </a:solidFill>
              </a:rPr>
              <a:t>As members of the Lord’s body, we are often asked this because we </a:t>
            </a:r>
            <a:r>
              <a:rPr lang="en-US" sz="4400" b="1" u="sng" dirty="0" smtClean="0">
                <a:solidFill>
                  <a:srgbClr val="0000FF"/>
                </a:solidFill>
              </a:rPr>
              <a:t>demand authority </a:t>
            </a:r>
            <a:r>
              <a:rPr lang="en-US" sz="4400" dirty="0" smtClean="0">
                <a:solidFill>
                  <a:srgbClr val="0000FF"/>
                </a:solidFill>
              </a:rPr>
              <a:t>for all that we do.</a:t>
            </a:r>
            <a:endParaRPr lang="en-US" sz="4400" dirty="0">
              <a:solidFill>
                <a:srgbClr val="0000FF"/>
              </a:solidFill>
            </a:endParaRPr>
          </a:p>
        </p:txBody>
      </p:sp>
    </p:spTree>
    <p:extLst>
      <p:ext uri="{BB962C8B-B14F-4D97-AF65-F5344CB8AC3E}">
        <p14:creationId xmlns:p14="http://schemas.microsoft.com/office/powerpoint/2010/main" val="3933589224"/>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9067800" cy="6477000"/>
          </a:xfrm>
        </p:spPr>
        <p:txBody>
          <a:bodyPr>
            <a:normAutofit/>
          </a:bodyPr>
          <a:lstStyle/>
          <a:p>
            <a:r>
              <a:rPr lang="en-US" dirty="0" smtClean="0"/>
              <a:t>Is it one who believes in the Bible? </a:t>
            </a:r>
          </a:p>
          <a:p>
            <a:r>
              <a:rPr lang="en-US" dirty="0" smtClean="0"/>
              <a:t>If so, haven’t you established some sort of pattern? </a:t>
            </a:r>
          </a:p>
          <a:p>
            <a:r>
              <a:rPr lang="en-US" dirty="0" smtClean="0"/>
              <a:t>Is it one who believes in Jesus? </a:t>
            </a:r>
          </a:p>
          <a:p>
            <a:r>
              <a:rPr lang="en-US" dirty="0" smtClean="0"/>
              <a:t> If so, haven’t you established a pattern?</a:t>
            </a:r>
          </a:p>
          <a:p>
            <a:r>
              <a:rPr lang="en-US" dirty="0" smtClean="0"/>
              <a:t>Do you really believe that God doesn’t care what you believe?  </a:t>
            </a:r>
          </a:p>
          <a:p>
            <a:r>
              <a:rPr lang="en-US" dirty="0" smtClean="0"/>
              <a:t>Does He approve of the division in His name?</a:t>
            </a:r>
          </a:p>
          <a:p>
            <a:r>
              <a:rPr lang="en-US" dirty="0" smtClean="0"/>
              <a:t>Our study on denominationalism shows that God is not pleased with the division that is present.</a:t>
            </a:r>
            <a:endParaRPr lang="en-US" dirty="0" smtClean="0"/>
          </a:p>
          <a:p>
            <a:endParaRPr lang="en-US" dirty="0"/>
          </a:p>
        </p:txBody>
      </p:sp>
    </p:spTree>
    <p:extLst>
      <p:ext uri="{BB962C8B-B14F-4D97-AF65-F5344CB8AC3E}">
        <p14:creationId xmlns:p14="http://schemas.microsoft.com/office/powerpoint/2010/main" val="194062797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 Are you willing to risk your eternity that it doesn’t matter? </a:t>
            </a:r>
          </a:p>
          <a:p>
            <a:r>
              <a:rPr lang="en-US" u="sng" dirty="0" smtClean="0">
                <a:hlinkClick r:id="rId2"/>
              </a:rPr>
              <a:t>Philippians 3:1</a:t>
            </a:r>
            <a:r>
              <a:rPr lang="en-US" dirty="0" smtClean="0"/>
              <a:t> - For me to write these things for you it is your safeguard.</a:t>
            </a:r>
          </a:p>
          <a:p>
            <a:r>
              <a:rPr lang="en-US" dirty="0" smtClean="0"/>
              <a:t>What about </a:t>
            </a:r>
            <a:r>
              <a:rPr lang="en-US" u="sng" dirty="0" smtClean="0">
                <a:hlinkClick r:id="rId3"/>
              </a:rPr>
              <a:t>Matthew 7:21-27</a:t>
            </a:r>
            <a:r>
              <a:rPr lang="en-US" dirty="0" smtClean="0"/>
              <a:t>? </a:t>
            </a:r>
          </a:p>
          <a:p>
            <a:r>
              <a:rPr lang="en-US" dirty="0" smtClean="0"/>
              <a:t>Does it not suggest that God has a particular set of rules to be obeyed?</a:t>
            </a:r>
          </a:p>
          <a:p>
            <a:r>
              <a:rPr lang="en-US" dirty="0" smtClean="0">
                <a:solidFill>
                  <a:srgbClr val="0000FF"/>
                </a:solidFill>
              </a:rPr>
              <a:t>Proverbs 16:2 </a:t>
            </a:r>
            <a:r>
              <a:rPr lang="en-US" dirty="0" smtClean="0"/>
              <a:t>There is a way that leads to destruction.  This is the way that seems right to an individual.  In other words, what makes ME feel comfortable.</a:t>
            </a:r>
          </a:p>
          <a:p>
            <a:endParaRPr lang="en-US" dirty="0"/>
          </a:p>
        </p:txBody>
      </p:sp>
    </p:spTree>
    <p:extLst>
      <p:ext uri="{BB962C8B-B14F-4D97-AF65-F5344CB8AC3E}">
        <p14:creationId xmlns:p14="http://schemas.microsoft.com/office/powerpoint/2010/main" val="11391745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Also it is not enough to simply say you know Him.</a:t>
            </a:r>
          </a:p>
          <a:p>
            <a:r>
              <a:rPr lang="en-US" dirty="0" smtClean="0"/>
              <a:t>What about </a:t>
            </a:r>
            <a:r>
              <a:rPr lang="en-US" dirty="0" smtClean="0">
                <a:solidFill>
                  <a:srgbClr val="0000FF"/>
                </a:solidFill>
              </a:rPr>
              <a:t>Titus 1:16 </a:t>
            </a:r>
            <a:r>
              <a:rPr lang="en-US" dirty="0" smtClean="0"/>
              <a:t>“they profess to know Him, but their deeds deny Him”</a:t>
            </a:r>
          </a:p>
          <a:p>
            <a:r>
              <a:rPr lang="en-US" dirty="0" smtClean="0"/>
              <a:t>See also </a:t>
            </a:r>
            <a:r>
              <a:rPr lang="en-US" u="sng" dirty="0" smtClean="0">
                <a:hlinkClick r:id="rId2"/>
              </a:rPr>
              <a:t>Luke 6:46</a:t>
            </a:r>
            <a:r>
              <a:rPr lang="en-US" dirty="0" smtClean="0"/>
              <a:t>, “Why do you call Me ‘Lord, Lord’ and do not the things which I say?”</a:t>
            </a:r>
          </a:p>
          <a:p>
            <a:r>
              <a:rPr lang="en-US" dirty="0" smtClean="0"/>
              <a:t>What about </a:t>
            </a:r>
            <a:r>
              <a:rPr lang="en-US" u="sng" dirty="0" smtClean="0">
                <a:hlinkClick r:id="rId3"/>
              </a:rPr>
              <a:t>John 12:48</a:t>
            </a:r>
            <a:r>
              <a:rPr lang="en-US" dirty="0" smtClean="0"/>
              <a:t>?  Jesus said the words He has spoken will judge us in the last day.  </a:t>
            </a:r>
          </a:p>
          <a:p>
            <a:r>
              <a:rPr lang="en-US" dirty="0" smtClean="0"/>
              <a:t>If there is no pattern that matters, what will we be judged by?</a:t>
            </a:r>
          </a:p>
          <a:p>
            <a:endParaRPr lang="en-US" dirty="0"/>
          </a:p>
        </p:txBody>
      </p:sp>
    </p:spTree>
    <p:extLst>
      <p:ext uri="{BB962C8B-B14F-4D97-AF65-F5344CB8AC3E}">
        <p14:creationId xmlns:p14="http://schemas.microsoft.com/office/powerpoint/2010/main" val="36328891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8991600" cy="6248400"/>
          </a:xfrm>
        </p:spPr>
        <p:txBody>
          <a:bodyPr>
            <a:normAutofit lnSpcReduction="10000"/>
          </a:bodyPr>
          <a:lstStyle/>
          <a:p>
            <a:r>
              <a:rPr lang="en-US" dirty="0" smtClean="0"/>
              <a:t>What about </a:t>
            </a:r>
            <a:r>
              <a:rPr lang="en-US" u="sng" dirty="0" smtClean="0">
                <a:hlinkClick r:id="rId2"/>
              </a:rPr>
              <a:t>1 Corinthians 1:10</a:t>
            </a:r>
            <a:r>
              <a:rPr lang="en-US" dirty="0" smtClean="0"/>
              <a:t>?   Let there be no divisions among you.</a:t>
            </a:r>
          </a:p>
          <a:p>
            <a:r>
              <a:rPr lang="en-US" dirty="0" smtClean="0"/>
              <a:t>The admonition is that we speak the same thing.  </a:t>
            </a:r>
          </a:p>
          <a:p>
            <a:r>
              <a:rPr lang="en-US" dirty="0" smtClean="0"/>
              <a:t>Does that not have to do with a pattern? </a:t>
            </a:r>
          </a:p>
          <a:p>
            <a:r>
              <a:rPr lang="en-US" dirty="0" smtClean="0"/>
              <a:t>What about </a:t>
            </a:r>
            <a:r>
              <a:rPr lang="en-US" u="sng" dirty="0" smtClean="0">
                <a:hlinkClick r:id="rId3"/>
              </a:rPr>
              <a:t>1 Corinthians 11:1</a:t>
            </a:r>
            <a:r>
              <a:rPr lang="en-US" dirty="0" smtClean="0"/>
              <a:t>?  “</a:t>
            </a:r>
            <a:r>
              <a:rPr lang="en-US" i="1" dirty="0" smtClean="0"/>
              <a:t>Imitate me, as I also imitate Christ.”</a:t>
            </a:r>
            <a:r>
              <a:rPr lang="en-US" dirty="0" smtClean="0"/>
              <a:t> –</a:t>
            </a:r>
          </a:p>
          <a:p>
            <a:r>
              <a:rPr lang="en-US" dirty="0" smtClean="0"/>
              <a:t>Again, does Christ give us a pattern to follow? </a:t>
            </a:r>
          </a:p>
          <a:p>
            <a:r>
              <a:rPr lang="en-US" dirty="0" smtClean="0"/>
              <a:t>(Consider </a:t>
            </a:r>
            <a:r>
              <a:rPr lang="en-US" u="sng" dirty="0" smtClean="0">
                <a:hlinkClick r:id="rId4"/>
              </a:rPr>
              <a:t>1 Timothy 1:16</a:t>
            </a:r>
            <a:r>
              <a:rPr lang="en-US" dirty="0" smtClean="0"/>
              <a:t>) Jesus was the example of faithfulness for all those who would believe in Him. </a:t>
            </a:r>
          </a:p>
          <a:p>
            <a:r>
              <a:rPr lang="en-US" dirty="0" smtClean="0"/>
              <a:t>If there is a pattern, WHERE do we find that pattern?</a:t>
            </a:r>
          </a:p>
          <a:p>
            <a:endParaRPr lang="en-US" dirty="0"/>
          </a:p>
        </p:txBody>
      </p:sp>
    </p:spTree>
    <p:extLst>
      <p:ext uri="{BB962C8B-B14F-4D97-AF65-F5344CB8AC3E}">
        <p14:creationId xmlns:p14="http://schemas.microsoft.com/office/powerpoint/2010/main" val="228383544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067800" cy="6477000"/>
          </a:xfrm>
        </p:spPr>
        <p:txBody>
          <a:bodyPr>
            <a:normAutofit/>
          </a:bodyPr>
          <a:lstStyle/>
          <a:p>
            <a:r>
              <a:rPr lang="en-US" dirty="0" smtClean="0"/>
              <a:t>What about </a:t>
            </a:r>
            <a:r>
              <a:rPr lang="en-US" u="sng" dirty="0" smtClean="0">
                <a:hlinkClick r:id="rId2"/>
              </a:rPr>
              <a:t>1 Corinthians 4:6</a:t>
            </a:r>
            <a:r>
              <a:rPr lang="en-US" dirty="0" smtClean="0"/>
              <a:t>? Paul instructs these brethren that what he wrote was so that they would learn not to think (or go) beyond what is written!   </a:t>
            </a:r>
          </a:p>
          <a:p>
            <a:r>
              <a:rPr lang="en-US" dirty="0" smtClean="0"/>
              <a:t>This is a passage that teaches boundaries </a:t>
            </a:r>
          </a:p>
          <a:p>
            <a:r>
              <a:rPr lang="en-US" dirty="0" smtClean="0"/>
              <a:t>(see also </a:t>
            </a:r>
            <a:r>
              <a:rPr lang="en-US" u="sng" dirty="0" smtClean="0">
                <a:hlinkClick r:id="rId3"/>
              </a:rPr>
              <a:t>2 John 9-11</a:t>
            </a:r>
            <a:r>
              <a:rPr lang="en-US" dirty="0" smtClean="0"/>
              <a:t>)  The one who does not bring the teaching of Christ does not have God.</a:t>
            </a:r>
          </a:p>
          <a:p>
            <a:r>
              <a:rPr lang="en-US" dirty="0" smtClean="0"/>
              <a:t>NOTE: Silence is NOT permission to do what you want – when God has specified.</a:t>
            </a:r>
          </a:p>
          <a:p>
            <a:r>
              <a:rPr lang="en-US" dirty="0" smtClean="0"/>
              <a:t>A later lesson will discuss the doctrine of silence.</a:t>
            </a:r>
          </a:p>
          <a:p>
            <a:endParaRPr lang="en-US" dirty="0"/>
          </a:p>
        </p:txBody>
      </p:sp>
    </p:spTree>
    <p:extLst>
      <p:ext uri="{BB962C8B-B14F-4D97-AF65-F5344CB8AC3E}">
        <p14:creationId xmlns:p14="http://schemas.microsoft.com/office/powerpoint/2010/main" val="39251922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9067800" cy="6553200"/>
          </a:xfrm>
        </p:spPr>
        <p:txBody>
          <a:bodyPr>
            <a:normAutofit/>
          </a:bodyPr>
          <a:lstStyle/>
          <a:p>
            <a:r>
              <a:rPr lang="en-US" dirty="0" smtClean="0"/>
              <a:t>What about </a:t>
            </a:r>
            <a:r>
              <a:rPr lang="en-US" u="sng" dirty="0" smtClean="0">
                <a:hlinkClick r:id="rId2"/>
              </a:rPr>
              <a:t>1 Corinthians 14:33</a:t>
            </a:r>
            <a:r>
              <a:rPr lang="en-US" dirty="0" smtClean="0"/>
              <a:t>?  </a:t>
            </a:r>
          </a:p>
          <a:p>
            <a:r>
              <a:rPr lang="en-US" dirty="0" smtClean="0"/>
              <a:t>If God is not the author of confusion, then why is there so much religious division?  </a:t>
            </a:r>
          </a:p>
          <a:p>
            <a:r>
              <a:rPr lang="en-US" dirty="0" smtClean="0"/>
              <a:t>Is it because what He said really doesn’t matter?</a:t>
            </a:r>
          </a:p>
          <a:p>
            <a:r>
              <a:rPr lang="en-US" dirty="0" smtClean="0"/>
              <a:t>That is a rhetorical question that does not need an answer.</a:t>
            </a:r>
            <a:endParaRPr lang="en-US" dirty="0" smtClean="0"/>
          </a:p>
          <a:p>
            <a:r>
              <a:rPr lang="en-US" dirty="0" smtClean="0"/>
              <a:t>These are just a few verses that call for us to understand what the will of the Lord is (</a:t>
            </a:r>
            <a:r>
              <a:rPr lang="en-US" u="sng" dirty="0" smtClean="0">
                <a:hlinkClick r:id="rId3"/>
              </a:rPr>
              <a:t>Ephesians 5:17</a:t>
            </a:r>
            <a:r>
              <a:rPr lang="en-US" dirty="0" smtClean="0"/>
              <a:t>).    </a:t>
            </a:r>
          </a:p>
          <a:p>
            <a:r>
              <a:rPr lang="en-US" dirty="0" smtClean="0"/>
              <a:t>That understanding gives us direction, a pattern, if you will.  </a:t>
            </a:r>
          </a:p>
        </p:txBody>
      </p:sp>
    </p:spTree>
    <p:extLst>
      <p:ext uri="{BB962C8B-B14F-4D97-AF65-F5344CB8AC3E}">
        <p14:creationId xmlns:p14="http://schemas.microsoft.com/office/powerpoint/2010/main" val="34397707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dirty="0" smtClean="0"/>
              <a:t>CONCLUSION</a:t>
            </a:r>
            <a:endParaRPr lang="en-US" dirty="0"/>
          </a:p>
        </p:txBody>
      </p:sp>
      <p:sp>
        <p:nvSpPr>
          <p:cNvPr id="3" name="Content Placeholder 2"/>
          <p:cNvSpPr>
            <a:spLocks noGrp="1"/>
          </p:cNvSpPr>
          <p:nvPr>
            <p:ph idx="1"/>
          </p:nvPr>
        </p:nvSpPr>
        <p:spPr>
          <a:xfrm>
            <a:off x="0" y="762000"/>
            <a:ext cx="9144000" cy="6019800"/>
          </a:xfrm>
        </p:spPr>
        <p:txBody>
          <a:bodyPr>
            <a:normAutofit fontScale="92500" lnSpcReduction="20000"/>
          </a:bodyPr>
          <a:lstStyle/>
          <a:p>
            <a:r>
              <a:rPr lang="en-US" dirty="0" smtClean="0"/>
              <a:t>Many other examples and patterns could be added to these.</a:t>
            </a:r>
          </a:p>
          <a:p>
            <a:r>
              <a:rPr lang="en-US" dirty="0" smtClean="0"/>
              <a:t>In fact, if you followed the instructions found in the Bible, you would have the perfect pattern to live by.</a:t>
            </a:r>
          </a:p>
          <a:p>
            <a:r>
              <a:rPr lang="en-US" dirty="0"/>
              <a:t>As we can see, God has given us a pattern and we NEED to follow it.  </a:t>
            </a:r>
            <a:endParaRPr lang="en-US" dirty="0" smtClean="0"/>
          </a:p>
          <a:p>
            <a:r>
              <a:rPr lang="en-US" dirty="0" smtClean="0"/>
              <a:t>Without </a:t>
            </a:r>
            <a:r>
              <a:rPr lang="en-US" dirty="0"/>
              <a:t>a pattern, the Bible is NOT a guide for us to follow (</a:t>
            </a:r>
            <a:r>
              <a:rPr lang="en-US" u="sng" dirty="0">
                <a:hlinkClick r:id="rId2"/>
              </a:rPr>
              <a:t>2 Timothy 3:16-17</a:t>
            </a:r>
            <a:r>
              <a:rPr lang="en-US" dirty="0"/>
              <a:t>, </a:t>
            </a:r>
            <a:r>
              <a:rPr lang="en-US" u="sng" dirty="0">
                <a:hlinkClick r:id="rId3"/>
              </a:rPr>
              <a:t>2 Peter 1:3</a:t>
            </a:r>
            <a:r>
              <a:rPr lang="en-US" dirty="0"/>
              <a:t>), but simply a book of philosophy that we put beside everything else..  </a:t>
            </a:r>
            <a:endParaRPr lang="en-US" dirty="0" smtClean="0"/>
          </a:p>
          <a:p>
            <a:r>
              <a:rPr lang="en-US" dirty="0" smtClean="0"/>
              <a:t>The </a:t>
            </a:r>
            <a:r>
              <a:rPr lang="en-US" dirty="0"/>
              <a:t>real issue is that in matters that </a:t>
            </a:r>
            <a:r>
              <a:rPr lang="en-US" dirty="0" smtClean="0"/>
              <a:t>we (or others) </a:t>
            </a:r>
            <a:r>
              <a:rPr lang="en-US" dirty="0"/>
              <a:t>don’t want to be </a:t>
            </a:r>
            <a:r>
              <a:rPr lang="en-US" dirty="0" smtClean="0"/>
              <a:t>held accountable</a:t>
            </a:r>
            <a:r>
              <a:rPr lang="en-US" dirty="0"/>
              <a:t>, </a:t>
            </a:r>
            <a:r>
              <a:rPr lang="en-US" dirty="0" smtClean="0"/>
              <a:t>we (or they) </a:t>
            </a:r>
            <a:r>
              <a:rPr lang="en-US" dirty="0"/>
              <a:t>dismiss the pattern of scripture.  </a:t>
            </a:r>
            <a:endParaRPr lang="en-US" dirty="0" smtClean="0"/>
          </a:p>
          <a:p>
            <a:r>
              <a:rPr lang="en-US" dirty="0" smtClean="0"/>
              <a:t>That </a:t>
            </a:r>
            <a:r>
              <a:rPr lang="en-US" dirty="0"/>
              <a:t>is a VERY dangerous road to go down.  </a:t>
            </a:r>
          </a:p>
        </p:txBody>
      </p:sp>
    </p:spTree>
    <p:extLst>
      <p:ext uri="{BB962C8B-B14F-4D97-AF65-F5344CB8AC3E}">
        <p14:creationId xmlns:p14="http://schemas.microsoft.com/office/powerpoint/2010/main" val="182038597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143"/>
            <a:ext cx="8229600" cy="890257"/>
          </a:xfrm>
        </p:spPr>
        <p:txBody>
          <a:bodyPr/>
          <a:lstStyle/>
          <a:p>
            <a:r>
              <a:rPr lang="en-US" dirty="0" smtClean="0"/>
              <a:t>INTRODUCTION</a:t>
            </a:r>
            <a:endParaRPr lang="en-US" dirty="0"/>
          </a:p>
        </p:txBody>
      </p:sp>
      <p:sp>
        <p:nvSpPr>
          <p:cNvPr id="3" name="Content Placeholder 2"/>
          <p:cNvSpPr>
            <a:spLocks noGrp="1"/>
          </p:cNvSpPr>
          <p:nvPr>
            <p:ph idx="1"/>
          </p:nvPr>
        </p:nvSpPr>
        <p:spPr>
          <a:xfrm>
            <a:off x="0" y="1143000"/>
            <a:ext cx="9067800" cy="5638800"/>
          </a:xfrm>
        </p:spPr>
        <p:txBody>
          <a:bodyPr>
            <a:normAutofit/>
          </a:bodyPr>
          <a:lstStyle/>
          <a:p>
            <a:r>
              <a:rPr lang="en-US" dirty="0" smtClean="0"/>
              <a:t>“</a:t>
            </a:r>
            <a:r>
              <a:rPr lang="en-US" dirty="0"/>
              <a:t>Why do we need a pattern for what we do?”   </a:t>
            </a:r>
            <a:endParaRPr lang="en-US" dirty="0" smtClean="0"/>
          </a:p>
          <a:p>
            <a:r>
              <a:rPr lang="en-US" dirty="0" smtClean="0"/>
              <a:t>This </a:t>
            </a:r>
            <a:r>
              <a:rPr lang="en-US" dirty="0"/>
              <a:t>is a very common question in the religious world today.     </a:t>
            </a:r>
            <a:endParaRPr lang="en-US" dirty="0" smtClean="0"/>
          </a:p>
          <a:p>
            <a:r>
              <a:rPr lang="en-US" dirty="0" smtClean="0"/>
              <a:t>Considering </a:t>
            </a:r>
            <a:r>
              <a:rPr lang="en-US" dirty="0"/>
              <a:t>how the gospel has been watered down in so many places, it is a very good </a:t>
            </a:r>
            <a:r>
              <a:rPr lang="en-US" dirty="0" smtClean="0"/>
              <a:t>question.</a:t>
            </a:r>
            <a:r>
              <a:rPr lang="en-US" dirty="0"/>
              <a:t>    </a:t>
            </a:r>
            <a:endParaRPr lang="en-US" dirty="0" smtClean="0"/>
          </a:p>
          <a:p>
            <a:r>
              <a:rPr lang="en-US" dirty="0" smtClean="0"/>
              <a:t>So </a:t>
            </a:r>
            <a:r>
              <a:rPr lang="en-US" dirty="0"/>
              <a:t>tonight, we are going to answer that question. </a:t>
            </a:r>
          </a:p>
        </p:txBody>
      </p:sp>
    </p:spTree>
    <p:extLst>
      <p:ext uri="{BB962C8B-B14F-4D97-AF65-F5344CB8AC3E}">
        <p14:creationId xmlns:p14="http://schemas.microsoft.com/office/powerpoint/2010/main" val="16757320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9067800" cy="6400800"/>
          </a:xfrm>
        </p:spPr>
        <p:txBody>
          <a:bodyPr>
            <a:normAutofit/>
          </a:bodyPr>
          <a:lstStyle/>
          <a:p>
            <a:r>
              <a:rPr lang="en-US" dirty="0"/>
              <a:t>Even among brethren, there are some who are teaching what is described as the “No pattern” theory of interpretation.  </a:t>
            </a:r>
            <a:endParaRPr lang="en-US" dirty="0" smtClean="0"/>
          </a:p>
          <a:p>
            <a:r>
              <a:rPr lang="en-US" dirty="0" smtClean="0"/>
              <a:t>It </a:t>
            </a:r>
            <a:r>
              <a:rPr lang="en-US" dirty="0"/>
              <a:t>is espoused in various forms, typically to the degree that one wants to act outside of the pattern we do have in the Bible. </a:t>
            </a:r>
            <a:endParaRPr lang="en-US" dirty="0" smtClean="0"/>
          </a:p>
          <a:p>
            <a:r>
              <a:rPr lang="en-US" dirty="0" smtClean="0"/>
              <a:t>Often </a:t>
            </a:r>
            <a:r>
              <a:rPr lang="en-US" dirty="0"/>
              <a:t>these arguments are based upon the silence of scripture.    </a:t>
            </a:r>
            <a:endParaRPr lang="en-US" dirty="0" smtClean="0"/>
          </a:p>
          <a:p>
            <a:r>
              <a:rPr lang="en-US" dirty="0" smtClean="0"/>
              <a:t>We </a:t>
            </a:r>
            <a:r>
              <a:rPr lang="en-US" dirty="0"/>
              <a:t>will not deal specifically with this tonight, though much of what we say in this lesson applies to that doctrine. </a:t>
            </a:r>
          </a:p>
        </p:txBody>
      </p:sp>
    </p:spTree>
    <p:extLst>
      <p:ext uri="{BB962C8B-B14F-4D97-AF65-F5344CB8AC3E}">
        <p14:creationId xmlns:p14="http://schemas.microsoft.com/office/powerpoint/2010/main" val="391176573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881204"/>
          </a:xfrm>
        </p:spPr>
        <p:txBody>
          <a:bodyPr>
            <a:normAutofit/>
          </a:bodyPr>
          <a:lstStyle/>
          <a:p>
            <a:r>
              <a:rPr lang="en-US" b="1" dirty="0" smtClean="0"/>
              <a:t>The Bible speaks of patterns</a:t>
            </a:r>
            <a:endParaRPr lang="en-US" dirty="0"/>
          </a:p>
        </p:txBody>
      </p:sp>
      <p:sp>
        <p:nvSpPr>
          <p:cNvPr id="3" name="Content Placeholder 2"/>
          <p:cNvSpPr>
            <a:spLocks noGrp="1"/>
          </p:cNvSpPr>
          <p:nvPr>
            <p:ph idx="1"/>
          </p:nvPr>
        </p:nvSpPr>
        <p:spPr>
          <a:xfrm>
            <a:off x="76200" y="838200"/>
            <a:ext cx="8991600" cy="5867400"/>
          </a:xfrm>
        </p:spPr>
        <p:txBody>
          <a:bodyPr>
            <a:normAutofit fontScale="92500" lnSpcReduction="10000"/>
          </a:bodyPr>
          <a:lstStyle/>
          <a:p>
            <a:r>
              <a:rPr lang="en-US" dirty="0" smtClean="0"/>
              <a:t>The </a:t>
            </a:r>
            <a:r>
              <a:rPr lang="en-US" dirty="0"/>
              <a:t>word </a:t>
            </a:r>
            <a:r>
              <a:rPr lang="en-US" dirty="0" smtClean="0"/>
              <a:t>pattern is </a:t>
            </a:r>
            <a:r>
              <a:rPr lang="en-US" dirty="0"/>
              <a:t>a word that means, “a model of behavior as an example to be imitated or to be avoided.”   </a:t>
            </a:r>
            <a:endParaRPr lang="en-US" dirty="0" smtClean="0"/>
          </a:p>
          <a:p>
            <a:r>
              <a:rPr lang="en-US" dirty="0" smtClean="0"/>
              <a:t>The </a:t>
            </a:r>
            <a:r>
              <a:rPr lang="en-US" dirty="0"/>
              <a:t>word pattern where the Bible is concerned is similar to a pattern in anything – such as making a dress, or a blueprint for a building, or an instruction manual for assembling something. </a:t>
            </a:r>
          </a:p>
          <a:p>
            <a:r>
              <a:rPr lang="en-US" u="sng" dirty="0" smtClean="0">
                <a:hlinkClick r:id="rId2"/>
              </a:rPr>
              <a:t>Philippians </a:t>
            </a:r>
            <a:r>
              <a:rPr lang="en-US" u="sng" dirty="0">
                <a:hlinkClick r:id="rId2"/>
              </a:rPr>
              <a:t>3:17</a:t>
            </a:r>
            <a:r>
              <a:rPr lang="en-US" dirty="0"/>
              <a:t> – join in following my example... as you have us for a pattern.  Paul addressed that his example was worthy of following.</a:t>
            </a:r>
          </a:p>
          <a:p>
            <a:r>
              <a:rPr lang="en-US" u="sng" dirty="0" smtClean="0">
                <a:hlinkClick r:id="rId3"/>
              </a:rPr>
              <a:t>2 </a:t>
            </a:r>
            <a:r>
              <a:rPr lang="en-US" u="sng" dirty="0">
                <a:hlinkClick r:id="rId3"/>
              </a:rPr>
              <a:t>Timothy 1:13</a:t>
            </a:r>
            <a:r>
              <a:rPr lang="en-US" dirty="0"/>
              <a:t> – Hold fast the pattern of sound words which you have heard from me, in faith and love which are in Christ Jesus.</a:t>
            </a:r>
          </a:p>
          <a:p>
            <a:endParaRPr lang="en-US" dirty="0"/>
          </a:p>
        </p:txBody>
      </p:sp>
    </p:spTree>
    <p:extLst>
      <p:ext uri="{BB962C8B-B14F-4D97-AF65-F5344CB8AC3E}">
        <p14:creationId xmlns:p14="http://schemas.microsoft.com/office/powerpoint/2010/main" val="365521724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fontScale="92500" lnSpcReduction="20000"/>
          </a:bodyPr>
          <a:lstStyle/>
          <a:p>
            <a:r>
              <a:rPr lang="en-US" u="sng" dirty="0" smtClean="0">
                <a:hlinkClick r:id="rId2"/>
              </a:rPr>
              <a:t>Titus 2:7</a:t>
            </a:r>
            <a:r>
              <a:rPr lang="en-US" dirty="0" smtClean="0"/>
              <a:t>, speaking to young men and their example he says, “in all things showing yourself to be a pattern of good works; in doctrine showing integrity, reverence, incorruptibility,”</a:t>
            </a:r>
          </a:p>
          <a:p>
            <a:r>
              <a:rPr lang="en-US" u="sng" dirty="0" smtClean="0">
                <a:hlinkClick r:id="rId3"/>
              </a:rPr>
              <a:t>Hebrews 8:5</a:t>
            </a:r>
            <a:r>
              <a:rPr lang="en-US" dirty="0" smtClean="0"/>
              <a:t>, “</a:t>
            </a:r>
            <a:r>
              <a:rPr lang="en-US" i="1" dirty="0" smtClean="0"/>
              <a:t>who serve the copy and shadow of the heavenly things, as Moses was divinely instructed when he was about to make the tabernacle. For He said, “See that you make all things according to the pattern shown you on the mountain</a:t>
            </a:r>
            <a:r>
              <a:rPr lang="en-US" dirty="0" smtClean="0"/>
              <a:t>.”</a:t>
            </a:r>
          </a:p>
          <a:p>
            <a:r>
              <a:rPr lang="en-US" u="sng" dirty="0" smtClean="0">
                <a:hlinkClick r:id="rId4"/>
              </a:rPr>
              <a:t>Romans 6:17</a:t>
            </a:r>
            <a:r>
              <a:rPr lang="en-US" dirty="0" smtClean="0"/>
              <a:t> – </a:t>
            </a:r>
            <a:r>
              <a:rPr lang="en-US" i="1" dirty="0" smtClean="0"/>
              <a:t>obeyed from the heart that </a:t>
            </a:r>
            <a:r>
              <a:rPr lang="en-US" b="1" i="1" dirty="0" smtClean="0"/>
              <a:t>form</a:t>
            </a:r>
            <a:r>
              <a:rPr lang="en-US" i="1" dirty="0" smtClean="0"/>
              <a:t> of doctrine</a:t>
            </a:r>
            <a:endParaRPr lang="en-US" dirty="0" smtClean="0"/>
          </a:p>
          <a:p>
            <a:r>
              <a:rPr lang="en-US" u="sng" dirty="0" smtClean="0">
                <a:hlinkClick r:id="rId5"/>
              </a:rPr>
              <a:t>1 Corinthians 10:6</a:t>
            </a:r>
            <a:r>
              <a:rPr lang="en-US" dirty="0" smtClean="0"/>
              <a:t>, </a:t>
            </a:r>
            <a:r>
              <a:rPr lang="en-US" u="sng" dirty="0" smtClean="0">
                <a:hlinkClick r:id="rId6"/>
              </a:rPr>
              <a:t>11</a:t>
            </a:r>
            <a:r>
              <a:rPr lang="en-US" dirty="0" smtClean="0"/>
              <a:t> – these things became our </a:t>
            </a:r>
            <a:r>
              <a:rPr lang="en-US" b="1" i="1" dirty="0" smtClean="0"/>
              <a:t>examples</a:t>
            </a:r>
            <a:r>
              <a:rPr lang="en-US" dirty="0" smtClean="0"/>
              <a:t> for us to follow and learn from – examples of rejection of God by Israel in the wilderness.   Paul is saying to follow these examples.</a:t>
            </a:r>
          </a:p>
        </p:txBody>
      </p:sp>
    </p:spTree>
    <p:extLst>
      <p:ext uri="{BB962C8B-B14F-4D97-AF65-F5344CB8AC3E}">
        <p14:creationId xmlns:p14="http://schemas.microsoft.com/office/powerpoint/2010/main" val="38931966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067800" cy="6248400"/>
          </a:xfrm>
        </p:spPr>
        <p:txBody>
          <a:bodyPr>
            <a:normAutofit/>
          </a:bodyPr>
          <a:lstStyle/>
          <a:p>
            <a:r>
              <a:rPr lang="en-US" u="sng" dirty="0" smtClean="0">
                <a:hlinkClick r:id="rId2"/>
              </a:rPr>
              <a:t>Hebrews 9:24</a:t>
            </a:r>
            <a:r>
              <a:rPr lang="en-US" dirty="0" smtClean="0"/>
              <a:t> – Christ has entered into heaven itself, not the physical holy place which is a </a:t>
            </a:r>
            <a:r>
              <a:rPr lang="en-US" i="1" dirty="0" smtClean="0"/>
              <a:t>copy</a:t>
            </a:r>
            <a:r>
              <a:rPr lang="en-US" dirty="0" smtClean="0"/>
              <a:t> of the true.</a:t>
            </a:r>
          </a:p>
          <a:p>
            <a:r>
              <a:rPr lang="en-US" dirty="0" smtClean="0"/>
              <a:t>NOTE: In the last three examples the words of emphasis, “form”, “example” and “copy” are all the same Greek word as “pattern” in the previous verses.</a:t>
            </a:r>
          </a:p>
          <a:p>
            <a:r>
              <a:rPr lang="en-US" dirty="0" smtClean="0"/>
              <a:t>In this, we can see that to God, the pattern is important.</a:t>
            </a:r>
          </a:p>
          <a:p>
            <a:r>
              <a:rPr lang="en-US" dirty="0" smtClean="0"/>
              <a:t>Those who refuse to acknowledge that God has given us a pattern to be followed reject God’s own instructions. </a:t>
            </a:r>
          </a:p>
          <a:p>
            <a:endParaRPr lang="en-US" dirty="0" smtClean="0"/>
          </a:p>
          <a:p>
            <a:endParaRPr lang="en-US" dirty="0"/>
          </a:p>
        </p:txBody>
      </p:sp>
    </p:spTree>
    <p:extLst>
      <p:ext uri="{BB962C8B-B14F-4D97-AF65-F5344CB8AC3E}">
        <p14:creationId xmlns:p14="http://schemas.microsoft.com/office/powerpoint/2010/main" val="22599324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196"/>
            <a:ext cx="8229600" cy="1143000"/>
          </a:xfrm>
        </p:spPr>
        <p:txBody>
          <a:bodyPr>
            <a:normAutofit/>
          </a:bodyPr>
          <a:lstStyle/>
          <a:p>
            <a:r>
              <a:rPr lang="en-US" b="1" dirty="0" smtClean="0"/>
              <a:t>Examples of patterns in scripture</a:t>
            </a:r>
            <a:endParaRPr lang="en-US" dirty="0"/>
          </a:p>
        </p:txBody>
      </p:sp>
      <p:sp>
        <p:nvSpPr>
          <p:cNvPr id="3" name="Content Placeholder 2"/>
          <p:cNvSpPr>
            <a:spLocks noGrp="1"/>
          </p:cNvSpPr>
          <p:nvPr>
            <p:ph idx="1"/>
          </p:nvPr>
        </p:nvSpPr>
        <p:spPr>
          <a:xfrm>
            <a:off x="0" y="1066800"/>
            <a:ext cx="9144000" cy="5562600"/>
          </a:xfrm>
        </p:spPr>
        <p:txBody>
          <a:bodyPr>
            <a:normAutofit/>
          </a:bodyPr>
          <a:lstStyle/>
          <a:p>
            <a:r>
              <a:rPr lang="en-US" dirty="0" smtClean="0"/>
              <a:t>God’s </a:t>
            </a:r>
            <a:r>
              <a:rPr lang="en-US" dirty="0"/>
              <a:t>plan of redemption is a pattern – that pattern actually explains why He was so specific in some things such as building the tabernacle and temple.</a:t>
            </a:r>
          </a:p>
          <a:p>
            <a:r>
              <a:rPr lang="en-US" dirty="0" smtClean="0"/>
              <a:t>Noah </a:t>
            </a:r>
            <a:r>
              <a:rPr lang="en-US" dirty="0"/>
              <a:t>was given a pattern – </a:t>
            </a:r>
            <a:r>
              <a:rPr lang="en-US" u="sng" dirty="0">
                <a:hlinkClick r:id="rId2"/>
              </a:rPr>
              <a:t>Genesis 6:14</a:t>
            </a:r>
            <a:r>
              <a:rPr lang="en-US" dirty="0"/>
              <a:t>, </a:t>
            </a:r>
            <a:r>
              <a:rPr lang="en-US" u="sng" dirty="0">
                <a:hlinkClick r:id="rId3"/>
              </a:rPr>
              <a:t>22</a:t>
            </a:r>
            <a:endParaRPr lang="en-US" dirty="0"/>
          </a:p>
          <a:p>
            <a:r>
              <a:rPr lang="en-US" dirty="0" smtClean="0"/>
              <a:t>Moses </a:t>
            </a:r>
            <a:r>
              <a:rPr lang="en-US" dirty="0"/>
              <a:t>was given a pattern – </a:t>
            </a:r>
            <a:r>
              <a:rPr lang="en-US" u="sng" dirty="0">
                <a:hlinkClick r:id="rId4"/>
              </a:rPr>
              <a:t>Exodus 25:9-10</a:t>
            </a:r>
            <a:r>
              <a:rPr lang="en-US" dirty="0"/>
              <a:t>, </a:t>
            </a:r>
            <a:r>
              <a:rPr lang="en-US" u="sng" dirty="0">
                <a:hlinkClick r:id="rId5"/>
              </a:rPr>
              <a:t>40</a:t>
            </a:r>
            <a:r>
              <a:rPr lang="en-US" dirty="0"/>
              <a:t>, </a:t>
            </a:r>
            <a:r>
              <a:rPr lang="en-US" u="sng" dirty="0">
                <a:hlinkClick r:id="rId6"/>
              </a:rPr>
              <a:t>Acts 7:44</a:t>
            </a:r>
            <a:r>
              <a:rPr lang="en-US" dirty="0"/>
              <a:t>, </a:t>
            </a:r>
            <a:r>
              <a:rPr lang="en-US" u="sng" dirty="0">
                <a:hlinkClick r:id="rId7"/>
              </a:rPr>
              <a:t>Heb. 8:5ff</a:t>
            </a:r>
            <a:r>
              <a:rPr lang="en-US" dirty="0"/>
              <a:t>.</a:t>
            </a:r>
          </a:p>
          <a:p>
            <a:r>
              <a:rPr lang="en-US" dirty="0" smtClean="0"/>
              <a:t>Solomon </a:t>
            </a:r>
            <a:r>
              <a:rPr lang="en-US" dirty="0"/>
              <a:t>was given a pattern – </a:t>
            </a:r>
            <a:r>
              <a:rPr lang="en-US" u="sng" dirty="0">
                <a:hlinkClick r:id="rId8"/>
              </a:rPr>
              <a:t>1 Chronicles 28:11-12</a:t>
            </a:r>
            <a:r>
              <a:rPr lang="en-US" dirty="0"/>
              <a:t>, </a:t>
            </a:r>
            <a:r>
              <a:rPr lang="en-US" u="sng" dirty="0">
                <a:hlinkClick r:id="rId9"/>
              </a:rPr>
              <a:t>19</a:t>
            </a:r>
            <a:r>
              <a:rPr lang="en-US" dirty="0"/>
              <a:t> – these verses show that even the temple had a pattern given from God.</a:t>
            </a:r>
          </a:p>
          <a:p>
            <a:endParaRPr lang="en-US" dirty="0"/>
          </a:p>
        </p:txBody>
      </p:sp>
    </p:spTree>
    <p:extLst>
      <p:ext uri="{BB962C8B-B14F-4D97-AF65-F5344CB8AC3E}">
        <p14:creationId xmlns:p14="http://schemas.microsoft.com/office/powerpoint/2010/main" val="79327555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228600"/>
            <a:ext cx="8991600" cy="6477000"/>
          </a:xfrm>
        </p:spPr>
        <p:txBody>
          <a:bodyPr>
            <a:normAutofit lnSpcReduction="10000"/>
          </a:bodyPr>
          <a:lstStyle/>
          <a:p>
            <a:r>
              <a:rPr lang="en-US" dirty="0" err="1" smtClean="0"/>
              <a:t>Nadab</a:t>
            </a:r>
            <a:r>
              <a:rPr lang="en-US" dirty="0" smtClean="0"/>
              <a:t> and </a:t>
            </a:r>
            <a:r>
              <a:rPr lang="en-US" dirty="0" err="1" smtClean="0"/>
              <a:t>Abihu</a:t>
            </a:r>
            <a:r>
              <a:rPr lang="en-US" dirty="0" smtClean="0"/>
              <a:t> had a pattern that they failed to follow – </a:t>
            </a:r>
            <a:r>
              <a:rPr lang="en-US" u="sng" dirty="0" smtClean="0">
                <a:hlinkClick r:id="rId2"/>
              </a:rPr>
              <a:t>Leviticus 16:12</a:t>
            </a:r>
            <a:r>
              <a:rPr lang="en-US" dirty="0" smtClean="0"/>
              <a:t>, </a:t>
            </a:r>
            <a:r>
              <a:rPr lang="en-US" u="sng" dirty="0" smtClean="0">
                <a:hlinkClick r:id="rId3"/>
              </a:rPr>
              <a:t>10:1-2</a:t>
            </a:r>
            <a:r>
              <a:rPr lang="en-US" dirty="0" smtClean="0"/>
              <a:t>.</a:t>
            </a:r>
          </a:p>
          <a:p>
            <a:r>
              <a:rPr lang="en-US" dirty="0" smtClean="0"/>
              <a:t>There are other examples that demonstrate the danger of rejecting God’s pattern.</a:t>
            </a:r>
          </a:p>
          <a:p>
            <a:r>
              <a:rPr lang="en-US" dirty="0" smtClean="0"/>
              <a:t>So is it any different today if we fail to follow the pattern God gave us?</a:t>
            </a:r>
            <a:endParaRPr lang="en-US" dirty="0" smtClean="0"/>
          </a:p>
          <a:p>
            <a:r>
              <a:rPr lang="en-US" dirty="0" smtClean="0"/>
              <a:t>A note about these examples:  We may not understand exactly why God specified what He did, but He did!  </a:t>
            </a:r>
          </a:p>
          <a:p>
            <a:r>
              <a:rPr lang="en-US" dirty="0" smtClean="0"/>
              <a:t>And we dare not question Him or His motives (</a:t>
            </a:r>
            <a:r>
              <a:rPr lang="en-US" u="sng" dirty="0" smtClean="0">
                <a:hlinkClick r:id="rId4"/>
              </a:rPr>
              <a:t>Isaiah 55:8-9</a:t>
            </a:r>
            <a:r>
              <a:rPr lang="en-US" dirty="0" smtClean="0"/>
              <a:t>).   </a:t>
            </a:r>
          </a:p>
          <a:p>
            <a:r>
              <a:rPr lang="en-US" dirty="0" smtClean="0"/>
              <a:t>Also consider </a:t>
            </a:r>
            <a:r>
              <a:rPr lang="en-US" u="sng" dirty="0" smtClean="0">
                <a:hlinkClick r:id="rId5"/>
              </a:rPr>
              <a:t>Romans 9:20-21</a:t>
            </a:r>
            <a:r>
              <a:rPr lang="en-US" dirty="0" smtClean="0"/>
              <a:t> – which basically says, Who are we to question God?  </a:t>
            </a:r>
          </a:p>
          <a:p>
            <a:endParaRPr lang="en-US" dirty="0"/>
          </a:p>
        </p:txBody>
      </p:sp>
    </p:spTree>
    <p:extLst>
      <p:ext uri="{BB962C8B-B14F-4D97-AF65-F5344CB8AC3E}">
        <p14:creationId xmlns:p14="http://schemas.microsoft.com/office/powerpoint/2010/main" val="111302196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normAutofit/>
          </a:bodyPr>
          <a:lstStyle/>
          <a:p>
            <a:r>
              <a:rPr lang="en-US" b="1" dirty="0" smtClean="0"/>
              <a:t>What if we didn’t need a pattern?</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How </a:t>
            </a:r>
            <a:r>
              <a:rPr lang="en-US" dirty="0"/>
              <a:t>far are you willing to take that</a:t>
            </a:r>
            <a:r>
              <a:rPr lang="en-US" dirty="0" smtClean="0"/>
              <a:t>?</a:t>
            </a:r>
          </a:p>
          <a:p>
            <a:r>
              <a:rPr lang="en-US" dirty="0" smtClean="0"/>
              <a:t>It certainly would make it easier to do what we want to do.</a:t>
            </a:r>
          </a:p>
          <a:p>
            <a:r>
              <a:rPr lang="en-US" dirty="0" smtClean="0"/>
              <a:t>There would be no rules or restrictions to limit us on what we can do.</a:t>
            </a:r>
          </a:p>
          <a:p>
            <a:r>
              <a:rPr lang="en-US" dirty="0" err="1" smtClean="0"/>
              <a:t>A.k.a</a:t>
            </a:r>
            <a:r>
              <a:rPr lang="en-US" dirty="0" smtClean="0"/>
              <a:t> – anything goes.</a:t>
            </a:r>
          </a:p>
          <a:p>
            <a:r>
              <a:rPr lang="en-US" dirty="0" smtClean="0"/>
              <a:t>Who </a:t>
            </a:r>
            <a:r>
              <a:rPr lang="en-US" dirty="0"/>
              <a:t>determines what is a must</a:t>
            </a:r>
            <a:r>
              <a:rPr lang="en-US" dirty="0" smtClean="0"/>
              <a:t>?</a:t>
            </a:r>
          </a:p>
          <a:p>
            <a:r>
              <a:rPr lang="en-US" dirty="0" smtClean="0"/>
              <a:t>And if you call for a pattern to be followed, are you not binding things that God did not bind?</a:t>
            </a:r>
            <a:r>
              <a:rPr lang="en-US" dirty="0"/>
              <a:t> </a:t>
            </a:r>
            <a:endParaRPr lang="en-US" dirty="0" smtClean="0"/>
          </a:p>
          <a:p>
            <a:endParaRPr lang="en-US" dirty="0"/>
          </a:p>
        </p:txBody>
      </p:sp>
    </p:spTree>
    <p:extLst>
      <p:ext uri="{BB962C8B-B14F-4D97-AF65-F5344CB8AC3E}">
        <p14:creationId xmlns:p14="http://schemas.microsoft.com/office/powerpoint/2010/main" val="17455370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425</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WHY DO WE  NEED A PATTERN?</vt:lpstr>
      <vt:lpstr>INTRODUCTION</vt:lpstr>
      <vt:lpstr>PowerPoint Presentation</vt:lpstr>
      <vt:lpstr>The Bible speaks of patterns</vt:lpstr>
      <vt:lpstr>PowerPoint Presentation</vt:lpstr>
      <vt:lpstr>PowerPoint Presentation</vt:lpstr>
      <vt:lpstr>Examples of patterns in scripture</vt:lpstr>
      <vt:lpstr>PowerPoint Presentation</vt:lpstr>
      <vt:lpstr>What if we didn’t need a pattern?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NEED A PATTERN?</dc:title>
  <dc:creator>Aarons</dc:creator>
  <cp:lastModifiedBy>Aarons</cp:lastModifiedBy>
  <cp:revision>5</cp:revision>
  <dcterms:created xsi:type="dcterms:W3CDTF">2016-08-10T00:33:29Z</dcterms:created>
  <dcterms:modified xsi:type="dcterms:W3CDTF">2016-08-10T01:14:49Z</dcterms:modified>
</cp:coreProperties>
</file>