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6" autoAdjust="0"/>
    <p:restoredTop sz="86441" autoAdjust="0"/>
  </p:normalViewPr>
  <p:slideViewPr>
    <p:cSldViewPr>
      <p:cViewPr varScale="1">
        <p:scale>
          <a:sx n="88" d="100"/>
          <a:sy n="88" d="100"/>
        </p:scale>
        <p:origin x="-666" y="-96"/>
      </p:cViewPr>
      <p:guideLst>
        <p:guide orient="horz" pos="2160"/>
        <p:guide pos="2880"/>
      </p:guideLst>
    </p:cSldViewPr>
  </p:slideViewPr>
  <p:outlineViewPr>
    <p:cViewPr>
      <p:scale>
        <a:sx n="33" d="100"/>
        <a:sy n="33" d="100"/>
      </p:scale>
      <p:origin x="0" y="86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9A4676-ECE7-4A89-9CC9-3ABC94861519}"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18933922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A4676-ECE7-4A89-9CC9-3ABC94861519}"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32441738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A4676-ECE7-4A89-9CC9-3ABC94861519}"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388541228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A4676-ECE7-4A89-9CC9-3ABC94861519}"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131120902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A4676-ECE7-4A89-9CC9-3ABC94861519}"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52972109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A4676-ECE7-4A89-9CC9-3ABC94861519}"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130760638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A4676-ECE7-4A89-9CC9-3ABC94861519}"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327727683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9A4676-ECE7-4A89-9CC9-3ABC94861519}"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328635648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A4676-ECE7-4A89-9CC9-3ABC94861519}"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11289853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A4676-ECE7-4A89-9CC9-3ABC94861519}"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295619132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A4676-ECE7-4A89-9CC9-3ABC94861519}"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7CA0-DCD2-4871-8CEE-AF9C5ED15887}" type="slidenum">
              <a:rPr lang="en-US" smtClean="0"/>
              <a:t>‹#›</a:t>
            </a:fld>
            <a:endParaRPr lang="en-US"/>
          </a:p>
        </p:txBody>
      </p:sp>
    </p:spTree>
    <p:extLst>
      <p:ext uri="{BB962C8B-B14F-4D97-AF65-F5344CB8AC3E}">
        <p14:creationId xmlns:p14="http://schemas.microsoft.com/office/powerpoint/2010/main" val="416947041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A4676-ECE7-4A89-9CC9-3ABC94861519}" type="datetimeFigureOut">
              <a:rPr lang="en-US" smtClean="0"/>
              <a:t>11/10/2015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27CA0-DCD2-4871-8CEE-AF9C5ED15887}" type="slidenum">
              <a:rPr lang="en-US" smtClean="0"/>
              <a:t>‹#›</a:t>
            </a:fld>
            <a:endParaRPr lang="en-US"/>
          </a:p>
        </p:txBody>
      </p:sp>
    </p:spTree>
    <p:extLst>
      <p:ext uri="{BB962C8B-B14F-4D97-AF65-F5344CB8AC3E}">
        <p14:creationId xmlns:p14="http://schemas.microsoft.com/office/powerpoint/2010/main" val="222667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752599"/>
          </a:xfrm>
        </p:spPr>
        <p:txBody>
          <a:bodyPr>
            <a:noAutofit/>
          </a:bodyPr>
          <a:lstStyle/>
          <a:p>
            <a:r>
              <a:rPr lang="en-US" sz="6600" dirty="0" smtClean="0">
                <a:latin typeface="Berlin Sans FB Demi" panose="020E0802020502020306" pitchFamily="34" charset="0"/>
              </a:rPr>
              <a:t>Your Personal Bible</a:t>
            </a:r>
            <a:endParaRPr lang="en-US" sz="6600" dirty="0">
              <a:latin typeface="Berlin Sans FB Demi" panose="020E0802020502020306" pitchFamily="34" charset="0"/>
            </a:endParaRPr>
          </a:p>
        </p:txBody>
      </p:sp>
      <p:sp>
        <p:nvSpPr>
          <p:cNvPr id="3" name="Subtitle 2"/>
          <p:cNvSpPr>
            <a:spLocks noGrp="1"/>
          </p:cNvSpPr>
          <p:nvPr>
            <p:ph type="subTitle" idx="1"/>
          </p:nvPr>
        </p:nvSpPr>
        <p:spPr>
          <a:xfrm>
            <a:off x="1371600" y="2590800"/>
            <a:ext cx="6400800" cy="3048000"/>
          </a:xfrm>
        </p:spPr>
        <p:txBody>
          <a:bodyPr/>
          <a:lstStyle/>
          <a:p>
            <a:r>
              <a:rPr lang="en-US" dirty="0" smtClean="0">
                <a:solidFill>
                  <a:schemeClr val="tx1"/>
                </a:solidFill>
              </a:rPr>
              <a:t>Why you need it.</a:t>
            </a:r>
          </a:p>
          <a:p>
            <a:r>
              <a:rPr lang="en-US" dirty="0" smtClean="0">
                <a:solidFill>
                  <a:schemeClr val="tx1"/>
                </a:solidFill>
              </a:rPr>
              <a:t>What it will do for you.</a:t>
            </a:r>
          </a:p>
          <a:p>
            <a:r>
              <a:rPr lang="en-US" dirty="0" smtClean="0">
                <a:solidFill>
                  <a:schemeClr val="tx1"/>
                </a:solidFill>
              </a:rPr>
              <a:t>What your benefits will be.</a:t>
            </a:r>
          </a:p>
          <a:p>
            <a:r>
              <a:rPr lang="en-US" dirty="0" smtClean="0">
                <a:solidFill>
                  <a:schemeClr val="tx1"/>
                </a:solidFill>
              </a:rPr>
              <a:t>How long you should keep it.</a:t>
            </a:r>
            <a:endParaRPr lang="en-US" dirty="0">
              <a:solidFill>
                <a:schemeClr val="tx1"/>
              </a:solidFill>
            </a:endParaRPr>
          </a:p>
        </p:txBody>
      </p:sp>
    </p:spTree>
    <p:extLst>
      <p:ext uri="{BB962C8B-B14F-4D97-AF65-F5344CB8AC3E}">
        <p14:creationId xmlns:p14="http://schemas.microsoft.com/office/powerpoint/2010/main" val="28507989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and he shall read it</a:t>
            </a:r>
            <a:endParaRPr lang="en-US" dirty="0"/>
          </a:p>
        </p:txBody>
      </p:sp>
      <p:sp>
        <p:nvSpPr>
          <p:cNvPr id="3" name="Content Placeholder 2"/>
          <p:cNvSpPr>
            <a:spLocks noGrp="1"/>
          </p:cNvSpPr>
          <p:nvPr>
            <p:ph idx="1"/>
          </p:nvPr>
        </p:nvSpPr>
        <p:spPr/>
        <p:txBody>
          <a:bodyPr/>
          <a:lstStyle/>
          <a:p>
            <a:r>
              <a:rPr lang="en-US" dirty="0" smtClean="0"/>
              <a:t>Not only was he to copy it, he had to read it.</a:t>
            </a:r>
          </a:p>
          <a:p>
            <a:r>
              <a:rPr lang="en-US" dirty="0" smtClean="0"/>
              <a:t>Over and over and over again.</a:t>
            </a:r>
          </a:p>
          <a:p>
            <a:r>
              <a:rPr lang="en-US" dirty="0" smtClean="0"/>
              <a:t>The same way we should read, read and read our personal bibles.</a:t>
            </a:r>
          </a:p>
          <a:p>
            <a:r>
              <a:rPr lang="en-US" dirty="0" smtClean="0"/>
              <a:t>Reading for understanding (Ephesians 3:4).</a:t>
            </a:r>
            <a:endParaRPr lang="en-US" dirty="0"/>
          </a:p>
        </p:txBody>
      </p:sp>
    </p:spTree>
    <p:extLst>
      <p:ext uri="{BB962C8B-B14F-4D97-AF65-F5344CB8AC3E}">
        <p14:creationId xmlns:p14="http://schemas.microsoft.com/office/powerpoint/2010/main" val="36056604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 the days of his life</a:t>
            </a:r>
            <a:endParaRPr lang="en-US" dirty="0"/>
          </a:p>
        </p:txBody>
      </p:sp>
      <p:sp>
        <p:nvSpPr>
          <p:cNvPr id="3" name="Content Placeholder 2"/>
          <p:cNvSpPr>
            <a:spLocks noGrp="1"/>
          </p:cNvSpPr>
          <p:nvPr>
            <p:ph idx="1"/>
          </p:nvPr>
        </p:nvSpPr>
        <p:spPr/>
        <p:txBody>
          <a:bodyPr/>
          <a:lstStyle/>
          <a:p>
            <a:r>
              <a:rPr lang="en-US" dirty="0" smtClean="0"/>
              <a:t>As long as he lives.</a:t>
            </a:r>
          </a:p>
          <a:p>
            <a:r>
              <a:rPr lang="en-US" dirty="0" smtClean="0"/>
              <a:t>We also should read and study God’s word for as long as we are able.</a:t>
            </a:r>
          </a:p>
          <a:p>
            <a:r>
              <a:rPr lang="en-US" dirty="0" smtClean="0"/>
              <a:t>There may come a time when we can no longer do so, and we should fear that day.</a:t>
            </a:r>
          </a:p>
          <a:p>
            <a:r>
              <a:rPr lang="en-US" dirty="0" smtClean="0"/>
              <a:t>Reminds us of “be faithful until death” (Revelation 2:10).</a:t>
            </a:r>
            <a:endParaRPr lang="en-US" dirty="0"/>
          </a:p>
        </p:txBody>
      </p:sp>
    </p:spTree>
    <p:extLst>
      <p:ext uri="{BB962C8B-B14F-4D97-AF65-F5344CB8AC3E}">
        <p14:creationId xmlns:p14="http://schemas.microsoft.com/office/powerpoint/2010/main" val="28691627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that he may learn to fear </a:t>
            </a:r>
            <a:br>
              <a:rPr lang="en-US" b="1" dirty="0" smtClean="0"/>
            </a:br>
            <a:r>
              <a:rPr lang="en-US" b="1" dirty="0" smtClean="0"/>
              <a:t>the LORD his God</a:t>
            </a:r>
            <a:endParaRPr lang="en-US" dirty="0"/>
          </a:p>
        </p:txBody>
      </p:sp>
      <p:sp>
        <p:nvSpPr>
          <p:cNvPr id="3" name="Content Placeholder 2"/>
          <p:cNvSpPr>
            <a:spLocks noGrp="1"/>
          </p:cNvSpPr>
          <p:nvPr>
            <p:ph idx="1"/>
          </p:nvPr>
        </p:nvSpPr>
        <p:spPr/>
        <p:txBody>
          <a:bodyPr/>
          <a:lstStyle/>
          <a:p>
            <a:r>
              <a:rPr lang="en-US" dirty="0" smtClean="0"/>
              <a:t>Remember that fear means reverence.</a:t>
            </a:r>
          </a:p>
          <a:p>
            <a:r>
              <a:rPr lang="en-US" dirty="0" smtClean="0"/>
              <a:t>To honor and respect God for who He is.</a:t>
            </a:r>
          </a:p>
          <a:p>
            <a:r>
              <a:rPr lang="en-US" dirty="0" smtClean="0"/>
              <a:t>To make the effort to </a:t>
            </a:r>
            <a:r>
              <a:rPr lang="en-US" b="1" u="sng" dirty="0" smtClean="0"/>
              <a:t>do</a:t>
            </a:r>
            <a:r>
              <a:rPr lang="en-US" dirty="0" smtClean="0"/>
              <a:t> what He commands.</a:t>
            </a:r>
          </a:p>
          <a:p>
            <a:r>
              <a:rPr lang="en-US" dirty="0" smtClean="0"/>
              <a:t>Fear God and keep His commandments, for this applies to every person </a:t>
            </a:r>
            <a:br>
              <a:rPr lang="en-US" dirty="0" smtClean="0"/>
            </a:br>
            <a:r>
              <a:rPr lang="en-US" dirty="0" smtClean="0"/>
              <a:t>(Ecclesiastes 12:13).</a:t>
            </a:r>
            <a:endParaRPr lang="en-US" dirty="0"/>
          </a:p>
        </p:txBody>
      </p:sp>
    </p:spTree>
    <p:extLst>
      <p:ext uri="{BB962C8B-B14F-4D97-AF65-F5344CB8AC3E}">
        <p14:creationId xmlns:p14="http://schemas.microsoft.com/office/powerpoint/2010/main" val="17605420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and be careful to observe</a:t>
            </a:r>
            <a:endParaRPr lang="en-US" dirty="0"/>
          </a:p>
        </p:txBody>
      </p:sp>
      <p:sp>
        <p:nvSpPr>
          <p:cNvPr id="3" name="Content Placeholder 2"/>
          <p:cNvSpPr>
            <a:spLocks noGrp="1"/>
          </p:cNvSpPr>
          <p:nvPr>
            <p:ph idx="1"/>
          </p:nvPr>
        </p:nvSpPr>
        <p:spPr/>
        <p:txBody>
          <a:bodyPr/>
          <a:lstStyle/>
          <a:p>
            <a:r>
              <a:rPr lang="en-US" dirty="0" smtClean="0"/>
              <a:t>Careful—take every measure to do it correctly.</a:t>
            </a:r>
          </a:p>
          <a:p>
            <a:r>
              <a:rPr lang="en-US" dirty="0" smtClean="0"/>
              <a:t>Observe—do what is said.  Not just looking.</a:t>
            </a:r>
          </a:p>
          <a:p>
            <a:r>
              <a:rPr lang="en-US" dirty="0" smtClean="0"/>
              <a:t>This phrase used all the time in Deuteronomy when God spoke through Moses in the giving of His law.</a:t>
            </a:r>
            <a:endParaRPr lang="en-US" dirty="0"/>
          </a:p>
        </p:txBody>
      </p:sp>
    </p:spTree>
    <p:extLst>
      <p:ext uri="{BB962C8B-B14F-4D97-AF65-F5344CB8AC3E}">
        <p14:creationId xmlns:p14="http://schemas.microsoft.com/office/powerpoint/2010/main" val="19920060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all</a:t>
            </a:r>
            <a:r>
              <a:rPr lang="en-US" b="1" dirty="0" smtClean="0"/>
              <a:t> the words of this law </a:t>
            </a:r>
            <a:br>
              <a:rPr lang="en-US" b="1" dirty="0" smtClean="0"/>
            </a:br>
            <a:r>
              <a:rPr lang="en-US" b="1" dirty="0" smtClean="0"/>
              <a:t>and these statutes</a:t>
            </a:r>
            <a:endParaRPr lang="en-US" dirty="0"/>
          </a:p>
        </p:txBody>
      </p:sp>
      <p:sp>
        <p:nvSpPr>
          <p:cNvPr id="3" name="Content Placeholder 2"/>
          <p:cNvSpPr>
            <a:spLocks noGrp="1"/>
          </p:cNvSpPr>
          <p:nvPr>
            <p:ph idx="1"/>
          </p:nvPr>
        </p:nvSpPr>
        <p:spPr/>
        <p:txBody>
          <a:bodyPr/>
          <a:lstStyle/>
          <a:p>
            <a:r>
              <a:rPr lang="en-US" dirty="0" smtClean="0"/>
              <a:t>Great significance in the word “all”.</a:t>
            </a:r>
          </a:p>
          <a:p>
            <a:r>
              <a:rPr lang="en-US" dirty="0" smtClean="0"/>
              <a:t>We do not get to pick and choose which parts we will hold to.</a:t>
            </a:r>
          </a:p>
          <a:p>
            <a:r>
              <a:rPr lang="en-US" dirty="0" smtClean="0"/>
              <a:t>We have to learn and obey it all to the very best of our ability.</a:t>
            </a:r>
          </a:p>
          <a:p>
            <a:r>
              <a:rPr lang="en-US" dirty="0" smtClean="0"/>
              <a:t>The more we do, the more we need to learn and continue growing in grace and knowledge (2 Peter 3:18).</a:t>
            </a:r>
            <a:endParaRPr lang="en-US" dirty="0"/>
          </a:p>
        </p:txBody>
      </p:sp>
    </p:spTree>
    <p:extLst>
      <p:ext uri="{BB962C8B-B14F-4D97-AF65-F5344CB8AC3E}">
        <p14:creationId xmlns:p14="http://schemas.microsoft.com/office/powerpoint/2010/main" val="2423625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that his heart may not be lifted above his brethren</a:t>
            </a:r>
            <a:endParaRPr lang="en-US" dirty="0"/>
          </a:p>
        </p:txBody>
      </p:sp>
      <p:sp>
        <p:nvSpPr>
          <p:cNvPr id="3" name="Content Placeholder 2"/>
          <p:cNvSpPr>
            <a:spLocks noGrp="1"/>
          </p:cNvSpPr>
          <p:nvPr>
            <p:ph idx="1"/>
          </p:nvPr>
        </p:nvSpPr>
        <p:spPr/>
        <p:txBody>
          <a:bodyPr/>
          <a:lstStyle/>
          <a:p>
            <a:r>
              <a:rPr lang="en-US" dirty="0" smtClean="0"/>
              <a:t>To keep him humble.</a:t>
            </a:r>
          </a:p>
          <a:p>
            <a:r>
              <a:rPr lang="en-US" dirty="0" smtClean="0"/>
              <a:t>We also need to humble ourselves before our brethren and treat them as better than ourselves (Philippians 2:3-4).</a:t>
            </a:r>
          </a:p>
          <a:p>
            <a:r>
              <a:rPr lang="en-US" dirty="0" smtClean="0"/>
              <a:t>Pride goes before every </a:t>
            </a:r>
            <a:r>
              <a:rPr lang="en-US" dirty="0" smtClean="0"/>
              <a:t>fall (Proverbs 16:18).</a:t>
            </a:r>
            <a:endParaRPr lang="en-US" dirty="0"/>
          </a:p>
        </p:txBody>
      </p:sp>
    </p:spTree>
    <p:extLst>
      <p:ext uri="{BB962C8B-B14F-4D97-AF65-F5344CB8AC3E}">
        <p14:creationId xmlns:p14="http://schemas.microsoft.com/office/powerpoint/2010/main" val="42262992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that he may not turn aside from the commandment</a:t>
            </a:r>
            <a:endParaRPr lang="en-US" dirty="0"/>
          </a:p>
        </p:txBody>
      </p:sp>
      <p:sp>
        <p:nvSpPr>
          <p:cNvPr id="3" name="Content Placeholder 2"/>
          <p:cNvSpPr>
            <a:spLocks noGrp="1"/>
          </p:cNvSpPr>
          <p:nvPr>
            <p:ph idx="1"/>
          </p:nvPr>
        </p:nvSpPr>
        <p:spPr/>
        <p:txBody>
          <a:bodyPr/>
          <a:lstStyle/>
          <a:p>
            <a:r>
              <a:rPr lang="en-US" dirty="0" smtClean="0"/>
              <a:t>God was serious when He gave the commands, and He expects us to comply with His will.</a:t>
            </a:r>
          </a:p>
          <a:p>
            <a:r>
              <a:rPr lang="en-US" dirty="0" smtClean="0"/>
              <a:t>By knowing the law, he would make correct decisions.</a:t>
            </a:r>
          </a:p>
          <a:p>
            <a:r>
              <a:rPr lang="en-US" dirty="0" smtClean="0"/>
              <a:t>He would also lead the people in the right ways of God.</a:t>
            </a:r>
            <a:endParaRPr lang="en-US" dirty="0"/>
          </a:p>
        </p:txBody>
      </p:sp>
    </p:spTree>
    <p:extLst>
      <p:ext uri="{BB962C8B-B14F-4D97-AF65-F5344CB8AC3E}">
        <p14:creationId xmlns:p14="http://schemas.microsoft.com/office/powerpoint/2010/main" val="2934285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the right hand or to the left</a:t>
            </a:r>
            <a:endParaRPr lang="en-US" dirty="0"/>
          </a:p>
        </p:txBody>
      </p:sp>
      <p:sp>
        <p:nvSpPr>
          <p:cNvPr id="3" name="Content Placeholder 2"/>
          <p:cNvSpPr>
            <a:spLocks noGrp="1"/>
          </p:cNvSpPr>
          <p:nvPr>
            <p:ph idx="1"/>
          </p:nvPr>
        </p:nvSpPr>
        <p:spPr/>
        <p:txBody>
          <a:bodyPr/>
          <a:lstStyle/>
          <a:p>
            <a:r>
              <a:rPr lang="en-US" dirty="0" smtClean="0"/>
              <a:t>Any path other than the straight and narrow (Matthew 7:13-14) is the wrong path.</a:t>
            </a:r>
          </a:p>
          <a:p>
            <a:r>
              <a:rPr lang="en-US" dirty="0" smtClean="0"/>
              <a:t>Staying in God’s word and doing exactly what God says is the right way.</a:t>
            </a:r>
          </a:p>
          <a:p>
            <a:r>
              <a:rPr lang="en-US" dirty="0" smtClean="0"/>
              <a:t>Do not go beyond what is written </a:t>
            </a:r>
            <a:br>
              <a:rPr lang="en-US" dirty="0" smtClean="0"/>
            </a:br>
            <a:r>
              <a:rPr lang="en-US" dirty="0" smtClean="0"/>
              <a:t>(1 Corinthians 4:6)</a:t>
            </a:r>
          </a:p>
          <a:p>
            <a:r>
              <a:rPr lang="en-US" dirty="0" smtClean="0"/>
              <a:t>Do not depart from it in either direction.</a:t>
            </a:r>
            <a:endParaRPr lang="en-US" dirty="0"/>
          </a:p>
        </p:txBody>
      </p:sp>
    </p:spTree>
    <p:extLst>
      <p:ext uri="{BB962C8B-B14F-4D97-AF65-F5344CB8AC3E}">
        <p14:creationId xmlns:p14="http://schemas.microsoft.com/office/powerpoint/2010/main" val="36720577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that he may prolong his days </a:t>
            </a:r>
            <a:br>
              <a:rPr lang="en-US" b="1" dirty="0" smtClean="0"/>
            </a:br>
            <a:r>
              <a:rPr lang="en-US" b="1" dirty="0" smtClean="0"/>
              <a:t>in his kingdom</a:t>
            </a:r>
            <a:endParaRPr lang="en-US" dirty="0"/>
          </a:p>
        </p:txBody>
      </p:sp>
      <p:sp>
        <p:nvSpPr>
          <p:cNvPr id="3" name="Content Placeholder 2"/>
          <p:cNvSpPr>
            <a:spLocks noGrp="1"/>
          </p:cNvSpPr>
          <p:nvPr>
            <p:ph idx="1"/>
          </p:nvPr>
        </p:nvSpPr>
        <p:spPr/>
        <p:txBody>
          <a:bodyPr/>
          <a:lstStyle/>
          <a:p>
            <a:r>
              <a:rPr lang="en-US" dirty="0" smtClean="0"/>
              <a:t>God would be pleased with a king that did what He wanted done.</a:t>
            </a:r>
          </a:p>
          <a:p>
            <a:r>
              <a:rPr lang="en-US" dirty="0" smtClean="0"/>
              <a:t>The first king (Saul) had only just begun, but God was displeased with him and he was told that God has removed you from your </a:t>
            </a:r>
            <a:r>
              <a:rPr lang="en-US" dirty="0" smtClean="0"/>
              <a:t>kingdom (1 Samuel 15).</a:t>
            </a:r>
            <a:endParaRPr lang="en-US" dirty="0" smtClean="0"/>
          </a:p>
          <a:p>
            <a:r>
              <a:rPr lang="en-US" dirty="0" smtClean="0"/>
              <a:t>This is similar to the blessings of Deuteronomy 28 and Leviticus 26.</a:t>
            </a:r>
            <a:endParaRPr lang="en-US" dirty="0"/>
          </a:p>
        </p:txBody>
      </p:sp>
    </p:spTree>
    <p:extLst>
      <p:ext uri="{BB962C8B-B14F-4D97-AF65-F5344CB8AC3E}">
        <p14:creationId xmlns:p14="http://schemas.microsoft.com/office/powerpoint/2010/main" val="30015877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 and his children in the </a:t>
            </a:r>
            <a:br>
              <a:rPr lang="en-US" b="1" dirty="0" smtClean="0"/>
            </a:br>
            <a:r>
              <a:rPr lang="en-US" b="1" dirty="0" smtClean="0"/>
              <a:t>midst of Israel</a:t>
            </a:r>
            <a:endParaRPr lang="en-US" dirty="0"/>
          </a:p>
        </p:txBody>
      </p:sp>
      <p:sp>
        <p:nvSpPr>
          <p:cNvPr id="3" name="Content Placeholder 2"/>
          <p:cNvSpPr>
            <a:spLocks noGrp="1"/>
          </p:cNvSpPr>
          <p:nvPr>
            <p:ph idx="1"/>
          </p:nvPr>
        </p:nvSpPr>
        <p:spPr/>
        <p:txBody>
          <a:bodyPr/>
          <a:lstStyle/>
          <a:p>
            <a:r>
              <a:rPr lang="en-US" dirty="0" smtClean="0"/>
              <a:t>The directive from Deuteronomy 6:7 tells parents that they are to teach their children these laws.</a:t>
            </a:r>
            <a:endParaRPr lang="en-US" dirty="0"/>
          </a:p>
          <a:p>
            <a:r>
              <a:rPr lang="en-US" dirty="0" smtClean="0"/>
              <a:t>All of these were to be done in the sight of all the people.</a:t>
            </a:r>
          </a:p>
          <a:p>
            <a:r>
              <a:rPr lang="en-US" dirty="0" smtClean="0"/>
              <a:t>The children also had a responsibility to follow God’s laws.</a:t>
            </a:r>
            <a:endParaRPr lang="en-US" dirty="0"/>
          </a:p>
        </p:txBody>
      </p:sp>
    </p:spTree>
    <p:extLst>
      <p:ext uri="{BB962C8B-B14F-4D97-AF65-F5344CB8AC3E}">
        <p14:creationId xmlns:p14="http://schemas.microsoft.com/office/powerpoint/2010/main" val="22393061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143000"/>
            <a:ext cx="9067800" cy="5638800"/>
          </a:xfrm>
        </p:spPr>
        <p:txBody>
          <a:bodyPr>
            <a:normAutofit fontScale="92500"/>
          </a:bodyPr>
          <a:lstStyle/>
          <a:p>
            <a:r>
              <a:rPr lang="en-US" dirty="0"/>
              <a:t>When it came time for Israel to have a king...</a:t>
            </a:r>
          </a:p>
          <a:p>
            <a:r>
              <a:rPr lang="en-US" dirty="0" smtClean="0"/>
              <a:t>He </a:t>
            </a:r>
            <a:r>
              <a:rPr lang="en-US" dirty="0"/>
              <a:t>was to have his own copy of the Law... </a:t>
            </a:r>
          </a:p>
          <a:p>
            <a:r>
              <a:rPr lang="en-US" dirty="0" smtClean="0"/>
              <a:t>To </a:t>
            </a:r>
            <a:r>
              <a:rPr lang="en-US" dirty="0"/>
              <a:t>read every day, learning to fear God and observe His Word...      </a:t>
            </a:r>
          </a:p>
          <a:p>
            <a:r>
              <a:rPr lang="en-US" dirty="0" smtClean="0"/>
              <a:t>Keeping </a:t>
            </a:r>
            <a:r>
              <a:rPr lang="en-US" dirty="0"/>
              <a:t>him humble, faithful, and prolonging his reign</a:t>
            </a:r>
            <a:r>
              <a:rPr lang="en-US" dirty="0" smtClean="0"/>
              <a:t>...</a:t>
            </a:r>
          </a:p>
          <a:p>
            <a:r>
              <a:rPr lang="en-US" dirty="0" smtClean="0"/>
              <a:t>Christians are no different today as we are also kings in a sense.</a:t>
            </a:r>
          </a:p>
          <a:p>
            <a:r>
              <a:rPr lang="en-US" dirty="0"/>
              <a:t>If the kings of Israel were to have their own personal copies of </a:t>
            </a:r>
            <a:r>
              <a:rPr lang="en-US" dirty="0" smtClean="0"/>
              <a:t>the Law</a:t>
            </a:r>
            <a:r>
              <a:rPr lang="en-US" dirty="0"/>
              <a:t>, certainly the kings of Christ ought to have (and read) their </a:t>
            </a:r>
            <a:r>
              <a:rPr lang="en-US" dirty="0" smtClean="0"/>
              <a:t>own personal </a:t>
            </a:r>
            <a:r>
              <a:rPr lang="en-US" dirty="0"/>
              <a:t>Bibles!</a:t>
            </a:r>
          </a:p>
          <a:p>
            <a:endParaRPr lang="en-US" dirty="0"/>
          </a:p>
        </p:txBody>
      </p:sp>
    </p:spTree>
    <p:extLst>
      <p:ext uri="{BB962C8B-B14F-4D97-AF65-F5344CB8AC3E}">
        <p14:creationId xmlns:p14="http://schemas.microsoft.com/office/powerpoint/2010/main" val="17113890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These rules and instructions were the same ones given to all of Israel in </a:t>
            </a:r>
            <a:br>
              <a:rPr lang="en-US" dirty="0" smtClean="0"/>
            </a:br>
            <a:r>
              <a:rPr lang="en-US" dirty="0" smtClean="0"/>
              <a:t>Deuteronomy 5:32 - 6:9.</a:t>
            </a:r>
          </a:p>
          <a:p>
            <a:r>
              <a:rPr lang="en-US" dirty="0" smtClean="0"/>
              <a:t>The only difference is that the King had to have his own personal copy.</a:t>
            </a:r>
          </a:p>
          <a:p>
            <a:r>
              <a:rPr lang="en-US" dirty="0" smtClean="0"/>
              <a:t>Do you treat your bible as your own personal copy of God’s instructions to you?</a:t>
            </a:r>
            <a:endParaRPr lang="en-US" dirty="0"/>
          </a:p>
        </p:txBody>
      </p:sp>
    </p:spTree>
    <p:extLst>
      <p:ext uri="{BB962C8B-B14F-4D97-AF65-F5344CB8AC3E}">
        <p14:creationId xmlns:p14="http://schemas.microsoft.com/office/powerpoint/2010/main" val="33708139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Deuteronomy 17:18-20</a:t>
            </a:r>
            <a:endParaRPr lang="en-US" dirty="0"/>
          </a:p>
        </p:txBody>
      </p:sp>
      <p:sp>
        <p:nvSpPr>
          <p:cNvPr id="3" name="Content Placeholder 2"/>
          <p:cNvSpPr>
            <a:spLocks noGrp="1"/>
          </p:cNvSpPr>
          <p:nvPr>
            <p:ph idx="1"/>
          </p:nvPr>
        </p:nvSpPr>
        <p:spPr>
          <a:xfrm>
            <a:off x="0" y="1295400"/>
            <a:ext cx="9144000" cy="5486400"/>
          </a:xfrm>
        </p:spPr>
        <p:txBody>
          <a:bodyPr>
            <a:normAutofit lnSpcReduction="10000"/>
          </a:bodyPr>
          <a:lstStyle/>
          <a:p>
            <a:r>
              <a:rPr lang="en-US" b="1" dirty="0" smtClean="0"/>
              <a:t>(speaking of the King)...</a:t>
            </a:r>
            <a:r>
              <a:rPr lang="en-US" b="1" dirty="0"/>
              <a:t>Also it shall be, when he sits on the throne of his kingdom, that he shall write for himself a copy of this law in a book, from the one before the priests, the Levites. 19 "And it shall be with him, and he shall read it all the days of his life, that he may learn to fear the LORD his God and be careful to observe all the words of this law and these statutes, 20 "that his heart may not be lifted above his brethren, that he may not turn aside from the commandment to the right hand or to the left, and that he may prolong his </a:t>
            </a:r>
            <a:r>
              <a:rPr lang="en-US" b="1" dirty="0" smtClean="0"/>
              <a:t>days </a:t>
            </a:r>
            <a:r>
              <a:rPr lang="en-US" b="1" dirty="0"/>
              <a:t>in his kingdom, he and his children in the midst of Israel.</a:t>
            </a:r>
            <a:endParaRPr lang="en-US" dirty="0"/>
          </a:p>
          <a:p>
            <a:endParaRPr lang="en-US" dirty="0"/>
          </a:p>
        </p:txBody>
      </p:sp>
    </p:spTree>
    <p:extLst>
      <p:ext uri="{BB962C8B-B14F-4D97-AF65-F5344CB8AC3E}">
        <p14:creationId xmlns:p14="http://schemas.microsoft.com/office/powerpoint/2010/main" val="3816430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he sits on the throne</a:t>
            </a:r>
            <a:endParaRPr lang="en-US" dirty="0"/>
          </a:p>
        </p:txBody>
      </p:sp>
      <p:sp>
        <p:nvSpPr>
          <p:cNvPr id="3" name="Content Placeholder 2"/>
          <p:cNvSpPr>
            <a:spLocks noGrp="1"/>
          </p:cNvSpPr>
          <p:nvPr>
            <p:ph idx="1"/>
          </p:nvPr>
        </p:nvSpPr>
        <p:spPr>
          <a:xfrm>
            <a:off x="0" y="1371600"/>
            <a:ext cx="9144000" cy="5486400"/>
          </a:xfrm>
        </p:spPr>
        <p:txBody>
          <a:bodyPr/>
          <a:lstStyle/>
          <a:p>
            <a:r>
              <a:rPr lang="en-US" dirty="0" smtClean="0"/>
              <a:t>When the king is positioned by inheritance or selection.</a:t>
            </a:r>
          </a:p>
          <a:p>
            <a:r>
              <a:rPr lang="en-US" dirty="0" smtClean="0"/>
              <a:t>He is given a great responsibility.</a:t>
            </a:r>
          </a:p>
          <a:p>
            <a:r>
              <a:rPr lang="en-US" dirty="0" smtClean="0"/>
              <a:t>Not only the physical protection of his people,</a:t>
            </a:r>
          </a:p>
          <a:p>
            <a:r>
              <a:rPr lang="en-US" dirty="0" smtClean="0"/>
              <a:t>But also their spiritual guidance as well.</a:t>
            </a:r>
          </a:p>
          <a:p>
            <a:r>
              <a:rPr lang="en-US" dirty="0" smtClean="0"/>
              <a:t>This can also mean as he sits in the position of authority on a continual basis.</a:t>
            </a:r>
            <a:endParaRPr lang="en-US" dirty="0"/>
          </a:p>
        </p:txBody>
      </p:sp>
    </p:spTree>
    <p:extLst>
      <p:ext uri="{BB962C8B-B14F-4D97-AF65-F5344CB8AC3E}">
        <p14:creationId xmlns:p14="http://schemas.microsoft.com/office/powerpoint/2010/main" val="35176574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 shall write for himself</a:t>
            </a:r>
            <a:endParaRPr lang="en-US" dirty="0"/>
          </a:p>
        </p:txBody>
      </p:sp>
      <p:sp>
        <p:nvSpPr>
          <p:cNvPr id="3" name="Content Placeholder 2"/>
          <p:cNvSpPr>
            <a:spLocks noGrp="1"/>
          </p:cNvSpPr>
          <p:nvPr>
            <p:ph idx="1"/>
          </p:nvPr>
        </p:nvSpPr>
        <p:spPr/>
        <p:txBody>
          <a:bodyPr/>
          <a:lstStyle/>
          <a:p>
            <a:r>
              <a:rPr lang="en-US" dirty="0" smtClean="0"/>
              <a:t>Implied that he should be literate.</a:t>
            </a:r>
          </a:p>
          <a:p>
            <a:r>
              <a:rPr lang="en-US" dirty="0" smtClean="0"/>
              <a:t>He could not go down to Books-a-million and buy a copy.</a:t>
            </a:r>
          </a:p>
          <a:p>
            <a:r>
              <a:rPr lang="en-US" dirty="0" smtClean="0"/>
              <a:t>There is much to be learned by writing it down yourself.</a:t>
            </a:r>
          </a:p>
          <a:p>
            <a:r>
              <a:rPr lang="en-US" dirty="0" smtClean="0"/>
              <a:t>You learn as you go and in a sense you put your mind into the mind of the person writing the scripture.</a:t>
            </a:r>
            <a:endParaRPr lang="en-US" dirty="0"/>
          </a:p>
        </p:txBody>
      </p:sp>
    </p:spTree>
    <p:extLst>
      <p:ext uri="{BB962C8B-B14F-4D97-AF65-F5344CB8AC3E}">
        <p14:creationId xmlns:p14="http://schemas.microsoft.com/office/powerpoint/2010/main" val="3157135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copy of this law</a:t>
            </a:r>
            <a:endParaRPr lang="en-US" dirty="0"/>
          </a:p>
        </p:txBody>
      </p:sp>
      <p:sp>
        <p:nvSpPr>
          <p:cNvPr id="3" name="Content Placeholder 2"/>
          <p:cNvSpPr>
            <a:spLocks noGrp="1"/>
          </p:cNvSpPr>
          <p:nvPr>
            <p:ph idx="1"/>
          </p:nvPr>
        </p:nvSpPr>
        <p:spPr/>
        <p:txBody>
          <a:bodyPr/>
          <a:lstStyle/>
          <a:p>
            <a:r>
              <a:rPr lang="en-US" dirty="0" smtClean="0"/>
              <a:t>The law is what is to be copied.</a:t>
            </a:r>
          </a:p>
          <a:p>
            <a:r>
              <a:rPr lang="en-US" dirty="0" smtClean="0"/>
              <a:t>The reasons is so that the king will be very familiar with the law so as to execute justice and lead the people in the ways of God.</a:t>
            </a:r>
            <a:endParaRPr lang="en-US" dirty="0"/>
          </a:p>
        </p:txBody>
      </p:sp>
    </p:spTree>
    <p:extLst>
      <p:ext uri="{BB962C8B-B14F-4D97-AF65-F5344CB8AC3E}">
        <p14:creationId xmlns:p14="http://schemas.microsoft.com/office/powerpoint/2010/main" val="24996153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a book</a:t>
            </a:r>
            <a:endParaRPr lang="en-US" dirty="0"/>
          </a:p>
        </p:txBody>
      </p:sp>
      <p:sp>
        <p:nvSpPr>
          <p:cNvPr id="3" name="Content Placeholder 2"/>
          <p:cNvSpPr>
            <a:spLocks noGrp="1"/>
          </p:cNvSpPr>
          <p:nvPr>
            <p:ph idx="1"/>
          </p:nvPr>
        </p:nvSpPr>
        <p:spPr/>
        <p:txBody>
          <a:bodyPr/>
          <a:lstStyle/>
          <a:p>
            <a:r>
              <a:rPr lang="en-US" dirty="0" smtClean="0"/>
              <a:t>Something that would be handy to carry and keep around them.</a:t>
            </a:r>
          </a:p>
          <a:p>
            <a:r>
              <a:rPr lang="en-US" dirty="0" smtClean="0"/>
              <a:t>We are so blessed to have all of our scriptures in a book.</a:t>
            </a:r>
          </a:p>
          <a:p>
            <a:r>
              <a:rPr lang="en-US" dirty="0" smtClean="0"/>
              <a:t>We should respect that book and treat it as a treasured possession.</a:t>
            </a:r>
            <a:endParaRPr lang="en-US" dirty="0"/>
          </a:p>
        </p:txBody>
      </p:sp>
    </p:spTree>
    <p:extLst>
      <p:ext uri="{BB962C8B-B14F-4D97-AF65-F5344CB8AC3E}">
        <p14:creationId xmlns:p14="http://schemas.microsoft.com/office/powerpoint/2010/main" val="2147132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from the one before the priests, the Levites</a:t>
            </a:r>
            <a:endParaRPr lang="en-US" dirty="0"/>
          </a:p>
        </p:txBody>
      </p:sp>
      <p:sp>
        <p:nvSpPr>
          <p:cNvPr id="3" name="Content Placeholder 2"/>
          <p:cNvSpPr>
            <a:spLocks noGrp="1"/>
          </p:cNvSpPr>
          <p:nvPr>
            <p:ph idx="1"/>
          </p:nvPr>
        </p:nvSpPr>
        <p:spPr/>
        <p:txBody>
          <a:bodyPr/>
          <a:lstStyle/>
          <a:p>
            <a:r>
              <a:rPr lang="en-US" dirty="0" smtClean="0"/>
              <a:t>This indicates that the kings understanding of God and His law is the same as what the priests and Levites had.</a:t>
            </a:r>
          </a:p>
          <a:p>
            <a:r>
              <a:rPr lang="en-US" dirty="0" smtClean="0"/>
              <a:t>His interpretation should be on the same page as the others.</a:t>
            </a:r>
          </a:p>
          <a:p>
            <a:r>
              <a:rPr lang="en-US" dirty="0" smtClean="0"/>
              <a:t>So we should all be on the same page in what God has taught us.</a:t>
            </a:r>
          </a:p>
          <a:p>
            <a:r>
              <a:rPr lang="en-US" dirty="0" smtClean="0"/>
              <a:t>That does not happen in our world today.</a:t>
            </a:r>
            <a:endParaRPr lang="en-US" dirty="0"/>
          </a:p>
        </p:txBody>
      </p:sp>
    </p:spTree>
    <p:extLst>
      <p:ext uri="{BB962C8B-B14F-4D97-AF65-F5344CB8AC3E}">
        <p14:creationId xmlns:p14="http://schemas.microsoft.com/office/powerpoint/2010/main" val="10716173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And it shall be with him</a:t>
            </a:r>
            <a:endParaRPr lang="en-US" dirty="0"/>
          </a:p>
        </p:txBody>
      </p:sp>
      <p:sp>
        <p:nvSpPr>
          <p:cNvPr id="3" name="Content Placeholder 2"/>
          <p:cNvSpPr>
            <a:spLocks noGrp="1"/>
          </p:cNvSpPr>
          <p:nvPr>
            <p:ph idx="1"/>
          </p:nvPr>
        </p:nvSpPr>
        <p:spPr/>
        <p:txBody>
          <a:bodyPr/>
          <a:lstStyle/>
          <a:p>
            <a:r>
              <a:rPr lang="en-US" dirty="0" smtClean="0"/>
              <a:t>Keeping it near and dear to his heart is what God wanted.</a:t>
            </a:r>
          </a:p>
          <a:p>
            <a:r>
              <a:rPr lang="en-US" dirty="0" smtClean="0"/>
              <a:t>Being familiar with the text and message.</a:t>
            </a:r>
          </a:p>
          <a:p>
            <a:r>
              <a:rPr lang="en-US" dirty="0" smtClean="0"/>
              <a:t>So we should study it always.</a:t>
            </a:r>
            <a:endParaRPr lang="en-US" dirty="0"/>
          </a:p>
        </p:txBody>
      </p:sp>
    </p:spTree>
    <p:extLst>
      <p:ext uri="{BB962C8B-B14F-4D97-AF65-F5344CB8AC3E}">
        <p14:creationId xmlns:p14="http://schemas.microsoft.com/office/powerpoint/2010/main" val="31361812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1109</Words>
  <Application>Microsoft Office PowerPoint</Application>
  <PresentationFormat>On-screen Show (4:3)</PresentationFormat>
  <Paragraphs>90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Your Personal Bible</vt:lpstr>
      <vt:lpstr>Introduction</vt:lpstr>
      <vt:lpstr>Deuteronomy 17:18-20</vt:lpstr>
      <vt:lpstr>when he sits on the throne</vt:lpstr>
      <vt:lpstr>he shall write for himself</vt:lpstr>
      <vt:lpstr>a copy of this law</vt:lpstr>
      <vt:lpstr>in a book</vt:lpstr>
      <vt:lpstr>from the one before the priests, the Levites</vt:lpstr>
      <vt:lpstr>And it shall be with him</vt:lpstr>
      <vt:lpstr>and he shall read it</vt:lpstr>
      <vt:lpstr>all the days of his life</vt:lpstr>
      <vt:lpstr>that he may learn to fear  the LORD his God</vt:lpstr>
      <vt:lpstr>and be careful to observe</vt:lpstr>
      <vt:lpstr>all the words of this law  and these statutes</vt:lpstr>
      <vt:lpstr>that his heart may not be lifted above his brethren</vt:lpstr>
      <vt:lpstr>that he may not turn aside from the commandment</vt:lpstr>
      <vt:lpstr>to the right hand or to the left</vt:lpstr>
      <vt:lpstr>that he may prolong his days  in his kingdom</vt:lpstr>
      <vt:lpstr>he and his children in the  midst of Israel</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Personal Bible</dc:title>
  <dc:creator>Aarons</dc:creator>
  <cp:lastModifiedBy>Aarons</cp:lastModifiedBy>
  <cp:revision>15</cp:revision>
  <dcterms:created xsi:type="dcterms:W3CDTF">2015-11-06T17:35:43Z</dcterms:created>
  <dcterms:modified xsi:type="dcterms:W3CDTF">2015-11-11T04:48:07Z</dcterms:modified>
</cp:coreProperties>
</file>