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2" r:id="rId3"/>
    <p:sldId id="289" r:id="rId4"/>
    <p:sldId id="288" r:id="rId5"/>
    <p:sldId id="257" r:id="rId6"/>
    <p:sldId id="287" r:id="rId7"/>
    <p:sldId id="286" r:id="rId8"/>
    <p:sldId id="285" r:id="rId9"/>
    <p:sldId id="284" r:id="rId10"/>
    <p:sldId id="283" r:id="rId11"/>
    <p:sldId id="305" r:id="rId12"/>
    <p:sldId id="304" r:id="rId13"/>
    <p:sldId id="303" r:id="rId14"/>
    <p:sldId id="302" r:id="rId15"/>
    <p:sldId id="301" r:id="rId16"/>
    <p:sldId id="300" r:id="rId17"/>
    <p:sldId id="299" r:id="rId18"/>
    <p:sldId id="298" r:id="rId19"/>
    <p:sldId id="297" r:id="rId20"/>
    <p:sldId id="296" r:id="rId21"/>
    <p:sldId id="29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3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8A592A-16ED-40F9-BB09-8B1269E086C7}" type="datetimeFigureOut">
              <a:rPr lang="en-US" smtClean="0"/>
              <a:t>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B5EEA6-A5F0-4BAC-8E96-3182F7D06B95}" type="slidenum">
              <a:rPr lang="en-US" smtClean="0"/>
              <a:t>‹#›</a:t>
            </a:fld>
            <a:endParaRPr lang="en-US"/>
          </a:p>
        </p:txBody>
      </p:sp>
    </p:spTree>
    <p:extLst>
      <p:ext uri="{BB962C8B-B14F-4D97-AF65-F5344CB8AC3E}">
        <p14:creationId xmlns:p14="http://schemas.microsoft.com/office/powerpoint/2010/main" val="1837166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B5EEA6-A5F0-4BAC-8E96-3182F7D06B95}" type="slidenum">
              <a:rPr lang="en-US" smtClean="0"/>
              <a:t>1</a:t>
            </a:fld>
            <a:endParaRPr lang="en-US"/>
          </a:p>
        </p:txBody>
      </p:sp>
    </p:spTree>
    <p:extLst>
      <p:ext uri="{BB962C8B-B14F-4D97-AF65-F5344CB8AC3E}">
        <p14:creationId xmlns:p14="http://schemas.microsoft.com/office/powerpoint/2010/main" val="642277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know the days are evil.  We are reminded of this every day as we watch or listen to the news.  We hear of the many atrocities committed by others and shake our heads in disgust and wonder. As Christians we must be the light in a dark world.</a:t>
            </a:r>
          </a:p>
          <a:p>
            <a:r>
              <a:rPr lang="en-US" dirty="0" smtClean="0"/>
              <a:t>This is a tough walk because what we must be willing to expose as unfruitful the works of darkness the world revels in.</a:t>
            </a:r>
            <a:endParaRPr lang="en-US" dirty="0"/>
          </a:p>
        </p:txBody>
      </p:sp>
      <p:sp>
        <p:nvSpPr>
          <p:cNvPr id="4" name="Slide Number Placeholder 3"/>
          <p:cNvSpPr>
            <a:spLocks noGrp="1"/>
          </p:cNvSpPr>
          <p:nvPr>
            <p:ph type="sldNum" sz="quarter" idx="10"/>
          </p:nvPr>
        </p:nvSpPr>
        <p:spPr/>
        <p:txBody>
          <a:bodyPr/>
          <a:lstStyle/>
          <a:p>
            <a:fld id="{5BB5EEA6-A5F0-4BAC-8E96-3182F7D06B95}" type="slidenum">
              <a:rPr lang="en-US" smtClean="0"/>
              <a:t>7</a:t>
            </a:fld>
            <a:endParaRPr lang="en-US"/>
          </a:p>
        </p:txBody>
      </p:sp>
    </p:spTree>
    <p:extLst>
      <p:ext uri="{BB962C8B-B14F-4D97-AF65-F5344CB8AC3E}">
        <p14:creationId xmlns:p14="http://schemas.microsoft.com/office/powerpoint/2010/main" val="2054134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times past we may have done some of those things.  We might have thought, at the time, they were okay to do but now we realize that we were walking in darkness.</a:t>
            </a:r>
            <a:endParaRPr lang="en-US" dirty="0"/>
          </a:p>
        </p:txBody>
      </p:sp>
      <p:sp>
        <p:nvSpPr>
          <p:cNvPr id="4" name="Slide Number Placeholder 3"/>
          <p:cNvSpPr>
            <a:spLocks noGrp="1"/>
          </p:cNvSpPr>
          <p:nvPr>
            <p:ph type="sldNum" sz="quarter" idx="10"/>
          </p:nvPr>
        </p:nvSpPr>
        <p:spPr/>
        <p:txBody>
          <a:bodyPr/>
          <a:lstStyle/>
          <a:p>
            <a:fld id="{5BB5EEA6-A5F0-4BAC-8E96-3182F7D06B95}" type="slidenum">
              <a:rPr lang="en-US" smtClean="0"/>
              <a:t>8</a:t>
            </a:fld>
            <a:endParaRPr lang="en-US"/>
          </a:p>
        </p:txBody>
      </p:sp>
    </p:spTree>
    <p:extLst>
      <p:ext uri="{BB962C8B-B14F-4D97-AF65-F5344CB8AC3E}">
        <p14:creationId xmlns:p14="http://schemas.microsoft.com/office/powerpoint/2010/main" val="3863553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put on Jesus Christ in baptism we realize that we must be different from the world.  We even understand that we are the salt and light to the world and now the world should see the difference.</a:t>
            </a:r>
            <a:endParaRPr lang="en-US" dirty="0"/>
          </a:p>
        </p:txBody>
      </p:sp>
      <p:sp>
        <p:nvSpPr>
          <p:cNvPr id="4" name="Slide Number Placeholder 3"/>
          <p:cNvSpPr>
            <a:spLocks noGrp="1"/>
          </p:cNvSpPr>
          <p:nvPr>
            <p:ph type="sldNum" sz="quarter" idx="10"/>
          </p:nvPr>
        </p:nvSpPr>
        <p:spPr/>
        <p:txBody>
          <a:bodyPr/>
          <a:lstStyle/>
          <a:p>
            <a:fld id="{5BB5EEA6-A5F0-4BAC-8E96-3182F7D06B95}" type="slidenum">
              <a:rPr lang="en-US" smtClean="0"/>
              <a:t>19</a:t>
            </a:fld>
            <a:endParaRPr lang="en-US"/>
          </a:p>
        </p:txBody>
      </p:sp>
    </p:spTree>
    <p:extLst>
      <p:ext uri="{BB962C8B-B14F-4D97-AF65-F5344CB8AC3E}">
        <p14:creationId xmlns:p14="http://schemas.microsoft.com/office/powerpoint/2010/main" val="3307146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728D512C-2B7E-4AFB-8DB0-1471040A14BF}" type="datetime1">
              <a:rPr lang="en-US" smtClean="0"/>
              <a:t>2/2/2013</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08C53-3800-4762-9D07-DAB894791846}" type="datetime1">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C23CEB-C499-4A75-A8F4-B5B42D1ACE8D}" type="datetime1">
              <a:rPr lang="en-US" smtClean="0"/>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8DC6582D-46D4-49A0-87BD-5EE69CF6357A}" type="datetime1">
              <a:rPr lang="en-US" smtClean="0"/>
              <a:t>2/2/2013</a:t>
            </a:fld>
            <a:endParaRPr lang="en-US"/>
          </a:p>
        </p:txBody>
      </p:sp>
      <p:sp>
        <p:nvSpPr>
          <p:cNvPr id="12" name="Slide Number Placeholder 11"/>
          <p:cNvSpPr>
            <a:spLocks noGrp="1"/>
          </p:cNvSpPr>
          <p:nvPr>
            <p:ph type="sldNum" sz="quarter" idx="15"/>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9CFAB0FB-81FC-427B-91E3-DD0B9E7AFC84}" type="datetime1">
              <a:rPr lang="en-US" smtClean="0"/>
              <a:t>2/2/2013</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5A28DD96-E0AF-4FC4-900B-C16405BB6FCE}" type="datetime1">
              <a:rPr lang="en-US" smtClean="0"/>
              <a:t>2/2/2013</a:t>
            </a:fld>
            <a:endParaRPr lang="en-US"/>
          </a:p>
        </p:txBody>
      </p:sp>
      <p:sp>
        <p:nvSpPr>
          <p:cNvPr id="12" name="Slide Number Placeholder 11"/>
          <p:cNvSpPr>
            <a:spLocks noGrp="1"/>
          </p:cNvSpPr>
          <p:nvPr>
            <p:ph type="sldNum" sz="quarter" idx="16"/>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976BE24F-8BE9-4635-9757-00477763DEF1}" type="datetime1">
              <a:rPr lang="en-US" smtClean="0"/>
              <a:t>2/2/2013</a:t>
            </a:fld>
            <a:endParaRPr lang="en-US"/>
          </a:p>
        </p:txBody>
      </p:sp>
      <p:sp>
        <p:nvSpPr>
          <p:cNvPr id="12" name="Slide Number Placeholder 11"/>
          <p:cNvSpPr>
            <a:spLocks noGrp="1"/>
          </p:cNvSpPr>
          <p:nvPr>
            <p:ph type="sldNum" sz="quarter" idx="17"/>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68D6C304-D631-4409-99BA-CEB25D48B271}" type="datetime1">
              <a:rPr lang="en-US" smtClean="0"/>
              <a:t>2/2/2013</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F1266387-E220-42F0-BC45-9F748C67BEB2}" type="datetime1">
              <a:rPr lang="en-US" smtClean="0"/>
              <a:t>2/2/2013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095B12DB-D42F-4DE7-86F7-8F747134D26A}" type="datetime1">
              <a:rPr lang="en-US" smtClean="0"/>
              <a:t>2/2/2013</a:t>
            </a:fld>
            <a:endParaRPr lang="en-US"/>
          </a:p>
        </p:txBody>
      </p:sp>
      <p:sp>
        <p:nvSpPr>
          <p:cNvPr id="19" name="Slide Number Placeholder 18"/>
          <p:cNvSpPr>
            <a:spLocks noGrp="1"/>
          </p:cNvSpPr>
          <p:nvPr>
            <p:ph type="sldNum" sz="quarter" idx="16"/>
          </p:nvPr>
        </p:nvSpPr>
        <p:spPr/>
        <p:txBody>
          <a:bodyPr/>
          <a:lstStyle/>
          <a:p>
            <a:fld id="{B6F15528-21DE-4FAA-801E-634DDDAF4B2B}"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2C6F4EDD-C7B1-40A5-8EA9-97249EB6F3EF}" type="datetime1">
              <a:rPr lang="en-US" smtClean="0"/>
              <a:t>2/2/2013</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7E408853-7162-443C-BECC-531462CF2987}" type="datetime1">
              <a:rPr lang="en-US" smtClean="0"/>
              <a:t>2/2/2013</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6F15528-21DE-4FAA-801E-634DDDAF4B2B}"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1"/>
          </p:nvPr>
        </p:nvSpPr>
        <p:spPr>
          <a:xfrm>
            <a:off x="4038600" y="6248400"/>
            <a:ext cx="1066800" cy="304800"/>
          </a:xfrm>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883706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lstStyle/>
          <a:p>
            <a:pPr marL="457200" indent="-457200" algn="l">
              <a:buFont typeface="Arial" pitchFamily="34" charset="0"/>
              <a:buChar char="•"/>
            </a:pPr>
            <a:r>
              <a:rPr lang="en-US" sz="3200" dirty="0"/>
              <a:t>Haggai 1:2-7 – They were not walking as wise but considering themselves first – Matt. </a:t>
            </a:r>
            <a:r>
              <a:rPr lang="en-US" sz="3200" dirty="0" smtClean="0"/>
              <a:t>6:33</a:t>
            </a:r>
            <a:endParaRPr lang="en-US" sz="3200" dirty="0"/>
          </a:p>
          <a:p>
            <a:pPr marL="457200" indent="-457200" algn="l">
              <a:buFont typeface="Arial" pitchFamily="34" charset="0"/>
              <a:buChar char="•"/>
            </a:pPr>
            <a:r>
              <a:rPr lang="en-US" sz="3200" dirty="0"/>
              <a:t>Eph. 5:17 – “Therefore do not be unwise, but understand what the will of the Lord is</a:t>
            </a:r>
            <a:r>
              <a:rPr lang="en-US" sz="3200" dirty="0" smtClean="0"/>
              <a:t>.”</a:t>
            </a:r>
            <a:endParaRPr lang="en-US" sz="3200" dirty="0"/>
          </a:p>
          <a:p>
            <a:pPr marL="457200" indent="-457200" algn="l">
              <a:buFont typeface="Arial" pitchFamily="34" charset="0"/>
              <a:buChar char="•"/>
            </a:pPr>
            <a:r>
              <a:rPr lang="en-US" sz="3200" dirty="0"/>
              <a:t>Eccl. 12:13 – “Fear God and keep His commandments, for this is man’s all.”</a:t>
            </a:r>
          </a:p>
          <a:p>
            <a:endParaRPr lang="en-US" dirty="0"/>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10</a:t>
            </a:fld>
            <a:endParaRPr lang="en-US" dirty="0">
              <a:solidFill>
                <a:schemeClr val="accent5"/>
              </a:solidFill>
            </a:endParaRPr>
          </a:p>
        </p:txBody>
      </p:sp>
    </p:spTree>
    <p:extLst>
      <p:ext uri="{BB962C8B-B14F-4D97-AF65-F5344CB8AC3E}">
        <p14:creationId xmlns:p14="http://schemas.microsoft.com/office/powerpoint/2010/main" val="161963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lstStyle/>
          <a:p>
            <a:pPr marL="457200" indent="-457200" algn="l">
              <a:buFont typeface="Arial" pitchFamily="34" charset="0"/>
              <a:buChar char="•"/>
            </a:pPr>
            <a:r>
              <a:rPr lang="en-US" sz="3200" dirty="0"/>
              <a:t>Acts 24:22-25 – Paul reasoned with Felix about faith in Christ which involves righteousness, self-control, and the judgment to come.  </a:t>
            </a:r>
            <a:endParaRPr lang="en-US" sz="3200" dirty="0" smtClean="0"/>
          </a:p>
          <a:p>
            <a:pPr algn="l"/>
            <a:r>
              <a:rPr lang="en-US" sz="3200" dirty="0"/>
              <a:t> </a:t>
            </a:r>
            <a:r>
              <a:rPr lang="en-US" sz="3200" dirty="0" smtClean="0"/>
              <a:t>                  Felix </a:t>
            </a:r>
            <a:r>
              <a:rPr lang="en-US" sz="3200" dirty="0"/>
              <a:t>became afraid.  Why</a:t>
            </a:r>
            <a:r>
              <a:rPr lang="en-US" sz="3200" dirty="0" smtClean="0"/>
              <a:t>?</a:t>
            </a:r>
            <a:endParaRPr lang="en-US" sz="3200" dirty="0"/>
          </a:p>
          <a:p>
            <a:pPr marL="457200" indent="-457200" algn="l">
              <a:buFont typeface="Arial" pitchFamily="34" charset="0"/>
              <a:buChar char="•"/>
            </a:pPr>
            <a:r>
              <a:rPr lang="en-US" sz="3200" dirty="0"/>
              <a:t>Acts 26 – Paul offers his defense and preaches Christ to Agrippa.  vss. </a:t>
            </a:r>
            <a:r>
              <a:rPr lang="en-US" sz="3200" dirty="0" smtClean="0"/>
              <a:t>26-28</a:t>
            </a:r>
            <a:endParaRPr lang="en-US" sz="3200" dirty="0"/>
          </a:p>
          <a:p>
            <a:pPr marL="457200" indent="-457200" algn="l">
              <a:buFont typeface="Arial" pitchFamily="34" charset="0"/>
              <a:buChar char="•"/>
            </a:pPr>
            <a:r>
              <a:rPr lang="en-US" sz="3200" dirty="0"/>
              <a:t>Acts </a:t>
            </a:r>
            <a:r>
              <a:rPr lang="en-US" sz="3200" dirty="0" smtClean="0"/>
              <a:t>2:37; 8:12; 10:44-48; 13:48; 16:15; 16:33; 17:23; 17:34</a:t>
            </a:r>
            <a:endParaRPr lang="en-US" sz="3200" dirty="0"/>
          </a:p>
          <a:p>
            <a:endParaRPr lang="en-US" dirty="0"/>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11</a:t>
            </a:fld>
            <a:endParaRPr lang="en-US" dirty="0">
              <a:solidFill>
                <a:schemeClr val="accent5"/>
              </a:solidFill>
            </a:endParaRPr>
          </a:p>
        </p:txBody>
      </p:sp>
    </p:spTree>
    <p:extLst>
      <p:ext uri="{BB962C8B-B14F-4D97-AF65-F5344CB8AC3E}">
        <p14:creationId xmlns:p14="http://schemas.microsoft.com/office/powerpoint/2010/main" val="2749220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endParaRPr lang="en-US" sz="3200" dirty="0" smtClean="0"/>
          </a:p>
          <a:p>
            <a:r>
              <a:rPr lang="en-US" sz="3200" dirty="0" smtClean="0"/>
              <a:t>Over </a:t>
            </a:r>
            <a:r>
              <a:rPr lang="en-US" sz="3200" dirty="0"/>
              <a:t>and over again when the Gospel was preached the hearers who desired to understand what the will of the Lord is responded in obedience.  This is the beginning of a circumspect walk that redeems the time.</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12</a:t>
            </a:fld>
            <a:endParaRPr lang="en-US" dirty="0">
              <a:solidFill>
                <a:schemeClr val="accent5"/>
              </a:solidFill>
            </a:endParaRPr>
          </a:p>
        </p:txBody>
      </p:sp>
    </p:spTree>
    <p:extLst>
      <p:ext uri="{BB962C8B-B14F-4D97-AF65-F5344CB8AC3E}">
        <p14:creationId xmlns:p14="http://schemas.microsoft.com/office/powerpoint/2010/main" val="17410186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pPr marL="457200" indent="-457200" algn="l">
              <a:buFont typeface="Arial" pitchFamily="34" charset="0"/>
              <a:buChar char="•"/>
            </a:pPr>
            <a:r>
              <a:rPr lang="en-US" sz="3200" dirty="0"/>
              <a:t>1 Peter 5:6-9 – we should understand that the devil is seeking to devour </a:t>
            </a:r>
            <a:r>
              <a:rPr lang="en-US" sz="3200" dirty="0" smtClean="0"/>
              <a:t>us</a:t>
            </a:r>
            <a:endParaRPr lang="en-US" sz="3200" dirty="0"/>
          </a:p>
          <a:p>
            <a:pPr marL="457200" indent="-457200" algn="l">
              <a:buFont typeface="Arial" pitchFamily="34" charset="0"/>
              <a:buChar char="•"/>
            </a:pPr>
            <a:r>
              <a:rPr lang="en-US" sz="3200" dirty="0"/>
              <a:t>Rom. 6:15-23 – we understand that we can be a slave of </a:t>
            </a:r>
            <a:r>
              <a:rPr lang="en-US" sz="3200" dirty="0" smtClean="0"/>
              <a:t>righteousness</a:t>
            </a:r>
            <a:endParaRPr lang="en-US" sz="3200" dirty="0"/>
          </a:p>
          <a:p>
            <a:pPr marL="457200" indent="-457200" algn="l">
              <a:buFont typeface="Arial" pitchFamily="34" charset="0"/>
              <a:buChar char="•"/>
            </a:pPr>
            <a:r>
              <a:rPr lang="en-US" sz="3200" dirty="0"/>
              <a:t>Eph. 4:17-24 – we put off the old man and the futility of that walk – this walk is not redeeming the </a:t>
            </a:r>
            <a:r>
              <a:rPr lang="en-US" sz="3200" dirty="0" smtClean="0"/>
              <a:t>time</a:t>
            </a:r>
            <a:endParaRPr lang="en-US" sz="3200" dirty="0"/>
          </a:p>
          <a:p>
            <a:pPr marL="457200" indent="-457200" algn="l">
              <a:buFont typeface="Arial" pitchFamily="34" charset="0"/>
              <a:buChar char="•"/>
            </a:pPr>
            <a:r>
              <a:rPr lang="en-US" sz="3200" dirty="0" smtClean="0"/>
              <a:t>Heb</a:t>
            </a:r>
            <a:r>
              <a:rPr lang="en-US" sz="3200" dirty="0"/>
              <a:t>. 10:19-26 – we encourage one </a:t>
            </a:r>
            <a:r>
              <a:rPr lang="en-US" sz="3200" dirty="0" smtClean="0"/>
              <a:t>another</a:t>
            </a:r>
            <a:endParaRPr lang="en-US" sz="3200" dirty="0"/>
          </a:p>
          <a:p>
            <a:pPr marL="457200" indent="-457200" algn="l">
              <a:buFont typeface="Arial" pitchFamily="34" charset="0"/>
              <a:buChar char="•"/>
            </a:pPr>
            <a:r>
              <a:rPr lang="en-US" sz="3200" dirty="0" smtClean="0"/>
              <a:t>Eph</a:t>
            </a:r>
            <a:r>
              <a:rPr lang="en-US" sz="3200" dirty="0"/>
              <a:t>. 4:12 – equipped and ready to edify</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13</a:t>
            </a:fld>
            <a:endParaRPr lang="en-US" dirty="0">
              <a:solidFill>
                <a:schemeClr val="accent5"/>
              </a:solidFill>
            </a:endParaRPr>
          </a:p>
        </p:txBody>
      </p:sp>
    </p:spTree>
    <p:extLst>
      <p:ext uri="{BB962C8B-B14F-4D97-AF65-F5344CB8AC3E}">
        <p14:creationId xmlns:p14="http://schemas.microsoft.com/office/powerpoint/2010/main" val="36633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endParaRPr lang="en-US" sz="3200" dirty="0" smtClean="0"/>
          </a:p>
          <a:p>
            <a:r>
              <a:rPr lang="en-US" sz="3200" dirty="0" smtClean="0"/>
              <a:t>The </a:t>
            </a:r>
            <a:r>
              <a:rPr lang="en-US" sz="3200" dirty="0"/>
              <a:t>second use of redeeming the time has a specific direction; to those who are outside.</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14</a:t>
            </a:fld>
            <a:endParaRPr lang="en-US" dirty="0">
              <a:solidFill>
                <a:schemeClr val="accent5"/>
              </a:solidFill>
            </a:endParaRPr>
          </a:p>
        </p:txBody>
      </p:sp>
    </p:spTree>
    <p:extLst>
      <p:ext uri="{BB962C8B-B14F-4D97-AF65-F5344CB8AC3E}">
        <p14:creationId xmlns:p14="http://schemas.microsoft.com/office/powerpoint/2010/main" val="1349968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endParaRPr lang="en-US" sz="3200" i="1" dirty="0" smtClean="0"/>
          </a:p>
          <a:p>
            <a:r>
              <a:rPr lang="en-US" sz="3200" i="1" dirty="0" smtClean="0"/>
              <a:t>“</a:t>
            </a:r>
            <a:r>
              <a:rPr lang="en-US" sz="3200" i="1" dirty="0"/>
              <a:t>Walk in wisdom toward those who are outside, redeeming the time. Let your speech always be with grace, seasoned with salt, that you may know </a:t>
            </a:r>
            <a:r>
              <a:rPr lang="en-US" sz="3200" i="1" dirty="0" smtClean="0"/>
              <a:t>how </a:t>
            </a:r>
            <a:r>
              <a:rPr lang="en-US" sz="3200" i="1" dirty="0"/>
              <a:t>you ought to answer each one</a:t>
            </a:r>
            <a:r>
              <a:rPr lang="en-US" sz="3200" i="1" dirty="0" smtClean="0"/>
              <a:t>.”</a:t>
            </a:r>
          </a:p>
          <a:p>
            <a:r>
              <a:rPr lang="en-US" sz="3200" dirty="0" smtClean="0"/>
              <a:t>                                                   Colossians 4:5-6</a:t>
            </a:r>
            <a:endParaRPr lang="en-US" sz="3200" dirty="0"/>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15</a:t>
            </a:fld>
            <a:endParaRPr lang="en-US" dirty="0">
              <a:solidFill>
                <a:schemeClr val="accent5"/>
              </a:solidFill>
            </a:endParaRPr>
          </a:p>
        </p:txBody>
      </p:sp>
    </p:spTree>
    <p:extLst>
      <p:ext uri="{BB962C8B-B14F-4D97-AF65-F5344CB8AC3E}">
        <p14:creationId xmlns:p14="http://schemas.microsoft.com/office/powerpoint/2010/main" val="7490881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r>
              <a:rPr lang="en-US" sz="3200" dirty="0"/>
              <a:t>Redeeming the time here has the same aspect of walking circumspectly and know what the will of the Lord is.  </a:t>
            </a:r>
            <a:endParaRPr lang="en-US" sz="3200" dirty="0" smtClean="0"/>
          </a:p>
          <a:p>
            <a:r>
              <a:rPr lang="en-US" sz="3200" dirty="0" smtClean="0"/>
              <a:t>The </a:t>
            </a:r>
            <a:r>
              <a:rPr lang="en-US" sz="3200" dirty="0"/>
              <a:t>difference is that there is a specific direction that this redeeming the time is directed to those of the world.</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16</a:t>
            </a:fld>
            <a:endParaRPr lang="en-US" dirty="0">
              <a:solidFill>
                <a:schemeClr val="accent5"/>
              </a:solidFill>
            </a:endParaRPr>
          </a:p>
        </p:txBody>
      </p:sp>
    </p:spTree>
    <p:extLst>
      <p:ext uri="{BB962C8B-B14F-4D97-AF65-F5344CB8AC3E}">
        <p14:creationId xmlns:p14="http://schemas.microsoft.com/office/powerpoint/2010/main" val="422445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endParaRPr lang="en-US" sz="3200" dirty="0" smtClean="0"/>
          </a:p>
          <a:p>
            <a:r>
              <a:rPr lang="en-US" sz="3200" dirty="0" smtClean="0"/>
              <a:t>The </a:t>
            </a:r>
            <a:r>
              <a:rPr lang="en-US" sz="3200" dirty="0"/>
              <a:t>song we sing on occasion is “The World’s Bible”.  The song encourages us to walk in Christ every day because there are so many in the world that will only see the Bible through the life that we lead.</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17</a:t>
            </a:fld>
            <a:endParaRPr lang="en-US" dirty="0">
              <a:solidFill>
                <a:schemeClr val="accent5"/>
              </a:solidFill>
            </a:endParaRPr>
          </a:p>
        </p:txBody>
      </p:sp>
    </p:spTree>
    <p:extLst>
      <p:ext uri="{BB962C8B-B14F-4D97-AF65-F5344CB8AC3E}">
        <p14:creationId xmlns:p14="http://schemas.microsoft.com/office/powerpoint/2010/main" val="3083573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pPr marL="457200" indent="-457200" algn="l">
              <a:buFont typeface="Arial" pitchFamily="34" charset="0"/>
              <a:buChar char="•"/>
            </a:pPr>
            <a:r>
              <a:rPr lang="en-US" sz="3200" dirty="0"/>
              <a:t>2 Cor. 3:1-3 – Paul commends the Corinthians because they had written God’s word in their </a:t>
            </a:r>
            <a:r>
              <a:rPr lang="en-US" sz="3200" dirty="0" smtClean="0"/>
              <a:t>hearts</a:t>
            </a:r>
            <a:endParaRPr lang="en-US" sz="3200" dirty="0"/>
          </a:p>
          <a:p>
            <a:pPr marL="457200" indent="-457200" algn="l">
              <a:buFont typeface="Arial" pitchFamily="34" charset="0"/>
              <a:buChar char="•"/>
            </a:pPr>
            <a:r>
              <a:rPr lang="en-US" sz="3200" dirty="0"/>
              <a:t>Ezek. 36:26-27 – This is the new heart that God spoke of through the </a:t>
            </a:r>
            <a:r>
              <a:rPr lang="en-US" sz="3200" dirty="0" smtClean="0"/>
              <a:t>prophet</a:t>
            </a:r>
            <a:endParaRPr lang="en-US" sz="3200" dirty="0"/>
          </a:p>
          <a:p>
            <a:pPr marL="457200" indent="-457200" algn="l">
              <a:buFont typeface="Arial" pitchFamily="34" charset="0"/>
              <a:buChar char="•"/>
            </a:pPr>
            <a:r>
              <a:rPr lang="en-US" sz="3200" dirty="0" smtClean="0"/>
              <a:t>2 </a:t>
            </a:r>
            <a:r>
              <a:rPr lang="en-US" sz="3200" dirty="0"/>
              <a:t>Cor. 6:17 – “Come out from among them…”</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18</a:t>
            </a:fld>
            <a:endParaRPr lang="en-US" dirty="0">
              <a:solidFill>
                <a:schemeClr val="accent5"/>
              </a:solidFill>
            </a:endParaRPr>
          </a:p>
        </p:txBody>
      </p:sp>
    </p:spTree>
    <p:extLst>
      <p:ext uri="{BB962C8B-B14F-4D97-AF65-F5344CB8AC3E}">
        <p14:creationId xmlns:p14="http://schemas.microsoft.com/office/powerpoint/2010/main" val="214597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lstStyle/>
          <a:p>
            <a:pPr marL="457200" indent="-457200" algn="l">
              <a:buFont typeface="Arial" pitchFamily="34" charset="0"/>
              <a:buChar char="•"/>
            </a:pPr>
            <a:r>
              <a:rPr lang="en-US" sz="3200" dirty="0"/>
              <a:t>Matt. 5:11-12 – we may be persecuted for Christ’s </a:t>
            </a:r>
            <a:r>
              <a:rPr lang="en-US" sz="3200" dirty="0" smtClean="0"/>
              <a:t>sake</a:t>
            </a:r>
            <a:endParaRPr lang="en-US" sz="3200" dirty="0"/>
          </a:p>
          <a:p>
            <a:pPr marL="457200" indent="-457200" algn="l">
              <a:buFont typeface="Arial" pitchFamily="34" charset="0"/>
              <a:buChar char="•"/>
            </a:pPr>
            <a:r>
              <a:rPr lang="en-US" sz="3200" dirty="0" smtClean="0"/>
              <a:t>1 </a:t>
            </a:r>
            <a:r>
              <a:rPr lang="en-US" sz="3200" dirty="0"/>
              <a:t>Peter 4:12-19 – we must commit ourselves to </a:t>
            </a:r>
            <a:r>
              <a:rPr lang="en-US" sz="3200" dirty="0" smtClean="0"/>
              <a:t>Him</a:t>
            </a:r>
            <a:endParaRPr lang="en-US" sz="3200" dirty="0"/>
          </a:p>
          <a:p>
            <a:pPr marL="457200" indent="-457200" algn="l">
              <a:buFont typeface="Arial" pitchFamily="34" charset="0"/>
              <a:buChar char="•"/>
            </a:pPr>
            <a:r>
              <a:rPr lang="en-US" sz="3200" dirty="0"/>
              <a:t>Rom. 12:19-21 – we do not react as the world – remember Stephen</a:t>
            </a:r>
          </a:p>
          <a:p>
            <a:endParaRPr lang="en-US" dirty="0"/>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19</a:t>
            </a:fld>
            <a:endParaRPr lang="en-US" dirty="0">
              <a:solidFill>
                <a:schemeClr val="accent5"/>
              </a:solidFill>
            </a:endParaRPr>
          </a:p>
        </p:txBody>
      </p:sp>
    </p:spTree>
    <p:extLst>
      <p:ext uri="{BB962C8B-B14F-4D97-AF65-F5344CB8AC3E}">
        <p14:creationId xmlns:p14="http://schemas.microsoft.com/office/powerpoint/2010/main" val="1530512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lstStyle/>
          <a:p>
            <a:r>
              <a:rPr lang="en-US" sz="3200" dirty="0"/>
              <a:t>One minute can be longer than we think it is.  Now that the minute is gone there is nothing you can do to get it back.  </a:t>
            </a:r>
            <a:endParaRPr lang="en-US" sz="3200" dirty="0" smtClean="0"/>
          </a:p>
          <a:p>
            <a:r>
              <a:rPr lang="en-US" sz="3200" dirty="0" smtClean="0"/>
              <a:t>I </a:t>
            </a:r>
            <a:r>
              <a:rPr lang="en-US" sz="3200" dirty="0"/>
              <a:t>stole one minute from you and you willing gave me that minute.  Nothing was said, nothing was accomplished, and nothing will ever be accomplished from that wasted minute.</a:t>
            </a:r>
          </a:p>
          <a:p>
            <a:endParaRPr lang="en-US" dirty="0"/>
          </a:p>
          <a:p>
            <a:endParaRPr lang="en-US" dirty="0"/>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2</a:t>
            </a:fld>
            <a:endParaRPr lang="en-US" dirty="0">
              <a:solidFill>
                <a:schemeClr val="accent5"/>
              </a:solidFill>
            </a:endParaRPr>
          </a:p>
        </p:txBody>
      </p:sp>
    </p:spTree>
    <p:extLst>
      <p:ext uri="{BB962C8B-B14F-4D97-AF65-F5344CB8AC3E}">
        <p14:creationId xmlns:p14="http://schemas.microsoft.com/office/powerpoint/2010/main" val="4526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Autofit/>
          </a:bodyPr>
          <a:lstStyle/>
          <a:p>
            <a:pPr algn="l"/>
            <a:r>
              <a:rPr lang="en-US" sz="3200" dirty="0"/>
              <a:t>As we study the letters of Paul we see that he wrote concerning former conduct and present living</a:t>
            </a:r>
            <a:r>
              <a:rPr lang="en-US" sz="3200" dirty="0" smtClean="0"/>
              <a:t>.</a:t>
            </a:r>
            <a:endParaRPr lang="en-US" sz="3200" dirty="0"/>
          </a:p>
          <a:p>
            <a:pPr marL="457200" indent="-457200" algn="l">
              <a:buFont typeface="Arial" pitchFamily="34" charset="0"/>
              <a:buChar char="•"/>
            </a:pPr>
            <a:r>
              <a:rPr lang="en-US" sz="3200" dirty="0" smtClean="0"/>
              <a:t>1 </a:t>
            </a:r>
            <a:r>
              <a:rPr lang="en-US" sz="3200" dirty="0"/>
              <a:t>Cor. 6:9-11 – what you once were you are no </a:t>
            </a:r>
            <a:r>
              <a:rPr lang="en-US" sz="3200" dirty="0" smtClean="0"/>
              <a:t>longer</a:t>
            </a:r>
            <a:endParaRPr lang="en-US" sz="3200" dirty="0"/>
          </a:p>
          <a:p>
            <a:pPr marL="457200" indent="-457200" algn="l">
              <a:buFont typeface="Arial" pitchFamily="34" charset="0"/>
              <a:buChar char="•"/>
            </a:pPr>
            <a:r>
              <a:rPr lang="en-US" sz="3200" dirty="0" smtClean="0"/>
              <a:t>Col</a:t>
            </a:r>
            <a:r>
              <a:rPr lang="en-US" sz="3200" dirty="0"/>
              <a:t>. 3:1-11 – our minds must be set </a:t>
            </a:r>
            <a:r>
              <a:rPr lang="en-US" sz="3200" dirty="0" smtClean="0"/>
              <a:t>above</a:t>
            </a:r>
            <a:endParaRPr lang="en-US" sz="3200" dirty="0"/>
          </a:p>
          <a:p>
            <a:pPr marL="457200" indent="-457200" algn="l">
              <a:buFont typeface="Arial" pitchFamily="34" charset="0"/>
              <a:buChar char="•"/>
            </a:pPr>
            <a:r>
              <a:rPr lang="en-US" sz="3200" dirty="0" smtClean="0"/>
              <a:t>1 </a:t>
            </a:r>
            <a:r>
              <a:rPr lang="en-US" sz="3200" dirty="0"/>
              <a:t>Thess. 4:1-12 – </a:t>
            </a:r>
            <a:r>
              <a:rPr lang="en-US" sz="3200" dirty="0" smtClean="0"/>
              <a:t> </a:t>
            </a:r>
            <a:r>
              <a:rPr lang="en-US" sz="3200" dirty="0"/>
              <a:t>not like the Gentiles </a:t>
            </a:r>
            <a:r>
              <a:rPr lang="en-US" sz="3200" dirty="0" smtClean="0"/>
              <a:t>(world)</a:t>
            </a:r>
            <a:endParaRPr lang="en-US" sz="3200" dirty="0"/>
          </a:p>
          <a:p>
            <a:pPr marL="457200" indent="-457200" algn="l">
              <a:buFont typeface="Arial" pitchFamily="34" charset="0"/>
              <a:buChar char="•"/>
            </a:pPr>
            <a:r>
              <a:rPr lang="en-US" sz="3200" dirty="0"/>
              <a:t>Rom. 13:11-14 – we walk with the armor of </a:t>
            </a:r>
            <a:r>
              <a:rPr lang="en-US" sz="3200" dirty="0" smtClean="0"/>
              <a:t>light</a:t>
            </a:r>
            <a:endParaRPr lang="en-US" sz="3200" dirty="0"/>
          </a:p>
          <a:p>
            <a:pPr marL="457200" indent="-457200" algn="l">
              <a:buFont typeface="Arial" pitchFamily="34" charset="0"/>
              <a:buChar char="•"/>
            </a:pPr>
            <a:r>
              <a:rPr lang="en-US" sz="3200" dirty="0" smtClean="0"/>
              <a:t>Matt</a:t>
            </a:r>
            <a:r>
              <a:rPr lang="en-US" sz="3200" dirty="0"/>
              <a:t>. 5:43-48 – we are reminded to love even our enemies</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20</a:t>
            </a:fld>
            <a:endParaRPr lang="en-US" dirty="0">
              <a:solidFill>
                <a:schemeClr val="accent5"/>
              </a:solidFill>
            </a:endParaRPr>
          </a:p>
        </p:txBody>
      </p:sp>
    </p:spTree>
    <p:extLst>
      <p:ext uri="{BB962C8B-B14F-4D97-AF65-F5344CB8AC3E}">
        <p14:creationId xmlns:p14="http://schemas.microsoft.com/office/powerpoint/2010/main" val="330786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r>
              <a:rPr lang="en-US" sz="3200" dirty="0"/>
              <a:t>As we walk redeeming the time we realize that it is a walk inside and outside, toward fellow saints and those who are outside.  </a:t>
            </a:r>
            <a:endParaRPr lang="en-US" sz="3200" dirty="0" smtClean="0"/>
          </a:p>
          <a:p>
            <a:r>
              <a:rPr lang="en-US" sz="3200" dirty="0" smtClean="0"/>
              <a:t>It </a:t>
            </a:r>
            <a:r>
              <a:rPr lang="en-US" sz="3200" dirty="0"/>
              <a:t>is a daily examination realizing the opportunities we have and seeking to take advantage of those opportunities to teach the Gospel and edify others according to the Gospel.</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21</a:t>
            </a:fld>
            <a:endParaRPr lang="en-US" dirty="0">
              <a:solidFill>
                <a:schemeClr val="accent5"/>
              </a:solidFill>
            </a:endParaRPr>
          </a:p>
        </p:txBody>
      </p:sp>
    </p:spTree>
    <p:extLst>
      <p:ext uri="{BB962C8B-B14F-4D97-AF65-F5344CB8AC3E}">
        <p14:creationId xmlns:p14="http://schemas.microsoft.com/office/powerpoint/2010/main" val="51088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pPr marL="457200" indent="-457200" algn="l">
              <a:buFont typeface="Arial" pitchFamily="34" charset="0"/>
              <a:buChar char="•"/>
            </a:pPr>
            <a:r>
              <a:rPr lang="en-US" sz="3200" dirty="0"/>
              <a:t>There are 1440 minutes in a day.  </a:t>
            </a:r>
            <a:endParaRPr lang="en-US" sz="3200" dirty="0" smtClean="0"/>
          </a:p>
          <a:p>
            <a:pPr marL="457200" indent="-457200" algn="l">
              <a:buFont typeface="Arial" pitchFamily="34" charset="0"/>
              <a:buChar char="•"/>
            </a:pPr>
            <a:r>
              <a:rPr lang="en-US" sz="3200" dirty="0" smtClean="0"/>
              <a:t>Approximately </a:t>
            </a:r>
            <a:r>
              <a:rPr lang="en-US" sz="3200" dirty="0"/>
              <a:t>480 minutes are spent in sleep.  </a:t>
            </a:r>
            <a:endParaRPr lang="en-US" sz="3200" dirty="0" smtClean="0"/>
          </a:p>
          <a:p>
            <a:pPr marL="457200" indent="-457200" algn="l">
              <a:buFont typeface="Arial" pitchFamily="34" charset="0"/>
              <a:buChar char="•"/>
            </a:pPr>
            <a:r>
              <a:rPr lang="en-US" sz="3200" dirty="0" smtClean="0"/>
              <a:t>If you work, during </a:t>
            </a:r>
            <a:r>
              <a:rPr lang="en-US" sz="3200" dirty="0"/>
              <a:t>the work week, that leaves us with 960 minutes of which 540 minutes are generally work related, if you work regularly.  </a:t>
            </a:r>
            <a:endParaRPr lang="en-US" sz="3200" dirty="0" smtClean="0"/>
          </a:p>
          <a:p>
            <a:pPr marL="457200" indent="-457200" algn="l">
              <a:buFont typeface="Arial" pitchFamily="34" charset="0"/>
              <a:buChar char="•"/>
            </a:pPr>
            <a:r>
              <a:rPr lang="en-US" sz="3200" dirty="0" smtClean="0"/>
              <a:t>That </a:t>
            </a:r>
            <a:r>
              <a:rPr lang="en-US" sz="3200" dirty="0"/>
              <a:t>leaves us with 420 minutes each day.  What can we do with those minutes?</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3</a:t>
            </a:fld>
            <a:endParaRPr lang="en-US" dirty="0">
              <a:solidFill>
                <a:schemeClr val="accent5"/>
              </a:solidFill>
            </a:endParaRPr>
          </a:p>
        </p:txBody>
      </p:sp>
    </p:spTree>
    <p:extLst>
      <p:ext uri="{BB962C8B-B14F-4D97-AF65-F5344CB8AC3E}">
        <p14:creationId xmlns:p14="http://schemas.microsoft.com/office/powerpoint/2010/main" val="303974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lstStyle/>
          <a:p>
            <a:pPr algn="l"/>
            <a:r>
              <a:rPr lang="en-US" sz="3200" dirty="0"/>
              <a:t>Twice in his letters Paul admonishes us about redeeming the time</a:t>
            </a:r>
            <a:r>
              <a:rPr lang="en-US" sz="3200" dirty="0" smtClean="0"/>
              <a:t>.</a:t>
            </a:r>
            <a:endParaRPr lang="en-US" sz="3200" dirty="0"/>
          </a:p>
          <a:p>
            <a:pPr marL="457200" indent="-457200" algn="l">
              <a:buFont typeface="Arial" pitchFamily="34" charset="0"/>
              <a:buChar char="•"/>
            </a:pPr>
            <a:r>
              <a:rPr lang="en-US" sz="3200" dirty="0"/>
              <a:t>Eph. 5:15-17 – we are to walk circumspectly as wise, redeeming the </a:t>
            </a:r>
            <a:r>
              <a:rPr lang="en-US" sz="3200" dirty="0" smtClean="0"/>
              <a:t>time</a:t>
            </a:r>
            <a:endParaRPr lang="en-US" sz="3200" dirty="0"/>
          </a:p>
          <a:p>
            <a:pPr marL="457200" indent="-457200" algn="l">
              <a:buFont typeface="Arial" pitchFamily="34" charset="0"/>
              <a:buChar char="•"/>
            </a:pPr>
            <a:r>
              <a:rPr lang="en-US" sz="3200" dirty="0"/>
              <a:t>Col. 4:5-6 – redeeming the time by walking in wisdom toward those who are outside</a:t>
            </a:r>
          </a:p>
          <a:p>
            <a:endParaRPr lang="en-US" dirty="0"/>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4</a:t>
            </a:fld>
            <a:endParaRPr lang="en-US" dirty="0">
              <a:solidFill>
                <a:schemeClr val="accent5"/>
              </a:solidFill>
            </a:endParaRPr>
          </a:p>
        </p:txBody>
      </p:sp>
    </p:spTree>
    <p:extLst>
      <p:ext uri="{BB962C8B-B14F-4D97-AF65-F5344CB8AC3E}">
        <p14:creationId xmlns:p14="http://schemas.microsoft.com/office/powerpoint/2010/main" val="317650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pPr algn="l"/>
            <a:r>
              <a:rPr lang="en-US" sz="3200" dirty="0"/>
              <a:t>The phrase redeeming the time can be understood to mean, to buy up for one’s use the opportunities that we have.</a:t>
            </a:r>
          </a:p>
          <a:p>
            <a:pPr algn="l"/>
            <a:endParaRPr lang="en-US" sz="3200" dirty="0"/>
          </a:p>
          <a:p>
            <a:pPr algn="l"/>
            <a:r>
              <a:rPr lang="en-US" sz="3200" dirty="0"/>
              <a:t>In these passages we learn that redeeming the time involves us walking in wisdom in a couple of ways.</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5</a:t>
            </a:fld>
            <a:endParaRPr lang="en-US" dirty="0">
              <a:solidFill>
                <a:schemeClr val="accent5"/>
              </a:solidFill>
            </a:endParaRPr>
          </a:p>
        </p:txBody>
      </p:sp>
    </p:spTree>
    <p:extLst>
      <p:ext uri="{BB962C8B-B14F-4D97-AF65-F5344CB8AC3E}">
        <p14:creationId xmlns:p14="http://schemas.microsoft.com/office/powerpoint/2010/main" val="323085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pPr algn="l"/>
            <a:r>
              <a:rPr lang="en-US" sz="3200" i="1" baseline="30000" dirty="0" smtClean="0"/>
              <a:t>15</a:t>
            </a:r>
            <a:r>
              <a:rPr lang="en-US" sz="3200" i="1" dirty="0" smtClean="0"/>
              <a:t>See </a:t>
            </a:r>
            <a:r>
              <a:rPr lang="en-US" sz="3200" i="1" dirty="0"/>
              <a:t>then that you walk circumspectly, not as fools but as wise, </a:t>
            </a:r>
            <a:r>
              <a:rPr lang="en-US" sz="3200" i="1" baseline="30000" dirty="0" smtClean="0"/>
              <a:t>16</a:t>
            </a:r>
            <a:r>
              <a:rPr lang="en-US" sz="3200" i="1" dirty="0" smtClean="0"/>
              <a:t>redeeming </a:t>
            </a:r>
            <a:r>
              <a:rPr lang="en-US" sz="3200" i="1" dirty="0"/>
              <a:t>the time, because the days are evil</a:t>
            </a:r>
            <a:r>
              <a:rPr lang="en-US" sz="3200" i="1" dirty="0" smtClean="0"/>
              <a:t>.</a:t>
            </a:r>
            <a:endParaRPr lang="en-US" sz="3200" i="1" dirty="0"/>
          </a:p>
          <a:p>
            <a:pPr algn="l"/>
            <a:r>
              <a:rPr lang="en-US" sz="3200" i="1" baseline="30000" dirty="0" smtClean="0"/>
              <a:t>17</a:t>
            </a:r>
            <a:r>
              <a:rPr lang="en-US" sz="3200" i="1" dirty="0" smtClean="0"/>
              <a:t>Therefore </a:t>
            </a:r>
            <a:r>
              <a:rPr lang="en-US" sz="3200" i="1" dirty="0"/>
              <a:t>do not be unwise, but understand what the will of the Lord is</a:t>
            </a:r>
            <a:r>
              <a:rPr lang="en-US" sz="3200" i="1" dirty="0" smtClean="0"/>
              <a:t>.</a:t>
            </a:r>
            <a:r>
              <a:rPr lang="en-US" sz="3200" dirty="0" smtClean="0"/>
              <a:t>                                Ephesians 5:15-17</a:t>
            </a:r>
            <a:endParaRPr lang="en-US" sz="3200" dirty="0"/>
          </a:p>
          <a:p>
            <a:pPr algn="l"/>
            <a:r>
              <a:rPr lang="en-US" sz="3200" dirty="0" smtClean="0"/>
              <a:t>The </a:t>
            </a:r>
            <a:r>
              <a:rPr lang="en-US" sz="3200" dirty="0"/>
              <a:t>first is walking circumspectly, or carefully, as wise.  This is a general every day walk.  It is important that we think and consider the steps we take each and every day.</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6</a:t>
            </a:fld>
            <a:endParaRPr lang="en-US" dirty="0">
              <a:solidFill>
                <a:schemeClr val="accent5"/>
              </a:solidFill>
            </a:endParaRPr>
          </a:p>
        </p:txBody>
      </p:sp>
    </p:spTree>
    <p:extLst>
      <p:ext uri="{BB962C8B-B14F-4D97-AF65-F5344CB8AC3E}">
        <p14:creationId xmlns:p14="http://schemas.microsoft.com/office/powerpoint/2010/main" val="54408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pPr algn="l"/>
            <a:r>
              <a:rPr lang="en-US" sz="3200" dirty="0"/>
              <a:t>As Christians we must be the light in a dark world</a:t>
            </a:r>
            <a:r>
              <a:rPr lang="en-US" sz="3200" dirty="0" smtClean="0"/>
              <a:t>.</a:t>
            </a:r>
            <a:endParaRPr lang="en-US" sz="3200" dirty="0"/>
          </a:p>
          <a:p>
            <a:pPr marL="457200" indent="-457200" algn="l">
              <a:buFont typeface="Arial" pitchFamily="34" charset="0"/>
              <a:buChar char="•"/>
            </a:pPr>
            <a:r>
              <a:rPr lang="en-US" sz="3200" dirty="0"/>
              <a:t>Matt. 5:13-16 – as the salt and light of the world we must consider our </a:t>
            </a:r>
            <a:r>
              <a:rPr lang="en-US" sz="3200" dirty="0" smtClean="0"/>
              <a:t>walk</a:t>
            </a:r>
            <a:endParaRPr lang="en-US" sz="3200" dirty="0"/>
          </a:p>
          <a:p>
            <a:pPr marL="457200" indent="-457200" algn="l">
              <a:buFont typeface="Arial" pitchFamily="34" charset="0"/>
              <a:buChar char="•"/>
            </a:pPr>
            <a:r>
              <a:rPr lang="en-US" sz="3200" dirty="0"/>
              <a:t>Eph. 5:8-14 – Paul writes of this walk in the light</a:t>
            </a:r>
          </a:p>
          <a:p>
            <a:pPr algn="l"/>
            <a:endParaRPr lang="en-US" sz="3200" dirty="0"/>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7</a:t>
            </a:fld>
            <a:endParaRPr lang="en-US" dirty="0">
              <a:solidFill>
                <a:schemeClr val="accent5"/>
              </a:solidFill>
            </a:endParaRPr>
          </a:p>
        </p:txBody>
      </p:sp>
    </p:spTree>
    <p:extLst>
      <p:ext uri="{BB962C8B-B14F-4D97-AF65-F5344CB8AC3E}">
        <p14:creationId xmlns:p14="http://schemas.microsoft.com/office/powerpoint/2010/main" val="96519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normAutofit/>
          </a:bodyPr>
          <a:lstStyle/>
          <a:p>
            <a:pPr algn="l"/>
            <a:r>
              <a:rPr lang="en-US" sz="3200" dirty="0"/>
              <a:t>One of the hardest things to do is forget the past.  We may remember the things we did and realize the years we wasted.  </a:t>
            </a:r>
            <a:endParaRPr lang="en-US" sz="3200" dirty="0" smtClean="0"/>
          </a:p>
          <a:p>
            <a:pPr algn="l"/>
            <a:r>
              <a:rPr lang="en-US" sz="3200" dirty="0" smtClean="0"/>
              <a:t>We </a:t>
            </a:r>
            <a:r>
              <a:rPr lang="en-US" sz="3200" dirty="0"/>
              <a:t>must also remember that we cannot get them back and the only thing to do now is redeem our time now.  </a:t>
            </a:r>
            <a:endParaRPr lang="en-US" sz="3200" dirty="0" smtClean="0"/>
          </a:p>
          <a:p>
            <a:pPr algn="l"/>
            <a:r>
              <a:rPr lang="en-US" sz="3200" dirty="0" smtClean="0"/>
              <a:t>What </a:t>
            </a:r>
            <a:r>
              <a:rPr lang="en-US" sz="3200" dirty="0"/>
              <a:t>can I do now?</a:t>
            </a:r>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8</a:t>
            </a:fld>
            <a:endParaRPr lang="en-US" dirty="0">
              <a:solidFill>
                <a:schemeClr val="accent5"/>
              </a:solidFill>
            </a:endParaRPr>
          </a:p>
        </p:txBody>
      </p:sp>
    </p:spTree>
    <p:extLst>
      <p:ext uri="{BB962C8B-B14F-4D97-AF65-F5344CB8AC3E}">
        <p14:creationId xmlns:p14="http://schemas.microsoft.com/office/powerpoint/2010/main" val="326662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228600" y="1600200"/>
            <a:ext cx="8610600" cy="4876800"/>
          </a:xfrm>
          <a:ln w="63500">
            <a:solidFill>
              <a:schemeClr val="accent6">
                <a:lumMod val="75000"/>
              </a:schemeClr>
            </a:solidFill>
          </a:ln>
        </p:spPr>
        <p:txBody>
          <a:bodyPr/>
          <a:lstStyle/>
          <a:p>
            <a:pPr marL="457200" indent="-457200" algn="l">
              <a:buFont typeface="Arial" pitchFamily="34" charset="0"/>
              <a:buChar char="•"/>
            </a:pPr>
            <a:r>
              <a:rPr lang="en-US" sz="3200" dirty="0"/>
              <a:t>Phil. 4:8-9 – Paul reminds us of the things which we should emulate – Gal. 1:11-12, 1 Cor. </a:t>
            </a:r>
            <a:r>
              <a:rPr lang="en-US" sz="3200" dirty="0" smtClean="0"/>
              <a:t>11:1</a:t>
            </a:r>
            <a:endParaRPr lang="en-US" sz="3200" dirty="0"/>
          </a:p>
          <a:p>
            <a:pPr marL="457200" indent="-457200" algn="l">
              <a:buFont typeface="Arial" pitchFamily="34" charset="0"/>
              <a:buChar char="•"/>
            </a:pPr>
            <a:r>
              <a:rPr lang="en-US" sz="3200" dirty="0"/>
              <a:t>Matt. 25:34-40 – even the smallest things are </a:t>
            </a:r>
            <a:r>
              <a:rPr lang="en-US" sz="3200" dirty="0" smtClean="0"/>
              <a:t>profitable</a:t>
            </a:r>
            <a:endParaRPr lang="en-US" sz="3200" dirty="0"/>
          </a:p>
          <a:p>
            <a:pPr marL="457200" indent="-457200" algn="l">
              <a:buFont typeface="Arial" pitchFamily="34" charset="0"/>
              <a:buChar char="•"/>
            </a:pPr>
            <a:r>
              <a:rPr lang="en-US" sz="3200" dirty="0"/>
              <a:t>Rom. 12:9-21 – Can we claim these? – Rom. 12:1-2</a:t>
            </a:r>
          </a:p>
          <a:p>
            <a:endParaRPr lang="en-US" dirty="0"/>
          </a:p>
        </p:txBody>
      </p:sp>
      <p:sp>
        <p:nvSpPr>
          <p:cNvPr id="3" name="Title 2"/>
          <p:cNvSpPr>
            <a:spLocks noGrp="1"/>
          </p:cNvSpPr>
          <p:nvPr>
            <p:ph type="title"/>
          </p:nvPr>
        </p:nvSpPr>
        <p:spPr>
          <a:xfrm>
            <a:off x="1600200" y="304800"/>
            <a:ext cx="6019800" cy="701040"/>
          </a:xfrm>
          <a:solidFill>
            <a:schemeClr val="accent5">
              <a:lumMod val="60000"/>
              <a:lumOff val="40000"/>
              <a:alpha val="58000"/>
            </a:schemeClr>
          </a:solidFill>
          <a:ln>
            <a:solidFill>
              <a:schemeClr val="accent6">
                <a:lumMod val="75000"/>
              </a:schemeClr>
            </a:solidFill>
          </a:ln>
        </p:spPr>
        <p:txBody>
          <a:bodyPr>
            <a:noAutofit/>
          </a:bodyPr>
          <a:lstStyle/>
          <a:p>
            <a:r>
              <a:rPr lang="en-US" sz="3600" dirty="0" smtClean="0"/>
              <a:t>Redeeming the Time</a:t>
            </a:r>
            <a:endParaRPr lang="en-US" sz="3600" dirty="0"/>
          </a:p>
        </p:txBody>
      </p:sp>
      <p:sp>
        <p:nvSpPr>
          <p:cNvPr id="4" name="Slide Number Placeholder 3"/>
          <p:cNvSpPr>
            <a:spLocks noGrp="1"/>
          </p:cNvSpPr>
          <p:nvPr>
            <p:ph type="sldNum" sz="quarter" idx="15"/>
          </p:nvPr>
        </p:nvSpPr>
        <p:spPr>
          <a:xfrm>
            <a:off x="7848600" y="6477000"/>
            <a:ext cx="1066800" cy="304800"/>
          </a:xfrm>
        </p:spPr>
        <p:txBody>
          <a:bodyPr/>
          <a:lstStyle/>
          <a:p>
            <a:fld id="{B6F15528-21DE-4FAA-801E-634DDDAF4B2B}" type="slidenum">
              <a:rPr lang="en-US" smtClean="0">
                <a:solidFill>
                  <a:schemeClr val="accent5"/>
                </a:solidFill>
              </a:rPr>
              <a:pPr/>
              <a:t>9</a:t>
            </a:fld>
            <a:endParaRPr lang="en-US" dirty="0">
              <a:solidFill>
                <a:schemeClr val="accent5"/>
              </a:solidFill>
            </a:endParaRPr>
          </a:p>
        </p:txBody>
      </p:sp>
    </p:spTree>
    <p:extLst>
      <p:ext uri="{BB962C8B-B14F-4D97-AF65-F5344CB8AC3E}">
        <p14:creationId xmlns:p14="http://schemas.microsoft.com/office/powerpoint/2010/main" val="305892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70</TotalTime>
  <Words>1256</Words>
  <Application>Microsoft Office PowerPoint</Application>
  <PresentationFormat>On-screen Show (4:3)</PresentationFormat>
  <Paragraphs>110</Paragraphs>
  <Slides>21</Slides>
  <Notes>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BlackTie</vt:lpstr>
      <vt:lpstr>PowerPoint Presentation</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lpstr>Redeeming the Time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Chip</dc:creator>
  <cp:lastModifiedBy>Chip</cp:lastModifiedBy>
  <cp:revision>4</cp:revision>
  <dcterms:created xsi:type="dcterms:W3CDTF">2006-08-16T00:00:00Z</dcterms:created>
  <dcterms:modified xsi:type="dcterms:W3CDTF">2013-02-02T19:53:13Z</dcterms:modified>
</cp:coreProperties>
</file>