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0" r:id="rId6"/>
    <p:sldId id="268" r:id="rId7"/>
    <p:sldId id="260" r:id="rId8"/>
    <p:sldId id="269" r:id="rId9"/>
    <p:sldId id="261" r:id="rId10"/>
    <p:sldId id="262" r:id="rId11"/>
    <p:sldId id="271" r:id="rId12"/>
    <p:sldId id="263" r:id="rId13"/>
    <p:sldId id="272" r:id="rId14"/>
    <p:sldId id="264" r:id="rId15"/>
    <p:sldId id="273" r:id="rId16"/>
    <p:sldId id="265" r:id="rId17"/>
    <p:sldId id="266" r:id="rId18"/>
    <p:sldId id="274" r:id="rId19"/>
    <p:sldId id="26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34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F0C60D-DC5C-4E5C-B354-A68823FDDEB1}"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9EF360-F69E-41C7-A802-E8A215A123B0}" type="slidenum">
              <a:rPr lang="en-US" smtClean="0"/>
              <a:t>‹#›</a:t>
            </a:fld>
            <a:endParaRPr lang="en-US"/>
          </a:p>
        </p:txBody>
      </p:sp>
    </p:spTree>
    <p:extLst>
      <p:ext uri="{BB962C8B-B14F-4D97-AF65-F5344CB8AC3E}">
        <p14:creationId xmlns:p14="http://schemas.microsoft.com/office/powerpoint/2010/main" val="2034175554"/>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0C60D-DC5C-4E5C-B354-A68823FDDEB1}"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9EF360-F69E-41C7-A802-E8A215A123B0}" type="slidenum">
              <a:rPr lang="en-US" smtClean="0"/>
              <a:t>‹#›</a:t>
            </a:fld>
            <a:endParaRPr lang="en-US"/>
          </a:p>
        </p:txBody>
      </p:sp>
    </p:spTree>
    <p:extLst>
      <p:ext uri="{BB962C8B-B14F-4D97-AF65-F5344CB8AC3E}">
        <p14:creationId xmlns:p14="http://schemas.microsoft.com/office/powerpoint/2010/main" val="1367895455"/>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0C60D-DC5C-4E5C-B354-A68823FDDEB1}"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9EF360-F69E-41C7-A802-E8A215A123B0}" type="slidenum">
              <a:rPr lang="en-US" smtClean="0"/>
              <a:t>‹#›</a:t>
            </a:fld>
            <a:endParaRPr lang="en-US"/>
          </a:p>
        </p:txBody>
      </p:sp>
    </p:spTree>
    <p:extLst>
      <p:ext uri="{BB962C8B-B14F-4D97-AF65-F5344CB8AC3E}">
        <p14:creationId xmlns:p14="http://schemas.microsoft.com/office/powerpoint/2010/main" val="864981903"/>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0C60D-DC5C-4E5C-B354-A68823FDDEB1}"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9EF360-F69E-41C7-A802-E8A215A123B0}" type="slidenum">
              <a:rPr lang="en-US" smtClean="0"/>
              <a:t>‹#›</a:t>
            </a:fld>
            <a:endParaRPr lang="en-US"/>
          </a:p>
        </p:txBody>
      </p:sp>
    </p:spTree>
    <p:extLst>
      <p:ext uri="{BB962C8B-B14F-4D97-AF65-F5344CB8AC3E}">
        <p14:creationId xmlns:p14="http://schemas.microsoft.com/office/powerpoint/2010/main" val="2190661959"/>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F0C60D-DC5C-4E5C-B354-A68823FDDEB1}"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9EF360-F69E-41C7-A802-E8A215A123B0}" type="slidenum">
              <a:rPr lang="en-US" smtClean="0"/>
              <a:t>‹#›</a:t>
            </a:fld>
            <a:endParaRPr lang="en-US"/>
          </a:p>
        </p:txBody>
      </p:sp>
    </p:spTree>
    <p:extLst>
      <p:ext uri="{BB962C8B-B14F-4D97-AF65-F5344CB8AC3E}">
        <p14:creationId xmlns:p14="http://schemas.microsoft.com/office/powerpoint/2010/main" val="3835887681"/>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F0C60D-DC5C-4E5C-B354-A68823FDDEB1}"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9EF360-F69E-41C7-A802-E8A215A123B0}" type="slidenum">
              <a:rPr lang="en-US" smtClean="0"/>
              <a:t>‹#›</a:t>
            </a:fld>
            <a:endParaRPr lang="en-US"/>
          </a:p>
        </p:txBody>
      </p:sp>
    </p:spTree>
    <p:extLst>
      <p:ext uri="{BB962C8B-B14F-4D97-AF65-F5344CB8AC3E}">
        <p14:creationId xmlns:p14="http://schemas.microsoft.com/office/powerpoint/2010/main" val="499690792"/>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F0C60D-DC5C-4E5C-B354-A68823FDDEB1}" type="datetimeFigureOut">
              <a:rPr lang="en-US" smtClean="0"/>
              <a:t>11/30/2017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9EF360-F69E-41C7-A802-E8A215A123B0}" type="slidenum">
              <a:rPr lang="en-US" smtClean="0"/>
              <a:t>‹#›</a:t>
            </a:fld>
            <a:endParaRPr lang="en-US"/>
          </a:p>
        </p:txBody>
      </p:sp>
    </p:spTree>
    <p:extLst>
      <p:ext uri="{BB962C8B-B14F-4D97-AF65-F5344CB8AC3E}">
        <p14:creationId xmlns:p14="http://schemas.microsoft.com/office/powerpoint/2010/main" val="3230034327"/>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F0C60D-DC5C-4E5C-B354-A68823FDDEB1}" type="datetimeFigureOut">
              <a:rPr lang="en-US" smtClean="0"/>
              <a:t>11/30/2017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9EF360-F69E-41C7-A802-E8A215A123B0}" type="slidenum">
              <a:rPr lang="en-US" smtClean="0"/>
              <a:t>‹#›</a:t>
            </a:fld>
            <a:endParaRPr lang="en-US"/>
          </a:p>
        </p:txBody>
      </p:sp>
    </p:spTree>
    <p:extLst>
      <p:ext uri="{BB962C8B-B14F-4D97-AF65-F5344CB8AC3E}">
        <p14:creationId xmlns:p14="http://schemas.microsoft.com/office/powerpoint/2010/main" val="1063815181"/>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F0C60D-DC5C-4E5C-B354-A68823FDDEB1}" type="datetimeFigureOut">
              <a:rPr lang="en-US" smtClean="0"/>
              <a:t>11/30/2017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9EF360-F69E-41C7-A802-E8A215A123B0}" type="slidenum">
              <a:rPr lang="en-US" smtClean="0"/>
              <a:t>‹#›</a:t>
            </a:fld>
            <a:endParaRPr lang="en-US"/>
          </a:p>
        </p:txBody>
      </p:sp>
    </p:spTree>
    <p:extLst>
      <p:ext uri="{BB962C8B-B14F-4D97-AF65-F5344CB8AC3E}">
        <p14:creationId xmlns:p14="http://schemas.microsoft.com/office/powerpoint/2010/main" val="734635182"/>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F0C60D-DC5C-4E5C-B354-A68823FDDEB1}"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9EF360-F69E-41C7-A802-E8A215A123B0}" type="slidenum">
              <a:rPr lang="en-US" smtClean="0"/>
              <a:t>‹#›</a:t>
            </a:fld>
            <a:endParaRPr lang="en-US"/>
          </a:p>
        </p:txBody>
      </p:sp>
    </p:spTree>
    <p:extLst>
      <p:ext uri="{BB962C8B-B14F-4D97-AF65-F5344CB8AC3E}">
        <p14:creationId xmlns:p14="http://schemas.microsoft.com/office/powerpoint/2010/main" val="364713258"/>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F0C60D-DC5C-4E5C-B354-A68823FDDEB1}"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9EF360-F69E-41C7-A802-E8A215A123B0}" type="slidenum">
              <a:rPr lang="en-US" smtClean="0"/>
              <a:t>‹#›</a:t>
            </a:fld>
            <a:endParaRPr lang="en-US"/>
          </a:p>
        </p:txBody>
      </p:sp>
    </p:spTree>
    <p:extLst>
      <p:ext uri="{BB962C8B-B14F-4D97-AF65-F5344CB8AC3E}">
        <p14:creationId xmlns:p14="http://schemas.microsoft.com/office/powerpoint/2010/main" val="1079074726"/>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0C60D-DC5C-4E5C-B354-A68823FDDEB1}" type="datetimeFigureOut">
              <a:rPr lang="en-US" smtClean="0"/>
              <a:t>11/30/2017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9EF360-F69E-41C7-A802-E8A215A123B0}" type="slidenum">
              <a:rPr lang="en-US" smtClean="0"/>
              <a:t>‹#›</a:t>
            </a:fld>
            <a:endParaRPr lang="en-US"/>
          </a:p>
        </p:txBody>
      </p:sp>
    </p:spTree>
    <p:extLst>
      <p:ext uri="{BB962C8B-B14F-4D97-AF65-F5344CB8AC3E}">
        <p14:creationId xmlns:p14="http://schemas.microsoft.com/office/powerpoint/2010/main" val="3879569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1"/>
            <a:ext cx="8610600" cy="3219450"/>
          </a:xfrm>
        </p:spPr>
        <p:txBody>
          <a:bodyPr>
            <a:noAutofit/>
          </a:bodyPr>
          <a:lstStyle/>
          <a:p>
            <a:r>
              <a:rPr lang="en-US" sz="8800" dirty="0"/>
              <a:t>Respecting </a:t>
            </a:r>
            <a:r>
              <a:rPr lang="en-US" sz="8800" dirty="0" smtClean="0"/>
              <a:t/>
            </a:r>
            <a:br>
              <a:rPr lang="en-US" sz="8800" dirty="0" smtClean="0"/>
            </a:br>
            <a:r>
              <a:rPr lang="en-US" sz="8800" dirty="0" smtClean="0"/>
              <a:t>Biblical Authority</a:t>
            </a:r>
            <a:endParaRPr lang="en-US" sz="8800" dirty="0"/>
          </a:p>
        </p:txBody>
      </p:sp>
      <p:sp>
        <p:nvSpPr>
          <p:cNvPr id="3" name="Subtitle 2"/>
          <p:cNvSpPr>
            <a:spLocks noGrp="1"/>
          </p:cNvSpPr>
          <p:nvPr>
            <p:ph type="subTitle" idx="1"/>
          </p:nvPr>
        </p:nvSpPr>
        <p:spPr>
          <a:xfrm>
            <a:off x="304800" y="3886200"/>
            <a:ext cx="8458200" cy="1752600"/>
          </a:xfrm>
        </p:spPr>
        <p:txBody>
          <a:bodyPr>
            <a:noAutofit/>
          </a:bodyPr>
          <a:lstStyle/>
          <a:p>
            <a:r>
              <a:rPr lang="en-US" sz="6000" dirty="0" smtClean="0">
                <a:solidFill>
                  <a:schemeClr val="tx1"/>
                </a:solidFill>
              </a:rPr>
              <a:t>Are we willing to do what the Bible teaches?</a:t>
            </a:r>
            <a:endParaRPr lang="en-US" sz="6000" dirty="0">
              <a:solidFill>
                <a:schemeClr val="tx1"/>
              </a:solidFill>
            </a:endParaRPr>
          </a:p>
        </p:txBody>
      </p:sp>
    </p:spTree>
    <p:extLst>
      <p:ext uri="{BB962C8B-B14F-4D97-AF65-F5344CB8AC3E}">
        <p14:creationId xmlns:p14="http://schemas.microsoft.com/office/powerpoint/2010/main" val="2498630804"/>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fontScale="90000"/>
          </a:bodyPr>
          <a:lstStyle/>
          <a:p>
            <a:r>
              <a:rPr lang="en-US" dirty="0" smtClean="0"/>
              <a:t>The Bible Is the Infallible Word of God</a:t>
            </a:r>
            <a:endParaRPr lang="en-US" dirty="0"/>
          </a:p>
        </p:txBody>
      </p:sp>
      <p:sp>
        <p:nvSpPr>
          <p:cNvPr id="3" name="Content Placeholder 2"/>
          <p:cNvSpPr>
            <a:spLocks noGrp="1"/>
          </p:cNvSpPr>
          <p:nvPr>
            <p:ph idx="1"/>
          </p:nvPr>
        </p:nvSpPr>
        <p:spPr>
          <a:xfrm>
            <a:off x="76200" y="990600"/>
            <a:ext cx="8915400" cy="5715000"/>
          </a:xfrm>
        </p:spPr>
        <p:txBody>
          <a:bodyPr>
            <a:normAutofit/>
          </a:bodyPr>
          <a:lstStyle/>
          <a:p>
            <a:r>
              <a:rPr lang="en-US" b="1" dirty="0" smtClean="0"/>
              <a:t>How </a:t>
            </a:r>
            <a:r>
              <a:rPr lang="en-US" b="1" dirty="0"/>
              <a:t>the Word Came to Man</a:t>
            </a:r>
          </a:p>
          <a:p>
            <a:r>
              <a:rPr lang="en-US" dirty="0"/>
              <a:t>God speaks to man through His Son, Jesus Christ (</a:t>
            </a:r>
            <a:r>
              <a:rPr lang="en-US" dirty="0" smtClean="0"/>
              <a:t>Hebrews </a:t>
            </a:r>
            <a:r>
              <a:rPr lang="en-US" dirty="0"/>
              <a:t>1:1). </a:t>
            </a:r>
            <a:endParaRPr lang="en-US" dirty="0" smtClean="0"/>
          </a:p>
          <a:p>
            <a:r>
              <a:rPr lang="en-US" dirty="0" smtClean="0"/>
              <a:t>The </a:t>
            </a:r>
            <a:r>
              <a:rPr lang="en-US" dirty="0"/>
              <a:t>Son revealed God’s will to the apostles by the Holy Spirit (</a:t>
            </a:r>
            <a:r>
              <a:rPr lang="en-US" dirty="0" smtClean="0"/>
              <a:t>John </a:t>
            </a:r>
            <a:r>
              <a:rPr lang="en-US" dirty="0"/>
              <a:t>14:26 </a:t>
            </a:r>
            <a:r>
              <a:rPr lang="en-US" dirty="0" err="1"/>
              <a:t>cf</a:t>
            </a:r>
            <a:r>
              <a:rPr lang="en-US" dirty="0"/>
              <a:t>; 15:26; 16:13 </a:t>
            </a:r>
            <a:r>
              <a:rPr lang="en-US" dirty="0" err="1" smtClean="0"/>
              <a:t>ff</a:t>
            </a:r>
            <a:r>
              <a:rPr lang="en-US" dirty="0" smtClean="0"/>
              <a:t>;). </a:t>
            </a:r>
          </a:p>
          <a:p>
            <a:r>
              <a:rPr lang="en-US" dirty="0" smtClean="0"/>
              <a:t>The </a:t>
            </a:r>
            <a:r>
              <a:rPr lang="en-US" dirty="0"/>
              <a:t>apostles wrote down the revelation (by inspiration) so men and women could read and understand the will of God (</a:t>
            </a:r>
            <a:r>
              <a:rPr lang="en-US" dirty="0" smtClean="0"/>
              <a:t>Ephesians. </a:t>
            </a:r>
            <a:r>
              <a:rPr lang="en-US" dirty="0"/>
              <a:t>3:3-5</a:t>
            </a:r>
            <a:r>
              <a:rPr lang="en-US" dirty="0" smtClean="0"/>
              <a:t>).</a:t>
            </a:r>
          </a:p>
          <a:p>
            <a:r>
              <a:rPr lang="en-US" dirty="0" smtClean="0"/>
              <a:t>Holy men of God wrote as inspired by the Holy Spirit (2 Peter 1:21).</a:t>
            </a:r>
            <a:endParaRPr lang="en-US" dirty="0"/>
          </a:p>
          <a:p>
            <a:endParaRPr lang="en-US" dirty="0"/>
          </a:p>
        </p:txBody>
      </p:sp>
    </p:spTree>
    <p:extLst>
      <p:ext uri="{BB962C8B-B14F-4D97-AF65-F5344CB8AC3E}">
        <p14:creationId xmlns:p14="http://schemas.microsoft.com/office/powerpoint/2010/main" val="408287732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067800" cy="6477000"/>
          </a:xfrm>
        </p:spPr>
        <p:txBody>
          <a:bodyPr>
            <a:noAutofit/>
          </a:bodyPr>
          <a:lstStyle/>
          <a:p>
            <a:r>
              <a:rPr lang="en-US" b="1" dirty="0" smtClean="0"/>
              <a:t>The </a:t>
            </a:r>
            <a:r>
              <a:rPr lang="en-US" b="1" dirty="0"/>
              <a:t>Word is Inspired</a:t>
            </a:r>
          </a:p>
          <a:p>
            <a:r>
              <a:rPr lang="en-US" dirty="0"/>
              <a:t>The Bible was given by the mouth of God. </a:t>
            </a:r>
            <a:endParaRPr lang="en-US" dirty="0" smtClean="0"/>
          </a:p>
          <a:p>
            <a:r>
              <a:rPr lang="en-US" dirty="0" smtClean="0"/>
              <a:t>Its </a:t>
            </a:r>
            <a:r>
              <a:rPr lang="en-US" dirty="0"/>
              <a:t>words are </a:t>
            </a:r>
            <a:r>
              <a:rPr lang="en-US" dirty="0" smtClean="0"/>
              <a:t>His </a:t>
            </a:r>
            <a:r>
              <a:rPr lang="en-US" dirty="0"/>
              <a:t>words. </a:t>
            </a:r>
            <a:endParaRPr lang="en-US" dirty="0" smtClean="0"/>
          </a:p>
          <a:p>
            <a:r>
              <a:rPr lang="en-US" dirty="0" smtClean="0"/>
              <a:t>The </a:t>
            </a:r>
            <a:r>
              <a:rPr lang="en-US" dirty="0"/>
              <a:t>Bible makes two claims about its inspiration</a:t>
            </a:r>
            <a:r>
              <a:rPr lang="en-US" dirty="0" smtClean="0"/>
              <a:t>.</a:t>
            </a:r>
          </a:p>
          <a:p>
            <a:r>
              <a:rPr lang="en-US" dirty="0" smtClean="0"/>
              <a:t>All </a:t>
            </a:r>
            <a:r>
              <a:rPr lang="en-US" dirty="0"/>
              <a:t>of the word is inspired (2 </a:t>
            </a:r>
            <a:r>
              <a:rPr lang="en-US" dirty="0" smtClean="0"/>
              <a:t>Timothy </a:t>
            </a:r>
            <a:r>
              <a:rPr lang="en-US" dirty="0"/>
              <a:t>3:16). </a:t>
            </a:r>
            <a:endParaRPr lang="en-US" dirty="0" smtClean="0"/>
          </a:p>
          <a:p>
            <a:r>
              <a:rPr lang="en-US" dirty="0" smtClean="0"/>
              <a:t>This </a:t>
            </a:r>
            <a:r>
              <a:rPr lang="en-US" dirty="0"/>
              <a:t>is what we call absolute inspiration. </a:t>
            </a:r>
            <a:endParaRPr lang="en-US" dirty="0" smtClean="0"/>
          </a:p>
          <a:p>
            <a:r>
              <a:rPr lang="en-US" dirty="0" smtClean="0"/>
              <a:t>Even </a:t>
            </a:r>
            <a:r>
              <a:rPr lang="en-US" dirty="0"/>
              <a:t>the very words that the apostles spoke and wrote were chosen by God (1 </a:t>
            </a:r>
            <a:r>
              <a:rPr lang="en-US" dirty="0" smtClean="0"/>
              <a:t>Corinthians </a:t>
            </a:r>
            <a:r>
              <a:rPr lang="en-US" dirty="0"/>
              <a:t>2:13</a:t>
            </a:r>
            <a:r>
              <a:rPr lang="en-US" dirty="0" smtClean="0"/>
              <a:t>).</a:t>
            </a:r>
          </a:p>
          <a:p>
            <a:r>
              <a:rPr lang="en-US" dirty="0" smtClean="0"/>
              <a:t>This </a:t>
            </a:r>
            <a:r>
              <a:rPr lang="en-US" dirty="0"/>
              <a:t>is what we call verbal inspiration.</a:t>
            </a:r>
            <a:endParaRPr lang="en-US" dirty="0"/>
          </a:p>
        </p:txBody>
      </p:sp>
    </p:spTree>
    <p:extLst>
      <p:ext uri="{BB962C8B-B14F-4D97-AF65-F5344CB8AC3E}">
        <p14:creationId xmlns:p14="http://schemas.microsoft.com/office/powerpoint/2010/main" val="423085859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15400" cy="6400800"/>
          </a:xfrm>
        </p:spPr>
        <p:txBody>
          <a:bodyPr>
            <a:normAutofit fontScale="92500" lnSpcReduction="10000"/>
          </a:bodyPr>
          <a:lstStyle/>
          <a:p>
            <a:r>
              <a:rPr lang="en-US" sz="4000" b="1" dirty="0" smtClean="0"/>
              <a:t>The </a:t>
            </a:r>
            <a:r>
              <a:rPr lang="en-US" sz="4000" b="1" dirty="0" smtClean="0"/>
              <a:t>Bible is the Word of God</a:t>
            </a:r>
          </a:p>
          <a:p>
            <a:r>
              <a:rPr lang="en-US" sz="4000" dirty="0" smtClean="0"/>
              <a:t>The Thessalonians received the message Paul preached “not as the word of men, but as it is in truth, the word of God” (1 </a:t>
            </a:r>
            <a:r>
              <a:rPr lang="en-US" sz="4000" dirty="0" smtClean="0"/>
              <a:t>Thessalonians </a:t>
            </a:r>
            <a:r>
              <a:rPr lang="en-US" sz="4000" dirty="0" smtClean="0"/>
              <a:t>2:13</a:t>
            </a:r>
            <a:r>
              <a:rPr lang="en-US" sz="4000" dirty="0" smtClean="0"/>
              <a:t>).</a:t>
            </a:r>
          </a:p>
          <a:p>
            <a:r>
              <a:rPr lang="en-US" sz="4000" dirty="0" smtClean="0"/>
              <a:t>The </a:t>
            </a:r>
            <a:r>
              <a:rPr lang="en-US" sz="4000" dirty="0" smtClean="0"/>
              <a:t>seed of the kingdom is the word of God (</a:t>
            </a:r>
            <a:r>
              <a:rPr lang="en-US" sz="4000" dirty="0" smtClean="0"/>
              <a:t>Luke </a:t>
            </a:r>
            <a:r>
              <a:rPr lang="en-US" sz="4000" dirty="0" smtClean="0"/>
              <a:t>8:11). </a:t>
            </a:r>
            <a:endParaRPr lang="en-US" sz="4000" dirty="0" smtClean="0"/>
          </a:p>
          <a:p>
            <a:r>
              <a:rPr lang="en-US" sz="4000" dirty="0" smtClean="0"/>
              <a:t>If </a:t>
            </a:r>
            <a:r>
              <a:rPr lang="en-US" sz="4000" dirty="0" smtClean="0"/>
              <a:t>it is the word of God, we ought to reverence it as such, and not view what is taught from it as the word or tradition from man.</a:t>
            </a:r>
          </a:p>
          <a:p>
            <a:endParaRPr lang="en-US" dirty="0"/>
          </a:p>
        </p:txBody>
      </p:sp>
    </p:spTree>
    <p:extLst>
      <p:ext uri="{BB962C8B-B14F-4D97-AF65-F5344CB8AC3E}">
        <p14:creationId xmlns:p14="http://schemas.microsoft.com/office/powerpoint/2010/main" val="242469244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067800" cy="6477000"/>
          </a:xfrm>
        </p:spPr>
        <p:txBody>
          <a:bodyPr>
            <a:normAutofit lnSpcReduction="10000"/>
          </a:bodyPr>
          <a:lstStyle/>
          <a:p>
            <a:r>
              <a:rPr lang="en-US" sz="4000" b="1" dirty="0" smtClean="0"/>
              <a:t>We </a:t>
            </a:r>
            <a:r>
              <a:rPr lang="en-US" sz="4000" b="1" dirty="0"/>
              <a:t>will be Judged by the Word</a:t>
            </a:r>
          </a:p>
          <a:p>
            <a:r>
              <a:rPr lang="en-US" sz="4000" dirty="0"/>
              <a:t>In the end of time we will give an account as to whether we have accepted and followed the Scriptures or rejected them. </a:t>
            </a:r>
            <a:endParaRPr lang="en-US" sz="4000" dirty="0" smtClean="0"/>
          </a:p>
          <a:p>
            <a:r>
              <a:rPr lang="en-US" sz="4000" dirty="0" smtClean="0"/>
              <a:t>Jesus </a:t>
            </a:r>
            <a:r>
              <a:rPr lang="en-US" sz="4000" dirty="0"/>
              <a:t>said, “. . . the word that I have spoken will judge him in the last day” (</a:t>
            </a:r>
            <a:r>
              <a:rPr lang="en-US" sz="4000" dirty="0" smtClean="0"/>
              <a:t>John 12:48). </a:t>
            </a:r>
          </a:p>
          <a:p>
            <a:r>
              <a:rPr lang="en-US" sz="4000" dirty="0" smtClean="0"/>
              <a:t>God will judge the secrets of men through Jesus Christ (Romans </a:t>
            </a:r>
            <a:r>
              <a:rPr lang="en-US" sz="4000" dirty="0"/>
              <a:t>2:16).</a:t>
            </a:r>
          </a:p>
          <a:p>
            <a:endParaRPr lang="en-US" dirty="0"/>
          </a:p>
        </p:txBody>
      </p:sp>
    </p:spTree>
    <p:extLst>
      <p:ext uri="{BB962C8B-B14F-4D97-AF65-F5344CB8AC3E}">
        <p14:creationId xmlns:p14="http://schemas.microsoft.com/office/powerpoint/2010/main" val="387735608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99" y="0"/>
            <a:ext cx="9067800" cy="990600"/>
          </a:xfrm>
        </p:spPr>
        <p:txBody>
          <a:bodyPr>
            <a:normAutofit fontScale="90000"/>
          </a:bodyPr>
          <a:lstStyle/>
          <a:p>
            <a:r>
              <a:rPr lang="en-US" dirty="0" smtClean="0"/>
              <a:t>We Must Follow the Pattern of God’s Word</a:t>
            </a:r>
            <a:endParaRPr lang="en-US" dirty="0"/>
          </a:p>
        </p:txBody>
      </p:sp>
      <p:sp>
        <p:nvSpPr>
          <p:cNvPr id="3" name="Content Placeholder 2"/>
          <p:cNvSpPr>
            <a:spLocks noGrp="1"/>
          </p:cNvSpPr>
          <p:nvPr>
            <p:ph idx="1"/>
          </p:nvPr>
        </p:nvSpPr>
        <p:spPr>
          <a:xfrm>
            <a:off x="76200" y="838200"/>
            <a:ext cx="8610600" cy="5287963"/>
          </a:xfrm>
        </p:spPr>
        <p:txBody>
          <a:bodyPr>
            <a:normAutofit fontScale="92500" lnSpcReduction="10000"/>
          </a:bodyPr>
          <a:lstStyle/>
          <a:p>
            <a:r>
              <a:rPr lang="en-US" dirty="0" smtClean="0"/>
              <a:t>There </a:t>
            </a:r>
            <a:r>
              <a:rPr lang="en-US" dirty="0"/>
              <a:t>is a Divine Pattern</a:t>
            </a:r>
          </a:p>
          <a:p>
            <a:r>
              <a:rPr lang="en-US" dirty="0"/>
              <a:t>The church of Christ believes that the New Testament is a divine blueprint for what the church ought to be in every age, and it is our responsibility to build according to the pattern.</a:t>
            </a:r>
          </a:p>
          <a:p>
            <a:r>
              <a:rPr lang="en-US" dirty="0"/>
              <a:t>God has always had a pattern for his great institutions for the building of the tabernacle, he said, “According to all that I show you, the pattern of the tabernacle, and the pattern of all the furniture thereof even so shall you make it” (Ex. 25:9). </a:t>
            </a:r>
            <a:endParaRPr lang="en-US" dirty="0" smtClean="0"/>
          </a:p>
          <a:p>
            <a:endParaRPr lang="en-US" dirty="0"/>
          </a:p>
        </p:txBody>
      </p:sp>
    </p:spTree>
    <p:extLst>
      <p:ext uri="{BB962C8B-B14F-4D97-AF65-F5344CB8AC3E}">
        <p14:creationId xmlns:p14="http://schemas.microsoft.com/office/powerpoint/2010/main" val="269815725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534400" cy="5821363"/>
          </a:xfrm>
        </p:spPr>
        <p:txBody>
          <a:bodyPr>
            <a:normAutofit fontScale="92500" lnSpcReduction="10000"/>
          </a:bodyPr>
          <a:lstStyle/>
          <a:p>
            <a:r>
              <a:rPr lang="en-US" dirty="0"/>
              <a:t>Centuries later, God selected Solomon to build the temple and the houses thereof “. . . and the pattern of all that he had by the Spirit. . .” (1 </a:t>
            </a:r>
            <a:r>
              <a:rPr lang="en-US" dirty="0" smtClean="0"/>
              <a:t>Chronicles </a:t>
            </a:r>
            <a:r>
              <a:rPr lang="en-US" dirty="0"/>
              <a:t>28:11-12). </a:t>
            </a:r>
          </a:p>
          <a:p>
            <a:r>
              <a:rPr lang="en-US" dirty="0"/>
              <a:t>David told Solomon, “All this have I been made to understand in writing from the hand of God, even all the works of this pattern” (v. 19</a:t>
            </a:r>
            <a:r>
              <a:rPr lang="en-US" dirty="0" smtClean="0"/>
              <a:t>).</a:t>
            </a:r>
          </a:p>
          <a:p>
            <a:r>
              <a:rPr lang="en-US" dirty="0"/>
              <a:t>If God was so concerned about the temple and tabernacle (physical buildings) that he gave his people a pattern and demanded that they build according to the pattern, could he be so unconcerned about the details of the church (a spiritual house) that he has no blueprint for it?</a:t>
            </a:r>
          </a:p>
          <a:p>
            <a:endParaRPr lang="en-US" dirty="0"/>
          </a:p>
        </p:txBody>
      </p:sp>
    </p:spTree>
    <p:extLst>
      <p:ext uri="{BB962C8B-B14F-4D97-AF65-F5344CB8AC3E}">
        <p14:creationId xmlns:p14="http://schemas.microsoft.com/office/powerpoint/2010/main" val="93432360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553200"/>
          </a:xfrm>
        </p:spPr>
        <p:txBody>
          <a:bodyPr>
            <a:normAutofit/>
          </a:bodyPr>
          <a:lstStyle/>
          <a:p>
            <a:r>
              <a:rPr lang="en-US" sz="4000" dirty="0" smtClean="0"/>
              <a:t>The </a:t>
            </a:r>
            <a:r>
              <a:rPr lang="en-US" sz="4000" dirty="0" smtClean="0"/>
              <a:t>tabernacle is a “copy and shadow of the heavenly things, even as Moses was warned of God </a:t>
            </a:r>
            <a:r>
              <a:rPr lang="en-US" sz="4000" dirty="0" smtClean="0"/>
              <a:t>when </a:t>
            </a:r>
            <a:r>
              <a:rPr lang="en-US" sz="4000" dirty="0" smtClean="0"/>
              <a:t>he was about to make the </a:t>
            </a:r>
            <a:r>
              <a:rPr lang="en-US" sz="4000" dirty="0"/>
              <a:t>tabernacle (Hebrews 8:5</a:t>
            </a:r>
            <a:r>
              <a:rPr lang="en-US" sz="4000" dirty="0" smtClean="0"/>
              <a:t>). </a:t>
            </a:r>
            <a:endParaRPr lang="en-US" sz="4000" dirty="0" smtClean="0"/>
          </a:p>
          <a:p>
            <a:r>
              <a:rPr lang="en-US" sz="4000" dirty="0" smtClean="0"/>
              <a:t>The </a:t>
            </a:r>
            <a:r>
              <a:rPr lang="en-US" sz="4000" dirty="0" smtClean="0"/>
              <a:t>tabernacle was a shadow, the church is the reality. </a:t>
            </a:r>
            <a:endParaRPr lang="en-US" sz="4000" dirty="0" smtClean="0"/>
          </a:p>
          <a:p>
            <a:r>
              <a:rPr lang="en-US" sz="4000" dirty="0" smtClean="0"/>
              <a:t>Since </a:t>
            </a:r>
            <a:r>
              <a:rPr lang="en-US" sz="4000" dirty="0" smtClean="0"/>
              <a:t>the shadow had a pattern, the reality must also have </a:t>
            </a:r>
            <a:r>
              <a:rPr lang="en-US" sz="4000" dirty="0" smtClean="0"/>
              <a:t>one.</a:t>
            </a:r>
            <a:endParaRPr lang="en-US" sz="4000" dirty="0" smtClean="0"/>
          </a:p>
          <a:p>
            <a:r>
              <a:rPr lang="en-US" sz="4000" dirty="0" smtClean="0"/>
              <a:t>Whatever the Bible says on any </a:t>
            </a:r>
            <a:r>
              <a:rPr lang="en-US" sz="4000" dirty="0" smtClean="0"/>
              <a:t>subject </a:t>
            </a:r>
            <a:r>
              <a:rPr lang="en-US" sz="4000" b="1" u="sng" dirty="0" smtClean="0"/>
              <a:t>is the </a:t>
            </a:r>
            <a:r>
              <a:rPr lang="en-US" sz="4000" b="1" u="sng" dirty="0" smtClean="0"/>
              <a:t>Pattern!!!!</a:t>
            </a:r>
            <a:endParaRPr lang="en-US" sz="4000" b="1" u="sng" dirty="0" smtClean="0"/>
          </a:p>
          <a:p>
            <a:endParaRPr lang="en-US" dirty="0"/>
          </a:p>
        </p:txBody>
      </p:sp>
    </p:spTree>
    <p:extLst>
      <p:ext uri="{BB962C8B-B14F-4D97-AF65-F5344CB8AC3E}">
        <p14:creationId xmlns:p14="http://schemas.microsoft.com/office/powerpoint/2010/main" val="93326094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067800" cy="6553200"/>
          </a:xfrm>
        </p:spPr>
        <p:txBody>
          <a:bodyPr>
            <a:normAutofit/>
          </a:bodyPr>
          <a:lstStyle/>
          <a:p>
            <a:r>
              <a:rPr lang="en-US" sz="4000" dirty="0" smtClean="0"/>
              <a:t>If we must follow the pattern of God’s word, then several conclusions naturally follow. </a:t>
            </a:r>
            <a:endParaRPr lang="en-US" sz="4000" dirty="0" smtClean="0"/>
          </a:p>
          <a:p>
            <a:r>
              <a:rPr lang="en-US" sz="4000" dirty="0" smtClean="0"/>
              <a:t>We </a:t>
            </a:r>
            <a:r>
              <a:rPr lang="en-US" sz="4000" dirty="0" smtClean="0"/>
              <a:t>cannot make add to or subtract from God’s word (</a:t>
            </a:r>
            <a:r>
              <a:rPr lang="en-US" sz="4000" dirty="0" smtClean="0"/>
              <a:t>Deuteronomy. 4:2; Revelation </a:t>
            </a:r>
            <a:r>
              <a:rPr lang="en-US" sz="4000" dirty="0" smtClean="0"/>
              <a:t>22:18-19). </a:t>
            </a:r>
            <a:endParaRPr lang="en-US" sz="4000" dirty="0" smtClean="0"/>
          </a:p>
          <a:p>
            <a:r>
              <a:rPr lang="en-US" sz="4000" dirty="0" smtClean="0"/>
              <a:t>We </a:t>
            </a:r>
            <a:r>
              <a:rPr lang="en-US" sz="4000" dirty="0" smtClean="0"/>
              <a:t>cannot go beyond God’s Word (</a:t>
            </a:r>
            <a:r>
              <a:rPr lang="en-US" sz="4000" dirty="0" smtClean="0"/>
              <a:t>Numbers 22:18; </a:t>
            </a:r>
            <a:r>
              <a:rPr lang="en-US" sz="4000" dirty="0" smtClean="0"/>
              <a:t>1 </a:t>
            </a:r>
            <a:r>
              <a:rPr lang="en-US" sz="4000" dirty="0" smtClean="0"/>
              <a:t>Corinthians </a:t>
            </a:r>
            <a:r>
              <a:rPr lang="en-US" sz="4000" dirty="0" smtClean="0"/>
              <a:t>4:6). </a:t>
            </a:r>
            <a:endParaRPr lang="en-US" sz="4000" dirty="0" smtClean="0"/>
          </a:p>
          <a:p>
            <a:r>
              <a:rPr lang="en-US" sz="4000" dirty="0" smtClean="0"/>
              <a:t>We </a:t>
            </a:r>
            <a:r>
              <a:rPr lang="en-US" sz="4000" dirty="0" smtClean="0"/>
              <a:t>cannot change God’s Word (</a:t>
            </a:r>
            <a:r>
              <a:rPr lang="en-US" sz="4000" dirty="0" smtClean="0"/>
              <a:t>Galatians </a:t>
            </a:r>
            <a:r>
              <a:rPr lang="en-US" sz="4000" dirty="0" smtClean="0"/>
              <a:t>1:6-9). </a:t>
            </a:r>
            <a:endParaRPr lang="en-US" sz="4000" dirty="0" smtClean="0"/>
          </a:p>
          <a:p>
            <a:endParaRPr lang="en-US" dirty="0"/>
          </a:p>
        </p:txBody>
      </p:sp>
    </p:spTree>
    <p:extLst>
      <p:ext uri="{BB962C8B-B14F-4D97-AF65-F5344CB8AC3E}">
        <p14:creationId xmlns:p14="http://schemas.microsoft.com/office/powerpoint/2010/main" val="27871883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15400" cy="6477000"/>
          </a:xfrm>
        </p:spPr>
        <p:txBody>
          <a:bodyPr>
            <a:normAutofit/>
          </a:bodyPr>
          <a:lstStyle/>
          <a:p>
            <a:r>
              <a:rPr lang="en-US" sz="4000" dirty="0"/>
              <a:t>We must abide within the confines of God’s Word (</a:t>
            </a:r>
            <a:r>
              <a:rPr lang="en-US" sz="4000" dirty="0" smtClean="0"/>
              <a:t>John 8:31; Colossians </a:t>
            </a:r>
            <a:r>
              <a:rPr lang="en-US" sz="4000" dirty="0"/>
              <a:t>3:17; 2 </a:t>
            </a:r>
            <a:r>
              <a:rPr lang="en-US" sz="4000" dirty="0" smtClean="0"/>
              <a:t>John </a:t>
            </a:r>
            <a:r>
              <a:rPr lang="en-US" sz="4000" dirty="0"/>
              <a:t>9). </a:t>
            </a:r>
            <a:endParaRPr lang="en-US" sz="4000" dirty="0" smtClean="0"/>
          </a:p>
          <a:p>
            <a:r>
              <a:rPr lang="en-US" sz="4000" dirty="0" smtClean="0"/>
              <a:t>We </a:t>
            </a:r>
            <a:r>
              <a:rPr lang="en-US" sz="4000" dirty="0"/>
              <a:t>must speak the very </a:t>
            </a:r>
            <a:r>
              <a:rPr lang="en-US" sz="4000" dirty="0" smtClean="0"/>
              <a:t>words </a:t>
            </a:r>
            <a:r>
              <a:rPr lang="en-US" sz="4000" dirty="0"/>
              <a:t>of God (1 </a:t>
            </a:r>
            <a:r>
              <a:rPr lang="en-US" sz="4000" dirty="0" smtClean="0"/>
              <a:t>Peter </a:t>
            </a:r>
            <a:r>
              <a:rPr lang="en-US" sz="4000" dirty="0"/>
              <a:t>4:11). </a:t>
            </a:r>
            <a:endParaRPr lang="en-US" sz="4000" dirty="0" smtClean="0"/>
          </a:p>
        </p:txBody>
      </p:sp>
    </p:spTree>
    <p:extLst>
      <p:ext uri="{BB962C8B-B14F-4D97-AF65-F5344CB8AC3E}">
        <p14:creationId xmlns:p14="http://schemas.microsoft.com/office/powerpoint/2010/main" val="125504354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0"/>
            <a:ext cx="8229600" cy="889210"/>
          </a:xfrm>
        </p:spPr>
        <p:txBody>
          <a:bodyPr/>
          <a:lstStyle/>
          <a:p>
            <a:r>
              <a:rPr lang="en-US" dirty="0" smtClean="0"/>
              <a:t>Conclusion</a:t>
            </a:r>
            <a:endParaRPr lang="en-US" dirty="0"/>
          </a:p>
        </p:txBody>
      </p:sp>
      <p:sp>
        <p:nvSpPr>
          <p:cNvPr id="3" name="Content Placeholder 2"/>
          <p:cNvSpPr>
            <a:spLocks noGrp="1"/>
          </p:cNvSpPr>
          <p:nvPr>
            <p:ph idx="1"/>
          </p:nvPr>
        </p:nvSpPr>
        <p:spPr>
          <a:xfrm>
            <a:off x="76200" y="838200"/>
            <a:ext cx="8991600" cy="5867400"/>
          </a:xfrm>
        </p:spPr>
        <p:txBody>
          <a:bodyPr>
            <a:normAutofit/>
          </a:bodyPr>
          <a:lstStyle/>
          <a:p>
            <a:r>
              <a:rPr lang="en-US" dirty="0"/>
              <a:t>If we respect biblical authority, we will follow it even as the prophets of old followed it (2 Peter 1:21). </a:t>
            </a:r>
          </a:p>
          <a:p>
            <a:r>
              <a:rPr lang="en-US" dirty="0"/>
              <a:t>If we respect biblical authority, we will follow it even as the apostles followed it (Acts 4:19,20; 5:29). </a:t>
            </a:r>
          </a:p>
          <a:p>
            <a:r>
              <a:rPr lang="en-US" dirty="0"/>
              <a:t>If we respect biblical authority, we will follow it even as Jesus Christ followed it (John 12:49,50</a:t>
            </a:r>
            <a:r>
              <a:rPr lang="en-US" dirty="0" smtClean="0"/>
              <a:t>).</a:t>
            </a:r>
          </a:p>
          <a:p>
            <a:r>
              <a:rPr lang="en-US" dirty="0" smtClean="0"/>
              <a:t>Now, the question to us: Do we recognize and respect Bible Authority?</a:t>
            </a:r>
            <a:endParaRPr lang="en-US" dirty="0"/>
          </a:p>
          <a:p>
            <a:endParaRPr lang="en-US" dirty="0"/>
          </a:p>
        </p:txBody>
      </p:sp>
    </p:spTree>
    <p:extLst>
      <p:ext uri="{BB962C8B-B14F-4D97-AF65-F5344CB8AC3E}">
        <p14:creationId xmlns:p14="http://schemas.microsoft.com/office/powerpoint/2010/main" val="258958052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Introduction</a:t>
            </a:r>
            <a:endParaRPr lang="en-US" dirty="0"/>
          </a:p>
        </p:txBody>
      </p:sp>
      <p:sp>
        <p:nvSpPr>
          <p:cNvPr id="3" name="Content Placeholder 2"/>
          <p:cNvSpPr>
            <a:spLocks noGrp="1"/>
          </p:cNvSpPr>
          <p:nvPr>
            <p:ph idx="1"/>
          </p:nvPr>
        </p:nvSpPr>
        <p:spPr>
          <a:xfrm>
            <a:off x="76200" y="838200"/>
            <a:ext cx="8991600" cy="5943600"/>
          </a:xfrm>
        </p:spPr>
        <p:txBody>
          <a:bodyPr>
            <a:normAutofit/>
          </a:bodyPr>
          <a:lstStyle/>
          <a:p>
            <a:r>
              <a:rPr lang="en-US" sz="3600" dirty="0"/>
              <a:t>Most of the problems to arise among brethren are due to a lack of respect for the authority of God’s word. </a:t>
            </a:r>
            <a:endParaRPr lang="en-US" sz="3600" dirty="0" smtClean="0"/>
          </a:p>
          <a:p>
            <a:r>
              <a:rPr lang="en-US" sz="3600" dirty="0" smtClean="0"/>
              <a:t>The </a:t>
            </a:r>
            <a:r>
              <a:rPr lang="en-US" sz="3600" dirty="0"/>
              <a:t>issue may be worldliness, divorce and </a:t>
            </a:r>
            <a:r>
              <a:rPr lang="en-US" sz="3600" dirty="0" smtClean="0"/>
              <a:t>remarriage, end of the world, is there a burning hell, did Christ already return?, </a:t>
            </a:r>
            <a:r>
              <a:rPr lang="en-US" sz="3600" dirty="0"/>
              <a:t>or the role of </a:t>
            </a:r>
            <a:r>
              <a:rPr lang="en-US" sz="3600" dirty="0" smtClean="0"/>
              <a:t>women in the assembly. </a:t>
            </a:r>
          </a:p>
          <a:p>
            <a:r>
              <a:rPr lang="en-US" sz="3600" dirty="0" smtClean="0"/>
              <a:t>While </a:t>
            </a:r>
            <a:r>
              <a:rPr lang="en-US" sz="3600" dirty="0"/>
              <a:t>each of these is a different issue, they are all symptoms of a lack of respect for the Bible. </a:t>
            </a:r>
            <a:endParaRPr lang="en-US" sz="3600" dirty="0" smtClean="0"/>
          </a:p>
          <a:p>
            <a:endParaRPr lang="en-US" dirty="0"/>
          </a:p>
        </p:txBody>
      </p:sp>
    </p:spTree>
    <p:extLst>
      <p:ext uri="{BB962C8B-B14F-4D97-AF65-F5344CB8AC3E}">
        <p14:creationId xmlns:p14="http://schemas.microsoft.com/office/powerpoint/2010/main" val="81374028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8991600" cy="6324600"/>
          </a:xfrm>
        </p:spPr>
        <p:txBody>
          <a:bodyPr>
            <a:normAutofit lnSpcReduction="10000"/>
          </a:bodyPr>
          <a:lstStyle/>
          <a:p>
            <a:r>
              <a:rPr lang="en-US" sz="3600" dirty="0" smtClean="0"/>
              <a:t>To show what the Bible says on the subject of worldliness will not correct the problem until those being taught have some respect for what God says.</a:t>
            </a:r>
          </a:p>
          <a:p>
            <a:r>
              <a:rPr lang="en-US" sz="3600" dirty="0" smtClean="0"/>
              <a:t>If they are not willing to accept God’s authority, they will continue in the practice they want to do and believe as they see fit. </a:t>
            </a:r>
          </a:p>
          <a:p>
            <a:r>
              <a:rPr lang="en-US" sz="3600" dirty="0" smtClean="0"/>
              <a:t>If we respect the Word of God, we must as Christians allow God to have the last word in all that we say and do. </a:t>
            </a:r>
          </a:p>
          <a:p>
            <a:r>
              <a:rPr lang="en-US" sz="3600" dirty="0" smtClean="0"/>
              <a:t>These are the reasons why:</a:t>
            </a:r>
          </a:p>
          <a:p>
            <a:endParaRPr lang="en-US" dirty="0"/>
          </a:p>
        </p:txBody>
      </p:sp>
    </p:spTree>
    <p:extLst>
      <p:ext uri="{BB962C8B-B14F-4D97-AF65-F5344CB8AC3E}">
        <p14:creationId xmlns:p14="http://schemas.microsoft.com/office/powerpoint/2010/main" val="347839115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normAutofit/>
          </a:bodyPr>
          <a:lstStyle/>
          <a:p>
            <a:r>
              <a:rPr lang="en-US" dirty="0" smtClean="0"/>
              <a:t>God Has Authority Over Man</a:t>
            </a:r>
            <a:endParaRPr lang="en-US" dirty="0"/>
          </a:p>
        </p:txBody>
      </p:sp>
      <p:sp>
        <p:nvSpPr>
          <p:cNvPr id="3" name="Content Placeholder 2"/>
          <p:cNvSpPr>
            <a:spLocks noGrp="1"/>
          </p:cNvSpPr>
          <p:nvPr>
            <p:ph idx="1"/>
          </p:nvPr>
        </p:nvSpPr>
        <p:spPr>
          <a:xfrm>
            <a:off x="76200" y="914400"/>
            <a:ext cx="8991600" cy="5867400"/>
          </a:xfrm>
        </p:spPr>
        <p:txBody>
          <a:bodyPr>
            <a:normAutofit/>
          </a:bodyPr>
          <a:lstStyle/>
          <a:p>
            <a:r>
              <a:rPr lang="en-US" sz="4400" dirty="0" smtClean="0"/>
              <a:t>By </a:t>
            </a:r>
            <a:r>
              <a:rPr lang="en-US" sz="4400" dirty="0"/>
              <a:t>“authority” we mean “The power to command, enforce laws, exact obedience, determine, or judge”. </a:t>
            </a:r>
            <a:endParaRPr lang="en-US" sz="4400" dirty="0" smtClean="0"/>
          </a:p>
          <a:p>
            <a:r>
              <a:rPr lang="en-US" sz="4400" dirty="0" smtClean="0"/>
              <a:t>God </a:t>
            </a:r>
            <a:r>
              <a:rPr lang="en-US" sz="4400" dirty="0"/>
              <a:t>has the power to tell man how he is to live and demand that he be obedient to his will</a:t>
            </a:r>
            <a:r>
              <a:rPr lang="en-US" sz="4400" dirty="0" smtClean="0"/>
              <a:t>.</a:t>
            </a:r>
          </a:p>
          <a:p>
            <a:r>
              <a:rPr lang="en-US" sz="4400" dirty="0" smtClean="0"/>
              <a:t>It is because:</a:t>
            </a:r>
            <a:endParaRPr lang="en-US" sz="4400" dirty="0"/>
          </a:p>
          <a:p>
            <a:pPr marL="0" indent="0">
              <a:buNone/>
            </a:pPr>
            <a:endParaRPr lang="en-US" dirty="0"/>
          </a:p>
        </p:txBody>
      </p:sp>
    </p:spTree>
    <p:extLst>
      <p:ext uri="{BB962C8B-B14F-4D97-AF65-F5344CB8AC3E}">
        <p14:creationId xmlns:p14="http://schemas.microsoft.com/office/powerpoint/2010/main" val="283209507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91600" cy="6477000"/>
          </a:xfrm>
        </p:spPr>
        <p:txBody>
          <a:bodyPr/>
          <a:lstStyle/>
          <a:p>
            <a:r>
              <a:rPr lang="en-US" sz="4000" b="1" dirty="0"/>
              <a:t>He is God</a:t>
            </a:r>
          </a:p>
          <a:p>
            <a:r>
              <a:rPr lang="en-US" sz="4000" dirty="0"/>
              <a:t>The very fact that God is God suggests he has all authority. </a:t>
            </a:r>
            <a:endParaRPr lang="en-US" sz="4000" dirty="0" smtClean="0"/>
          </a:p>
          <a:p>
            <a:r>
              <a:rPr lang="en-US" sz="4000" dirty="0" smtClean="0"/>
              <a:t>He </a:t>
            </a:r>
            <a:r>
              <a:rPr lang="en-US" sz="4000" dirty="0"/>
              <a:t>is eternal. </a:t>
            </a:r>
            <a:endParaRPr lang="en-US" sz="4000" dirty="0" smtClean="0"/>
          </a:p>
          <a:p>
            <a:r>
              <a:rPr lang="en-US" sz="4000" dirty="0" smtClean="0"/>
              <a:t>He </a:t>
            </a:r>
            <a:r>
              <a:rPr lang="en-US" sz="4000" dirty="0"/>
              <a:t>said to Moses, I am who I am” (Exodus 3:14</a:t>
            </a:r>
            <a:r>
              <a:rPr lang="en-US" sz="4000" dirty="0" smtClean="0"/>
              <a:t>).</a:t>
            </a:r>
          </a:p>
          <a:p>
            <a:r>
              <a:rPr lang="en-US" sz="4000" dirty="0" smtClean="0"/>
              <a:t>He </a:t>
            </a:r>
            <a:r>
              <a:rPr lang="en-US" sz="4000" dirty="0"/>
              <a:t>is the Almighty, the all powerful God (Revelation 4:8</a:t>
            </a:r>
            <a:r>
              <a:rPr lang="en-US" sz="4000" dirty="0" smtClean="0"/>
              <a:t>).</a:t>
            </a:r>
          </a:p>
          <a:p>
            <a:r>
              <a:rPr lang="en-US" sz="4000" dirty="0" smtClean="0"/>
              <a:t>He is God and man is not.</a:t>
            </a:r>
            <a:endParaRPr lang="en-US" sz="4000" dirty="0"/>
          </a:p>
          <a:p>
            <a:endParaRPr lang="en-US" dirty="0"/>
          </a:p>
        </p:txBody>
      </p:sp>
    </p:spTree>
    <p:extLst>
      <p:ext uri="{BB962C8B-B14F-4D97-AF65-F5344CB8AC3E}">
        <p14:creationId xmlns:p14="http://schemas.microsoft.com/office/powerpoint/2010/main" val="34885118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15400" cy="6400800"/>
          </a:xfrm>
        </p:spPr>
        <p:txBody>
          <a:bodyPr/>
          <a:lstStyle/>
          <a:p>
            <a:r>
              <a:rPr lang="en-US" sz="4000" b="1" dirty="0"/>
              <a:t>He is the Creator</a:t>
            </a:r>
          </a:p>
          <a:p>
            <a:r>
              <a:rPr lang="en-US" sz="4000" dirty="0"/>
              <a:t>He created the world and all things in it (</a:t>
            </a:r>
            <a:r>
              <a:rPr lang="en-US" sz="4000" dirty="0" smtClean="0"/>
              <a:t>Genesis </a:t>
            </a:r>
            <a:r>
              <a:rPr lang="en-US" sz="4000" dirty="0"/>
              <a:t>1:1; </a:t>
            </a:r>
            <a:r>
              <a:rPr lang="en-US" sz="4000" dirty="0" smtClean="0"/>
              <a:t>Hebrews </a:t>
            </a:r>
            <a:r>
              <a:rPr lang="en-US" sz="4000" dirty="0"/>
              <a:t>3:4). </a:t>
            </a:r>
            <a:endParaRPr lang="en-US" sz="4000" dirty="0" smtClean="0"/>
          </a:p>
          <a:p>
            <a:r>
              <a:rPr lang="en-US" sz="4000" dirty="0" smtClean="0"/>
              <a:t>The </a:t>
            </a:r>
            <a:r>
              <a:rPr lang="en-US" sz="4000" dirty="0"/>
              <a:t>world was created for his will (</a:t>
            </a:r>
            <a:r>
              <a:rPr lang="en-US" sz="4000" dirty="0" smtClean="0"/>
              <a:t>Revelation </a:t>
            </a:r>
            <a:r>
              <a:rPr lang="en-US" sz="4000" dirty="0"/>
              <a:t>4:11). </a:t>
            </a:r>
            <a:endParaRPr lang="en-US" sz="4000" dirty="0" smtClean="0"/>
          </a:p>
          <a:p>
            <a:r>
              <a:rPr lang="en-US" sz="4000" dirty="0" smtClean="0"/>
              <a:t>He </a:t>
            </a:r>
            <a:r>
              <a:rPr lang="en-US" sz="4000" dirty="0"/>
              <a:t>created man and gave him the very life that he has (</a:t>
            </a:r>
            <a:r>
              <a:rPr lang="en-US" sz="4000" dirty="0" smtClean="0"/>
              <a:t>Genesis </a:t>
            </a:r>
            <a:r>
              <a:rPr lang="en-US" sz="4000" dirty="0"/>
              <a:t>1:26; 2:7). </a:t>
            </a:r>
            <a:endParaRPr lang="en-US" sz="4000" dirty="0" smtClean="0"/>
          </a:p>
          <a:p>
            <a:r>
              <a:rPr lang="en-US" sz="4000" dirty="0" smtClean="0"/>
              <a:t>Thus</a:t>
            </a:r>
            <a:r>
              <a:rPr lang="en-US" sz="4000" dirty="0"/>
              <a:t>, he has the power to rule our lives.</a:t>
            </a:r>
          </a:p>
          <a:p>
            <a:endParaRPr lang="en-US" dirty="0"/>
          </a:p>
        </p:txBody>
      </p:sp>
    </p:spTree>
    <p:extLst>
      <p:ext uri="{BB962C8B-B14F-4D97-AF65-F5344CB8AC3E}">
        <p14:creationId xmlns:p14="http://schemas.microsoft.com/office/powerpoint/2010/main" val="333290043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a:bodyPr>
          <a:lstStyle/>
          <a:p>
            <a:r>
              <a:rPr lang="en-US" b="1" dirty="0" smtClean="0"/>
              <a:t>He </a:t>
            </a:r>
            <a:r>
              <a:rPr lang="en-US" b="1" dirty="0" smtClean="0"/>
              <a:t>is Infinite in His Wisdom</a:t>
            </a:r>
          </a:p>
          <a:p>
            <a:r>
              <a:rPr lang="en-US" sz="4000" dirty="0" smtClean="0"/>
              <a:t>His ways and thoughts are higher than man’s ways and thoughts (</a:t>
            </a:r>
            <a:r>
              <a:rPr lang="en-US" sz="4000" dirty="0" smtClean="0"/>
              <a:t>Isaiah </a:t>
            </a:r>
            <a:r>
              <a:rPr lang="en-US" sz="4000" dirty="0" smtClean="0"/>
              <a:t>55:8-9). </a:t>
            </a:r>
            <a:endParaRPr lang="en-US" sz="4000" dirty="0" smtClean="0"/>
          </a:p>
          <a:p>
            <a:r>
              <a:rPr lang="en-US" sz="4000" dirty="0" smtClean="0"/>
              <a:t>God </a:t>
            </a:r>
            <a:r>
              <a:rPr lang="en-US" sz="4000" dirty="0" smtClean="0"/>
              <a:t>is so wise that man cannot dare to sit in judgment on God and question what he says and does (</a:t>
            </a:r>
            <a:r>
              <a:rPr lang="en-US" sz="4000" dirty="0" smtClean="0"/>
              <a:t>Romans </a:t>
            </a:r>
            <a:r>
              <a:rPr lang="en-US" sz="4000" dirty="0" smtClean="0"/>
              <a:t>11:34). </a:t>
            </a:r>
            <a:endParaRPr lang="en-US" sz="4000" dirty="0" smtClean="0"/>
          </a:p>
          <a:p>
            <a:r>
              <a:rPr lang="en-US" sz="4000" dirty="0" smtClean="0"/>
              <a:t>Thus</a:t>
            </a:r>
            <a:r>
              <a:rPr lang="en-US" sz="4000" dirty="0" smtClean="0"/>
              <a:t>, man is not left to direct his own steps (</a:t>
            </a:r>
            <a:r>
              <a:rPr lang="en-US" sz="4000" dirty="0" smtClean="0"/>
              <a:t>Jeremiah </a:t>
            </a:r>
            <a:r>
              <a:rPr lang="en-US" sz="4000" dirty="0" smtClean="0"/>
              <a:t>10:23</a:t>
            </a:r>
            <a:r>
              <a:rPr lang="en-US" sz="4000" dirty="0" smtClean="0"/>
              <a:t>).</a:t>
            </a:r>
            <a:endParaRPr lang="en-US" sz="4000" dirty="0" smtClean="0"/>
          </a:p>
        </p:txBody>
      </p:sp>
    </p:spTree>
    <p:extLst>
      <p:ext uri="{BB962C8B-B14F-4D97-AF65-F5344CB8AC3E}">
        <p14:creationId xmlns:p14="http://schemas.microsoft.com/office/powerpoint/2010/main" val="16436780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a:bodyPr>
          <a:lstStyle/>
          <a:p>
            <a:r>
              <a:rPr lang="en-US" sz="3600" b="1" dirty="0" smtClean="0"/>
              <a:t>He </a:t>
            </a:r>
            <a:r>
              <a:rPr lang="en-US" sz="3600" b="1" dirty="0"/>
              <a:t>Controls the Destiny of Man</a:t>
            </a:r>
          </a:p>
          <a:p>
            <a:r>
              <a:rPr lang="en-US" sz="3600" dirty="0"/>
              <a:t>Paul described God to those who did not know God saying, “for in him we live and move and have our being. . . `For we are also his off-spring”‘ (Acts 17:28). </a:t>
            </a:r>
            <a:endParaRPr lang="en-US" sz="3600" dirty="0" smtClean="0"/>
          </a:p>
          <a:p>
            <a:r>
              <a:rPr lang="en-US" sz="3600" dirty="0" smtClean="0"/>
              <a:t>In </a:t>
            </a:r>
            <a:r>
              <a:rPr lang="en-US" sz="3600" dirty="0"/>
              <a:t>light of that principle, Paul states that God has commanded all men to repent (Acts 17:30,31</a:t>
            </a:r>
            <a:r>
              <a:rPr lang="en-US" sz="3600" dirty="0" smtClean="0"/>
              <a:t>).</a:t>
            </a:r>
          </a:p>
          <a:p>
            <a:r>
              <a:rPr lang="en-US" sz="3600" dirty="0" smtClean="0"/>
              <a:t>God </a:t>
            </a:r>
            <a:r>
              <a:rPr lang="en-US" sz="3600" dirty="0"/>
              <a:t>has the right to command that of man in that he controls the life and destiny of man.</a:t>
            </a:r>
          </a:p>
          <a:p>
            <a:endParaRPr lang="en-US" dirty="0"/>
          </a:p>
        </p:txBody>
      </p:sp>
    </p:spTree>
    <p:extLst>
      <p:ext uri="{BB962C8B-B14F-4D97-AF65-F5344CB8AC3E}">
        <p14:creationId xmlns:p14="http://schemas.microsoft.com/office/powerpoint/2010/main" val="32473094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553200"/>
          </a:xfrm>
        </p:spPr>
        <p:txBody>
          <a:bodyPr/>
          <a:lstStyle/>
          <a:p>
            <a:r>
              <a:rPr lang="en-US" sz="4000" b="1" dirty="0" smtClean="0"/>
              <a:t>He </a:t>
            </a:r>
            <a:r>
              <a:rPr lang="en-US" sz="4000" b="1" dirty="0" smtClean="0"/>
              <a:t>will Judge Man in the End</a:t>
            </a:r>
          </a:p>
          <a:p>
            <a:r>
              <a:rPr lang="en-US" sz="4000" dirty="0" smtClean="0"/>
              <a:t>God has appointed a day in which he will judge the world (Acts 17:31). </a:t>
            </a:r>
            <a:endParaRPr lang="en-US" sz="4000" dirty="0" smtClean="0"/>
          </a:p>
          <a:p>
            <a:r>
              <a:rPr lang="en-US" sz="4000" dirty="0" smtClean="0"/>
              <a:t>Whether </a:t>
            </a:r>
            <a:r>
              <a:rPr lang="en-US" sz="4000" dirty="0" smtClean="0"/>
              <a:t>we like it or not, whether we are ready or not, God will call all men to appear before him to be judged (2 </a:t>
            </a:r>
            <a:r>
              <a:rPr lang="en-US" sz="4000" dirty="0" smtClean="0"/>
              <a:t>Corinthians </a:t>
            </a:r>
            <a:r>
              <a:rPr lang="en-US" sz="4000" dirty="0" smtClean="0"/>
              <a:t>5:10). </a:t>
            </a:r>
            <a:endParaRPr lang="en-US" sz="4000" dirty="0" smtClean="0"/>
          </a:p>
          <a:p>
            <a:r>
              <a:rPr lang="en-US" sz="4000" dirty="0" smtClean="0"/>
              <a:t>If </a:t>
            </a:r>
            <a:r>
              <a:rPr lang="en-US" sz="4000" dirty="0" smtClean="0"/>
              <a:t>he will judge man, then he has the power to demand obedience to his will.</a:t>
            </a:r>
          </a:p>
          <a:p>
            <a:endParaRPr lang="en-US" dirty="0" smtClean="0"/>
          </a:p>
          <a:p>
            <a:endParaRPr lang="en-US" dirty="0"/>
          </a:p>
        </p:txBody>
      </p:sp>
    </p:spTree>
    <p:extLst>
      <p:ext uri="{BB962C8B-B14F-4D97-AF65-F5344CB8AC3E}">
        <p14:creationId xmlns:p14="http://schemas.microsoft.com/office/powerpoint/2010/main" val="17833210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1358</Words>
  <Application>Microsoft Office PowerPoint</Application>
  <PresentationFormat>On-screen Show (4:3)</PresentationFormat>
  <Paragraphs>81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Respecting  Biblical Authority</vt:lpstr>
      <vt:lpstr>Introduction</vt:lpstr>
      <vt:lpstr>PowerPoint Presentation</vt:lpstr>
      <vt:lpstr>God Has Authority Over Man</vt:lpstr>
      <vt:lpstr>PowerPoint Presentation</vt:lpstr>
      <vt:lpstr>PowerPoint Presentation</vt:lpstr>
      <vt:lpstr>PowerPoint Presentation</vt:lpstr>
      <vt:lpstr>PowerPoint Presentation</vt:lpstr>
      <vt:lpstr>PowerPoint Presentation</vt:lpstr>
      <vt:lpstr>The Bible Is the Infallible Word of God</vt:lpstr>
      <vt:lpstr>PowerPoint Presentation</vt:lpstr>
      <vt:lpstr>PowerPoint Presentation</vt:lpstr>
      <vt:lpstr>PowerPoint Presentation</vt:lpstr>
      <vt:lpstr>We Must Follow the Pattern of God’s Word</vt:lpstr>
      <vt:lpstr>PowerPoint Presentation</vt:lpstr>
      <vt:lpstr>PowerPoint Presentation</vt:lpstr>
      <vt:lpstr>PowerPoint Presentation</vt:lpstr>
      <vt:lpstr>PowerPoint Presentation</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Respecting Biblical Authority </dc:title>
  <dc:creator>Aarons</dc:creator>
  <cp:lastModifiedBy>Aarons</cp:lastModifiedBy>
  <cp:revision>5</cp:revision>
  <dcterms:created xsi:type="dcterms:W3CDTF">2017-11-28T00:54:43Z</dcterms:created>
  <dcterms:modified xsi:type="dcterms:W3CDTF">2017-11-30T22:46:50Z</dcterms:modified>
</cp:coreProperties>
</file>