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386" autoAdjust="0"/>
  </p:normalViewPr>
  <p:slideViewPr>
    <p:cSldViewPr>
      <p:cViewPr varScale="1">
        <p:scale>
          <a:sx n="95" d="100"/>
          <a:sy n="95" d="100"/>
        </p:scale>
        <p:origin x="-216" y="-102"/>
      </p:cViewPr>
      <p:guideLst>
        <p:guide orient="horz" pos="2160"/>
        <p:guide pos="2880"/>
      </p:guideLst>
    </p:cSldViewPr>
  </p:slideViewPr>
  <p:outlineViewPr>
    <p:cViewPr>
      <p:scale>
        <a:sx n="33" d="100"/>
        <a:sy n="33" d="100"/>
      </p:scale>
      <p:origin x="48" y="114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6BF435-D820-4AE3-9908-BAE94B0ADF34}"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EF6AF-9E72-4B95-A8D2-DF79180A4C04}" type="slidenum">
              <a:rPr lang="en-US" smtClean="0"/>
              <a:t>‹#›</a:t>
            </a:fld>
            <a:endParaRPr lang="en-US"/>
          </a:p>
        </p:txBody>
      </p:sp>
    </p:spTree>
    <p:extLst>
      <p:ext uri="{BB962C8B-B14F-4D97-AF65-F5344CB8AC3E}">
        <p14:creationId xmlns:p14="http://schemas.microsoft.com/office/powerpoint/2010/main" val="204354938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BF435-D820-4AE3-9908-BAE94B0ADF34}"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EF6AF-9E72-4B95-A8D2-DF79180A4C04}" type="slidenum">
              <a:rPr lang="en-US" smtClean="0"/>
              <a:t>‹#›</a:t>
            </a:fld>
            <a:endParaRPr lang="en-US"/>
          </a:p>
        </p:txBody>
      </p:sp>
    </p:spTree>
    <p:extLst>
      <p:ext uri="{BB962C8B-B14F-4D97-AF65-F5344CB8AC3E}">
        <p14:creationId xmlns:p14="http://schemas.microsoft.com/office/powerpoint/2010/main" val="35451778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BF435-D820-4AE3-9908-BAE94B0ADF34}"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EF6AF-9E72-4B95-A8D2-DF79180A4C04}" type="slidenum">
              <a:rPr lang="en-US" smtClean="0"/>
              <a:t>‹#›</a:t>
            </a:fld>
            <a:endParaRPr lang="en-US"/>
          </a:p>
        </p:txBody>
      </p:sp>
    </p:spTree>
    <p:extLst>
      <p:ext uri="{BB962C8B-B14F-4D97-AF65-F5344CB8AC3E}">
        <p14:creationId xmlns:p14="http://schemas.microsoft.com/office/powerpoint/2010/main" val="1543782066"/>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BF435-D820-4AE3-9908-BAE94B0ADF34}"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EF6AF-9E72-4B95-A8D2-DF79180A4C04}" type="slidenum">
              <a:rPr lang="en-US" smtClean="0"/>
              <a:t>‹#›</a:t>
            </a:fld>
            <a:endParaRPr lang="en-US"/>
          </a:p>
        </p:txBody>
      </p:sp>
    </p:spTree>
    <p:extLst>
      <p:ext uri="{BB962C8B-B14F-4D97-AF65-F5344CB8AC3E}">
        <p14:creationId xmlns:p14="http://schemas.microsoft.com/office/powerpoint/2010/main" val="239749934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6BF435-D820-4AE3-9908-BAE94B0ADF34}" type="datetimeFigureOut">
              <a:rPr lang="en-US" smtClean="0"/>
              <a:t>6/15/2016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6EF6AF-9E72-4B95-A8D2-DF79180A4C04}" type="slidenum">
              <a:rPr lang="en-US" smtClean="0"/>
              <a:t>‹#›</a:t>
            </a:fld>
            <a:endParaRPr lang="en-US"/>
          </a:p>
        </p:txBody>
      </p:sp>
    </p:spTree>
    <p:extLst>
      <p:ext uri="{BB962C8B-B14F-4D97-AF65-F5344CB8AC3E}">
        <p14:creationId xmlns:p14="http://schemas.microsoft.com/office/powerpoint/2010/main" val="260087085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6BF435-D820-4AE3-9908-BAE94B0ADF34}" type="datetimeFigureOut">
              <a:rPr lang="en-US" smtClean="0"/>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EF6AF-9E72-4B95-A8D2-DF79180A4C04}" type="slidenum">
              <a:rPr lang="en-US" smtClean="0"/>
              <a:t>‹#›</a:t>
            </a:fld>
            <a:endParaRPr lang="en-US"/>
          </a:p>
        </p:txBody>
      </p:sp>
    </p:spTree>
    <p:extLst>
      <p:ext uri="{BB962C8B-B14F-4D97-AF65-F5344CB8AC3E}">
        <p14:creationId xmlns:p14="http://schemas.microsoft.com/office/powerpoint/2010/main" val="331050906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6BF435-D820-4AE3-9908-BAE94B0ADF34}" type="datetimeFigureOut">
              <a:rPr lang="en-US" smtClean="0"/>
              <a:t>6/15/2016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6EF6AF-9E72-4B95-A8D2-DF79180A4C04}" type="slidenum">
              <a:rPr lang="en-US" smtClean="0"/>
              <a:t>‹#›</a:t>
            </a:fld>
            <a:endParaRPr lang="en-US"/>
          </a:p>
        </p:txBody>
      </p:sp>
    </p:spTree>
    <p:extLst>
      <p:ext uri="{BB962C8B-B14F-4D97-AF65-F5344CB8AC3E}">
        <p14:creationId xmlns:p14="http://schemas.microsoft.com/office/powerpoint/2010/main" val="165841940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6BF435-D820-4AE3-9908-BAE94B0ADF34}" type="datetimeFigureOut">
              <a:rPr lang="en-US" smtClean="0"/>
              <a:t>6/15/2016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6EF6AF-9E72-4B95-A8D2-DF79180A4C04}" type="slidenum">
              <a:rPr lang="en-US" smtClean="0"/>
              <a:t>‹#›</a:t>
            </a:fld>
            <a:endParaRPr lang="en-US"/>
          </a:p>
        </p:txBody>
      </p:sp>
    </p:spTree>
    <p:extLst>
      <p:ext uri="{BB962C8B-B14F-4D97-AF65-F5344CB8AC3E}">
        <p14:creationId xmlns:p14="http://schemas.microsoft.com/office/powerpoint/2010/main" val="257841914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6BF435-D820-4AE3-9908-BAE94B0ADF34}" type="datetimeFigureOut">
              <a:rPr lang="en-US" smtClean="0"/>
              <a:t>6/15/2016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6EF6AF-9E72-4B95-A8D2-DF79180A4C04}" type="slidenum">
              <a:rPr lang="en-US" smtClean="0"/>
              <a:t>‹#›</a:t>
            </a:fld>
            <a:endParaRPr lang="en-US"/>
          </a:p>
        </p:txBody>
      </p:sp>
    </p:spTree>
    <p:extLst>
      <p:ext uri="{BB962C8B-B14F-4D97-AF65-F5344CB8AC3E}">
        <p14:creationId xmlns:p14="http://schemas.microsoft.com/office/powerpoint/2010/main" val="44017688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BF435-D820-4AE3-9908-BAE94B0ADF34}" type="datetimeFigureOut">
              <a:rPr lang="en-US" smtClean="0"/>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EF6AF-9E72-4B95-A8D2-DF79180A4C04}" type="slidenum">
              <a:rPr lang="en-US" smtClean="0"/>
              <a:t>‹#›</a:t>
            </a:fld>
            <a:endParaRPr lang="en-US"/>
          </a:p>
        </p:txBody>
      </p:sp>
    </p:spTree>
    <p:extLst>
      <p:ext uri="{BB962C8B-B14F-4D97-AF65-F5344CB8AC3E}">
        <p14:creationId xmlns:p14="http://schemas.microsoft.com/office/powerpoint/2010/main" val="100509262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6BF435-D820-4AE3-9908-BAE94B0ADF34}" type="datetimeFigureOut">
              <a:rPr lang="en-US" smtClean="0"/>
              <a:t>6/15/2016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6EF6AF-9E72-4B95-A8D2-DF79180A4C04}" type="slidenum">
              <a:rPr lang="en-US" smtClean="0"/>
              <a:t>‹#›</a:t>
            </a:fld>
            <a:endParaRPr lang="en-US"/>
          </a:p>
        </p:txBody>
      </p:sp>
    </p:spTree>
    <p:extLst>
      <p:ext uri="{BB962C8B-B14F-4D97-AF65-F5344CB8AC3E}">
        <p14:creationId xmlns:p14="http://schemas.microsoft.com/office/powerpoint/2010/main" val="13750721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68000">
              <a:srgbClr val="9CB86E"/>
            </a:gs>
            <a:gs pos="100000">
              <a:srgbClr val="156B13">
                <a:alpha val="64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BF435-D820-4AE3-9908-BAE94B0ADF34}" type="datetimeFigureOut">
              <a:rPr lang="en-US" smtClean="0"/>
              <a:t>6/15/2016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6EF6AF-9E72-4B95-A8D2-DF79180A4C04}" type="slidenum">
              <a:rPr lang="en-US" smtClean="0"/>
              <a:t>‹#›</a:t>
            </a:fld>
            <a:endParaRPr lang="en-US"/>
          </a:p>
        </p:txBody>
      </p:sp>
    </p:spTree>
    <p:extLst>
      <p:ext uri="{BB962C8B-B14F-4D97-AF65-F5344CB8AC3E}">
        <p14:creationId xmlns:p14="http://schemas.microsoft.com/office/powerpoint/2010/main" val="324839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838450"/>
          </a:xfrm>
        </p:spPr>
        <p:txBody>
          <a:bodyPr>
            <a:normAutofit/>
          </a:bodyPr>
          <a:lstStyle/>
          <a:p>
            <a:r>
              <a:rPr lang="en-US" sz="7200" b="1" dirty="0" smtClean="0"/>
              <a:t>What We Must Show The World</a:t>
            </a:r>
            <a:endParaRPr lang="en-US" sz="7200" b="1" dirty="0"/>
          </a:p>
        </p:txBody>
      </p:sp>
      <p:sp>
        <p:nvSpPr>
          <p:cNvPr id="3" name="Subtitle 2"/>
          <p:cNvSpPr>
            <a:spLocks noGrp="1"/>
          </p:cNvSpPr>
          <p:nvPr>
            <p:ph type="subTitle" idx="1"/>
          </p:nvPr>
        </p:nvSpPr>
        <p:spPr/>
        <p:txBody>
          <a:bodyPr/>
          <a:lstStyle/>
          <a:p>
            <a:r>
              <a:rPr lang="en-US" dirty="0" smtClean="0">
                <a:solidFill>
                  <a:schemeClr val="tx1"/>
                </a:solidFill>
              </a:rPr>
              <a:t>(Part Two)</a:t>
            </a:r>
            <a:endParaRPr lang="en-US" dirty="0">
              <a:solidFill>
                <a:schemeClr val="tx1"/>
              </a:solidFill>
            </a:endParaRPr>
          </a:p>
        </p:txBody>
      </p:sp>
    </p:spTree>
    <p:extLst>
      <p:ext uri="{BB962C8B-B14F-4D97-AF65-F5344CB8AC3E}">
        <p14:creationId xmlns:p14="http://schemas.microsoft.com/office/powerpoint/2010/main" val="65291535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THE LOVE OF CHRIST</a:t>
            </a:r>
            <a:endParaRPr lang="en-US" dirty="0"/>
          </a:p>
        </p:txBody>
      </p:sp>
      <p:sp>
        <p:nvSpPr>
          <p:cNvPr id="3" name="Content Placeholder 2"/>
          <p:cNvSpPr>
            <a:spLocks noGrp="1"/>
          </p:cNvSpPr>
          <p:nvPr>
            <p:ph idx="1"/>
          </p:nvPr>
        </p:nvSpPr>
        <p:spPr>
          <a:xfrm>
            <a:off x="0" y="762000"/>
            <a:ext cx="9144000" cy="6019800"/>
          </a:xfrm>
        </p:spPr>
        <p:txBody>
          <a:bodyPr>
            <a:noAutofit/>
          </a:bodyPr>
          <a:lstStyle/>
          <a:p>
            <a:r>
              <a:rPr lang="en-US" sz="2400" dirty="0" smtClean="0"/>
              <a:t>He was crucified.</a:t>
            </a:r>
          </a:p>
          <a:p>
            <a:r>
              <a:rPr lang="en-US" sz="2400" dirty="0" smtClean="0"/>
              <a:t>The means of crucifixion was such that it would bring about a relatively quick death. </a:t>
            </a:r>
          </a:p>
          <a:p>
            <a:r>
              <a:rPr lang="en-US" sz="2400" dirty="0" smtClean="0"/>
              <a:t>The "nails" might be more correctly called spikes — like our railroad spikes — for they had to bear the weight of the crucified one. </a:t>
            </a:r>
          </a:p>
          <a:p>
            <a:r>
              <a:rPr lang="en-US" sz="2400" dirty="0" smtClean="0"/>
              <a:t>The crucifixion was such that it stretched out the body, sometimes to the point that the bones were literally pulled out of their joints by the body's pull itself. </a:t>
            </a:r>
          </a:p>
          <a:p>
            <a:r>
              <a:rPr lang="en-US" sz="2400" dirty="0" smtClean="0"/>
              <a:t>After awhile, and because of exhaustion, the body would sag even lower and would bring on difficulty breathing, some dying from self-suffocation. </a:t>
            </a:r>
          </a:p>
          <a:p>
            <a:r>
              <a:rPr lang="en-US" sz="2400" dirty="0" smtClean="0"/>
              <a:t>As He hung there, suffering the physical pain and anguish and dehydrated from the heat of the day, He cried out "I thirst!" (John 19:38), to which someone ran and brought a sponge filled with sour wine (vinegar, v. 29). </a:t>
            </a:r>
          </a:p>
        </p:txBody>
      </p:sp>
    </p:spTree>
    <p:extLst>
      <p:ext uri="{BB962C8B-B14F-4D97-AF65-F5344CB8AC3E}">
        <p14:creationId xmlns:p14="http://schemas.microsoft.com/office/powerpoint/2010/main" val="144911012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r>
              <a:rPr lang="en-US" dirty="0" smtClean="0"/>
              <a:t>To the very end, His accusers would give Him not even the slightest bit of relief or comfort — just as they had done in His life on earth.</a:t>
            </a:r>
          </a:p>
          <a:p>
            <a:r>
              <a:rPr lang="en-US" dirty="0" smtClean="0"/>
              <a:t>He endured this even in His innocence. </a:t>
            </a:r>
          </a:p>
          <a:p>
            <a:r>
              <a:rPr lang="en-US" dirty="0" smtClean="0"/>
              <a:t>Even His betrayer admitted the innocence of Jesus (Matthew 27:4). </a:t>
            </a:r>
          </a:p>
          <a:p>
            <a:r>
              <a:rPr lang="en-US" dirty="0" smtClean="0"/>
              <a:t>He had committed no crime. </a:t>
            </a:r>
          </a:p>
          <a:p>
            <a:r>
              <a:rPr lang="en-US" dirty="0" smtClean="0"/>
              <a:t>One of those who hung with Him recognized that He had "done nothing wrong." (Luke 23:41) </a:t>
            </a:r>
          </a:p>
          <a:p>
            <a:r>
              <a:rPr lang="en-US" dirty="0" smtClean="0"/>
              <a:t>So on top of the great suffering that Jesus endured, He did so in innocence, and He "did not revile in return" and "did not threaten." (1 Peter 2:23)  </a:t>
            </a:r>
          </a:p>
          <a:p>
            <a:endParaRPr lang="en-US" dirty="0"/>
          </a:p>
        </p:txBody>
      </p:sp>
    </p:spTree>
    <p:extLst>
      <p:ext uri="{BB962C8B-B14F-4D97-AF65-F5344CB8AC3E}">
        <p14:creationId xmlns:p14="http://schemas.microsoft.com/office/powerpoint/2010/main" val="64061947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THE REASON FOR HIS DEATH</a:t>
            </a:r>
            <a:endParaRPr lang="en-US" dirty="0"/>
          </a:p>
        </p:txBody>
      </p:sp>
      <p:sp>
        <p:nvSpPr>
          <p:cNvPr id="3" name="Content Placeholder 2"/>
          <p:cNvSpPr>
            <a:spLocks noGrp="1"/>
          </p:cNvSpPr>
          <p:nvPr>
            <p:ph idx="1"/>
          </p:nvPr>
        </p:nvSpPr>
        <p:spPr>
          <a:xfrm>
            <a:off x="76200" y="914400"/>
            <a:ext cx="9067800" cy="5791200"/>
          </a:xfrm>
        </p:spPr>
        <p:txBody>
          <a:bodyPr>
            <a:normAutofit lnSpcReduction="10000"/>
          </a:bodyPr>
          <a:lstStyle/>
          <a:p>
            <a:r>
              <a:rPr lang="en-US" dirty="0" smtClean="0"/>
              <a:t>The plain fact of Jesus' death is that it was for our sins. </a:t>
            </a:r>
          </a:p>
          <a:p>
            <a:r>
              <a:rPr lang="en-US" dirty="0" smtClean="0"/>
              <a:t>He had no ulterior motives, no secret agenda to take over the world or usurp Roman authority, and no alternative plan that was not revealed. </a:t>
            </a:r>
          </a:p>
          <a:p>
            <a:r>
              <a:rPr lang="en-US" dirty="0" smtClean="0"/>
              <a:t>Jesus Christ suffered these terrible things and died the cruel death on the cross for our sins. </a:t>
            </a:r>
          </a:p>
          <a:p>
            <a:r>
              <a:rPr lang="en-US" dirty="0" smtClean="0"/>
              <a:t>He died for our sins that we "might live for righteousness" (1 Peter 2:24). </a:t>
            </a:r>
          </a:p>
          <a:p>
            <a:r>
              <a:rPr lang="en-US" dirty="0" smtClean="0"/>
              <a:t>He did all this that we might have the hope of eternal life. </a:t>
            </a:r>
          </a:p>
        </p:txBody>
      </p:sp>
    </p:spTree>
    <p:extLst>
      <p:ext uri="{BB962C8B-B14F-4D97-AF65-F5344CB8AC3E}">
        <p14:creationId xmlns:p14="http://schemas.microsoft.com/office/powerpoint/2010/main" val="236852659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THE REASON FOR HIS DEATH</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dirty="0" smtClean="0"/>
              <a:t>He Did It Because He Loved Us. </a:t>
            </a:r>
          </a:p>
          <a:p>
            <a:r>
              <a:rPr lang="en-US" dirty="0" smtClean="0"/>
              <a:t>And again, we see there was a higher motivation than selfish ambition. </a:t>
            </a:r>
          </a:p>
          <a:p>
            <a:r>
              <a:rPr lang="en-US" dirty="0" smtClean="0"/>
              <a:t>Jesus did not do all of these things that He might gain the glory.</a:t>
            </a:r>
          </a:p>
          <a:p>
            <a:r>
              <a:rPr lang="en-US" dirty="0" smtClean="0"/>
              <a:t>Certainly, He was exalted, but because He did it by love — for us. </a:t>
            </a:r>
          </a:p>
        </p:txBody>
      </p:sp>
    </p:spTree>
    <p:extLst>
      <p:ext uri="{BB962C8B-B14F-4D97-AF65-F5344CB8AC3E}">
        <p14:creationId xmlns:p14="http://schemas.microsoft.com/office/powerpoint/2010/main" val="441987098"/>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05004"/>
          </a:xfrm>
        </p:spPr>
        <p:txBody>
          <a:bodyPr/>
          <a:lstStyle/>
          <a:p>
            <a:r>
              <a:rPr lang="en-US" dirty="0" smtClean="0"/>
              <a:t>THE REASON FOR HIS DEATH</a:t>
            </a:r>
            <a:endParaRPr lang="en-US" dirty="0"/>
          </a:p>
        </p:txBody>
      </p:sp>
      <p:sp>
        <p:nvSpPr>
          <p:cNvPr id="3" name="Content Placeholder 2"/>
          <p:cNvSpPr>
            <a:spLocks noGrp="1"/>
          </p:cNvSpPr>
          <p:nvPr>
            <p:ph idx="1"/>
          </p:nvPr>
        </p:nvSpPr>
        <p:spPr>
          <a:xfrm>
            <a:off x="76200" y="914400"/>
            <a:ext cx="9067800" cy="5791200"/>
          </a:xfrm>
        </p:spPr>
        <p:txBody>
          <a:bodyPr>
            <a:normAutofit/>
          </a:bodyPr>
          <a:lstStyle/>
          <a:p>
            <a:r>
              <a:rPr lang="en-US" dirty="0" smtClean="0"/>
              <a:t>We Could Not Do What He Did. </a:t>
            </a:r>
          </a:p>
          <a:p>
            <a:r>
              <a:rPr lang="en-US" dirty="0" smtClean="0"/>
              <a:t>We were literally helpless in our efforts to remove sin from our lives. </a:t>
            </a:r>
          </a:p>
          <a:p>
            <a:r>
              <a:rPr lang="en-US" dirty="0" smtClean="0"/>
              <a:t>We could not do it! </a:t>
            </a:r>
          </a:p>
          <a:p>
            <a:r>
              <a:rPr lang="en-US" dirty="0" smtClean="0"/>
              <a:t>But Jesus could! </a:t>
            </a:r>
          </a:p>
          <a:p>
            <a:r>
              <a:rPr lang="en-US" dirty="0" smtClean="0"/>
              <a:t>He "died for the ungodly" (you and me) and "while we were sinners." (Romans 5:6, 8) </a:t>
            </a:r>
          </a:p>
          <a:p>
            <a:r>
              <a:rPr lang="en-US" dirty="0" smtClean="0"/>
              <a:t>He didn't do it because we deserved it or because we were good or His friends; </a:t>
            </a:r>
          </a:p>
          <a:p>
            <a:r>
              <a:rPr lang="en-US" dirty="0" smtClean="0"/>
              <a:t>He did it in spite of who we were.</a:t>
            </a:r>
          </a:p>
          <a:p>
            <a:endParaRPr lang="en-US" dirty="0"/>
          </a:p>
        </p:txBody>
      </p:sp>
    </p:spTree>
    <p:extLst>
      <p:ext uri="{BB962C8B-B14F-4D97-AF65-F5344CB8AC3E}">
        <p14:creationId xmlns:p14="http://schemas.microsoft.com/office/powerpoint/2010/main" val="4036743280"/>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lstStyle/>
          <a:p>
            <a:r>
              <a:rPr lang="en-US" dirty="0" smtClean="0"/>
              <a:t>CONCLUSION </a:t>
            </a:r>
            <a:r>
              <a:rPr lang="en-US" sz="2000" dirty="0" smtClean="0"/>
              <a:t>(Part Two)</a:t>
            </a:r>
            <a:endParaRPr lang="en-US" sz="2000" dirty="0"/>
          </a:p>
        </p:txBody>
      </p:sp>
      <p:sp>
        <p:nvSpPr>
          <p:cNvPr id="3" name="Content Placeholder 2"/>
          <p:cNvSpPr>
            <a:spLocks noGrp="1"/>
          </p:cNvSpPr>
          <p:nvPr>
            <p:ph idx="1"/>
          </p:nvPr>
        </p:nvSpPr>
        <p:spPr>
          <a:xfrm>
            <a:off x="0" y="914400"/>
            <a:ext cx="9144000" cy="5638800"/>
          </a:xfrm>
        </p:spPr>
        <p:txBody>
          <a:bodyPr>
            <a:normAutofit lnSpcReduction="10000"/>
          </a:bodyPr>
          <a:lstStyle/>
          <a:p>
            <a:r>
              <a:rPr lang="en-US" dirty="0" smtClean="0"/>
              <a:t>If the people of the world are going to have any chance at all to obtain salvation from God, they must learn these things.</a:t>
            </a:r>
          </a:p>
          <a:p>
            <a:r>
              <a:rPr lang="en-US" dirty="0" smtClean="0"/>
              <a:t>They must learn they are lost until they convert to Christ and obey Him.</a:t>
            </a:r>
          </a:p>
          <a:p>
            <a:r>
              <a:rPr lang="en-US" dirty="0" smtClean="0"/>
              <a:t>They are lost as long as they have their sins.</a:t>
            </a:r>
          </a:p>
          <a:p>
            <a:r>
              <a:rPr lang="en-US" dirty="0" smtClean="0"/>
              <a:t>Christ showed His love for us by providing the remedy to our problem.</a:t>
            </a:r>
          </a:p>
          <a:p>
            <a:r>
              <a:rPr lang="en-US" dirty="0" smtClean="0"/>
              <a:t>Through Christ, we can be reconciled to God and be considered faithful to receive the crown of life.</a:t>
            </a:r>
          </a:p>
          <a:p>
            <a:r>
              <a:rPr lang="en-US" dirty="0" smtClean="0"/>
              <a:t>We </a:t>
            </a:r>
            <a:r>
              <a:rPr lang="en-US" smtClean="0"/>
              <a:t>must show </a:t>
            </a:r>
            <a:r>
              <a:rPr lang="en-US" dirty="0" smtClean="0"/>
              <a:t>this to everyone.</a:t>
            </a:r>
            <a:endParaRPr lang="en-US" dirty="0"/>
          </a:p>
        </p:txBody>
      </p:sp>
    </p:spTree>
    <p:extLst>
      <p:ext uri="{BB962C8B-B14F-4D97-AF65-F5344CB8AC3E}">
        <p14:creationId xmlns:p14="http://schemas.microsoft.com/office/powerpoint/2010/main" val="219009798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INTRODUCTION</a:t>
            </a:r>
            <a:endParaRPr lang="en-US" dirty="0"/>
          </a:p>
        </p:txBody>
      </p:sp>
      <p:sp>
        <p:nvSpPr>
          <p:cNvPr id="3" name="Content Placeholder 2"/>
          <p:cNvSpPr>
            <a:spLocks noGrp="1"/>
          </p:cNvSpPr>
          <p:nvPr>
            <p:ph idx="1"/>
          </p:nvPr>
        </p:nvSpPr>
        <p:spPr>
          <a:xfrm>
            <a:off x="76200" y="914400"/>
            <a:ext cx="9067800" cy="5791200"/>
          </a:xfrm>
        </p:spPr>
        <p:txBody>
          <a:bodyPr>
            <a:normAutofit/>
          </a:bodyPr>
          <a:lstStyle/>
          <a:p>
            <a:r>
              <a:rPr lang="en-US" dirty="0" smtClean="0"/>
              <a:t>As we have hopefully seen over the past few months, one of the greatest responsibilities we have as disciples of Jesus Christ is teaching the lost. </a:t>
            </a:r>
          </a:p>
          <a:p>
            <a:r>
              <a:rPr lang="en-US" dirty="0" smtClean="0"/>
              <a:t>It is a command of our Lord and it is a necessity in the process of salvation. </a:t>
            </a:r>
          </a:p>
          <a:p>
            <a:r>
              <a:rPr lang="en-US" dirty="0" smtClean="0"/>
              <a:t>Though sometimes we may forget the vital need for this, I believe we all understand the importance of our part in the salvation of others. </a:t>
            </a:r>
          </a:p>
          <a:p>
            <a:r>
              <a:rPr lang="en-US" dirty="0" smtClean="0"/>
              <a:t>Our last lesson focused upon the fact that all are lost.</a:t>
            </a:r>
          </a:p>
          <a:p>
            <a:endParaRPr lang="en-US" dirty="0"/>
          </a:p>
        </p:txBody>
      </p:sp>
    </p:spTree>
    <p:extLst>
      <p:ext uri="{BB962C8B-B14F-4D97-AF65-F5344CB8AC3E}">
        <p14:creationId xmlns:p14="http://schemas.microsoft.com/office/powerpoint/2010/main" val="823103712"/>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248400"/>
          </a:xfrm>
        </p:spPr>
        <p:txBody>
          <a:bodyPr>
            <a:normAutofit fontScale="92500" lnSpcReduction="10000"/>
          </a:bodyPr>
          <a:lstStyle/>
          <a:p>
            <a:r>
              <a:rPr lang="en-US" dirty="0" smtClean="0"/>
              <a:t>Let us consider a few things the world needs to see that they might put away the worldly life and join with us in striving for the heavenly goal. </a:t>
            </a:r>
          </a:p>
          <a:p>
            <a:r>
              <a:rPr lang="en-US" dirty="0" smtClean="0"/>
              <a:t>Let us look at those things the world must see if we are to convince them to change and then follow after our Lord. </a:t>
            </a:r>
          </a:p>
          <a:p>
            <a:r>
              <a:rPr lang="en-US" dirty="0" smtClean="0"/>
              <a:t>And when we have done this let us also consider that we must get them to see the reality of eternity. </a:t>
            </a:r>
          </a:p>
          <a:p>
            <a:r>
              <a:rPr lang="en-US" dirty="0" smtClean="0"/>
              <a:t>These things should motivate the lost to obey, but they should also motivate the believer to continue steadfastly in the faith, remembering from whence we came. </a:t>
            </a:r>
          </a:p>
          <a:p>
            <a:r>
              <a:rPr lang="en-US" sz="4200" b="1" dirty="0" smtClean="0"/>
              <a:t>What We Must Show The World is:</a:t>
            </a:r>
          </a:p>
          <a:p>
            <a:endParaRPr lang="en-US" dirty="0"/>
          </a:p>
        </p:txBody>
      </p:sp>
    </p:spTree>
    <p:extLst>
      <p:ext uri="{BB962C8B-B14F-4D97-AF65-F5344CB8AC3E}">
        <p14:creationId xmlns:p14="http://schemas.microsoft.com/office/powerpoint/2010/main" val="64484336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THE LOVE OF CHRIST</a:t>
            </a:r>
            <a:endParaRPr lang="en-US" b="1" dirty="0"/>
          </a:p>
        </p:txBody>
      </p:sp>
      <p:sp>
        <p:nvSpPr>
          <p:cNvPr id="3" name="Content Placeholder 2"/>
          <p:cNvSpPr>
            <a:spLocks noGrp="1"/>
          </p:cNvSpPr>
          <p:nvPr>
            <p:ph idx="1"/>
          </p:nvPr>
        </p:nvSpPr>
        <p:spPr>
          <a:xfrm>
            <a:off x="76200" y="914400"/>
            <a:ext cx="9067800" cy="5791200"/>
          </a:xfrm>
        </p:spPr>
        <p:txBody>
          <a:bodyPr>
            <a:normAutofit fontScale="85000" lnSpcReduction="10000"/>
          </a:bodyPr>
          <a:lstStyle/>
          <a:p>
            <a:r>
              <a:rPr lang="en-US" dirty="0" smtClean="0"/>
              <a:t>Isaiah 53:5 “But He was pierced through for our transgressions, He was crushed for our iniquities; The chastening for our well-being fell upon Him, and by His scourging we are healed.” </a:t>
            </a:r>
          </a:p>
          <a:p>
            <a:r>
              <a:rPr lang="en-US" dirty="0" smtClean="0"/>
              <a:t>To consider the Depths of what Jesus went through for us.</a:t>
            </a:r>
          </a:p>
          <a:p>
            <a:r>
              <a:rPr lang="en-US" dirty="0" smtClean="0"/>
              <a:t>What did He do?</a:t>
            </a:r>
          </a:p>
          <a:p>
            <a:r>
              <a:rPr lang="en-US" dirty="0" smtClean="0"/>
              <a:t>He left heaven. </a:t>
            </a:r>
          </a:p>
          <a:p>
            <a:r>
              <a:rPr lang="en-US" dirty="0" smtClean="0"/>
              <a:t>Philippians 2:6-8 “who, although He existed in the form of God, did not regard equality with God a thing to be grasped, but emptied Himself, taking the form of a bond-servant, and being made in the likeness of men. And being found in appearance as a man, he humbled Himself by becoming obedient to the point of death, even death on a cross.”] </a:t>
            </a:r>
          </a:p>
          <a:p>
            <a:endParaRPr lang="en-US" dirty="0" smtClean="0"/>
          </a:p>
          <a:p>
            <a:endParaRPr lang="en-US" dirty="0" smtClean="0"/>
          </a:p>
        </p:txBody>
      </p:sp>
    </p:spTree>
    <p:extLst>
      <p:ext uri="{BB962C8B-B14F-4D97-AF65-F5344CB8AC3E}">
        <p14:creationId xmlns:p14="http://schemas.microsoft.com/office/powerpoint/2010/main" val="318108921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400800"/>
          </a:xfrm>
        </p:spPr>
        <p:txBody>
          <a:bodyPr/>
          <a:lstStyle/>
          <a:p>
            <a:r>
              <a:rPr lang="en-US" dirty="0" smtClean="0"/>
              <a:t>2 Corinthians 8:9 “For you know the grace of our Lord Jesus Christ, that though He was rich, yet for your sake He became poor, that you through His poverty might become rich.” </a:t>
            </a:r>
          </a:p>
          <a:p>
            <a:r>
              <a:rPr lang="en-US" dirty="0" smtClean="0"/>
              <a:t>Jesus loved us so much, He left the very place we all aspire to reach. </a:t>
            </a:r>
          </a:p>
          <a:p>
            <a:r>
              <a:rPr lang="en-US" dirty="0" smtClean="0"/>
              <a:t>He left the glories of heaven and the honor of it all and came in the form of man. </a:t>
            </a:r>
          </a:p>
          <a:p>
            <a:r>
              <a:rPr lang="en-US" dirty="0" smtClean="0"/>
              <a:t>He was not compelled to, He was not obligated, He did not do it against His own will. </a:t>
            </a:r>
          </a:p>
          <a:p>
            <a:r>
              <a:rPr lang="en-US" dirty="0" smtClean="0"/>
              <a:t>Jesus loved us so much, He was willing to give up a great home and live as a man. </a:t>
            </a:r>
          </a:p>
          <a:p>
            <a:endParaRPr lang="en-US" dirty="0"/>
          </a:p>
        </p:txBody>
      </p:sp>
    </p:spTree>
    <p:extLst>
      <p:ext uri="{BB962C8B-B14F-4D97-AF65-F5344CB8AC3E}">
        <p14:creationId xmlns:p14="http://schemas.microsoft.com/office/powerpoint/2010/main" val="3111643124"/>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THE LOVE OF CHRIST</a:t>
            </a:r>
            <a:endParaRPr lang="en-US" b="1" dirty="0"/>
          </a:p>
        </p:txBody>
      </p:sp>
      <p:sp>
        <p:nvSpPr>
          <p:cNvPr id="3" name="Content Placeholder 2"/>
          <p:cNvSpPr>
            <a:spLocks noGrp="1"/>
          </p:cNvSpPr>
          <p:nvPr>
            <p:ph idx="1"/>
          </p:nvPr>
        </p:nvSpPr>
        <p:spPr>
          <a:xfrm>
            <a:off x="76200" y="838200"/>
            <a:ext cx="8991600" cy="5867400"/>
          </a:xfrm>
        </p:spPr>
        <p:txBody>
          <a:bodyPr>
            <a:normAutofit/>
          </a:bodyPr>
          <a:lstStyle/>
          <a:p>
            <a:r>
              <a:rPr lang="en-US" dirty="0" smtClean="0"/>
              <a:t>He suffered for us. </a:t>
            </a:r>
          </a:p>
          <a:p>
            <a:r>
              <a:rPr lang="en-US" dirty="0" smtClean="0"/>
              <a:t>While here, Christ had opposition.</a:t>
            </a:r>
          </a:p>
          <a:p>
            <a:r>
              <a:rPr lang="en-US" dirty="0" smtClean="0"/>
              <a:t>He was constantly questioned. </a:t>
            </a:r>
          </a:p>
          <a:p>
            <a:r>
              <a:rPr lang="en-US" dirty="0" smtClean="0"/>
              <a:t>Luke 11:53, 54 “And when He left there, the scribes and the Pharisees began to be very hostile, and to question Him closely on many subjects, plotting against Him, to cant Him in something he might say.” </a:t>
            </a:r>
          </a:p>
          <a:p>
            <a:r>
              <a:rPr lang="en-US" dirty="0" smtClean="0"/>
              <a:t>His opponents followed Him around simply that they might find some way to accuse Him of wrongdoing. </a:t>
            </a:r>
          </a:p>
        </p:txBody>
      </p:sp>
    </p:spTree>
    <p:extLst>
      <p:ext uri="{BB962C8B-B14F-4D97-AF65-F5344CB8AC3E}">
        <p14:creationId xmlns:p14="http://schemas.microsoft.com/office/powerpoint/2010/main" val="1882279965"/>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THE LOVE OF CHRIST</a:t>
            </a:r>
            <a:endParaRPr lang="en-US" dirty="0"/>
          </a:p>
        </p:txBody>
      </p:sp>
      <p:sp>
        <p:nvSpPr>
          <p:cNvPr id="3" name="Content Placeholder 2"/>
          <p:cNvSpPr>
            <a:spLocks noGrp="1"/>
          </p:cNvSpPr>
          <p:nvPr>
            <p:ph idx="1"/>
          </p:nvPr>
        </p:nvSpPr>
        <p:spPr>
          <a:xfrm>
            <a:off x="76200" y="838200"/>
            <a:ext cx="8991600" cy="5867400"/>
          </a:xfrm>
        </p:spPr>
        <p:txBody>
          <a:bodyPr>
            <a:normAutofit fontScale="92500" lnSpcReduction="20000"/>
          </a:bodyPr>
          <a:lstStyle/>
          <a:p>
            <a:r>
              <a:rPr lang="en-US" dirty="0" smtClean="0"/>
              <a:t>He was falsely tried. </a:t>
            </a:r>
          </a:p>
          <a:p>
            <a:r>
              <a:rPr lang="en-US" dirty="0" smtClean="0"/>
              <a:t>Matthew 26:59-61 “Now the chief priests and the whole council kept trying to obtain false testimony against Jesus, in order that they might put Him to death; and they did not find any, even though many false witnesses came forward, but later on two came forward, and said, this man stated: I am able to destroy the temple of God and to rebuild it in three days.” </a:t>
            </a:r>
          </a:p>
          <a:p>
            <a:r>
              <a:rPr lang="en-US" dirty="0" smtClean="0"/>
              <a:t>When He was finally taken and tried, those who had done so sought false testimony against Him. </a:t>
            </a:r>
          </a:p>
          <a:p>
            <a:r>
              <a:rPr lang="en-US" dirty="0" smtClean="0"/>
              <a:t>They could not find anything against Him, so they invented something and they condemned Him to death (v. 66). </a:t>
            </a:r>
          </a:p>
          <a:p>
            <a:endParaRPr lang="en-US" dirty="0"/>
          </a:p>
        </p:txBody>
      </p:sp>
    </p:spTree>
    <p:extLst>
      <p:ext uri="{BB962C8B-B14F-4D97-AF65-F5344CB8AC3E}">
        <p14:creationId xmlns:p14="http://schemas.microsoft.com/office/powerpoint/2010/main" val="3715186111"/>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THE LOVE OF CHRIST</a:t>
            </a:r>
            <a:endParaRPr lang="en-US" dirty="0"/>
          </a:p>
        </p:txBody>
      </p:sp>
      <p:sp>
        <p:nvSpPr>
          <p:cNvPr id="3" name="Content Placeholder 2"/>
          <p:cNvSpPr>
            <a:spLocks noGrp="1"/>
          </p:cNvSpPr>
          <p:nvPr>
            <p:ph idx="1"/>
          </p:nvPr>
        </p:nvSpPr>
        <p:spPr>
          <a:xfrm>
            <a:off x="76200" y="838200"/>
            <a:ext cx="9067800" cy="5867400"/>
          </a:xfrm>
        </p:spPr>
        <p:txBody>
          <a:bodyPr>
            <a:normAutofit fontScale="92500"/>
          </a:bodyPr>
          <a:lstStyle/>
          <a:p>
            <a:r>
              <a:rPr lang="en-US" dirty="0" smtClean="0"/>
              <a:t>He was physically abused. </a:t>
            </a:r>
          </a:p>
          <a:p>
            <a:r>
              <a:rPr lang="en-US" dirty="0" smtClean="0"/>
              <a:t>While He was before the Sanhedrin, Jesus was struck on the face (Luke 22:63, 64; the word beat here literally means to scourge), the officers striking Him with the palms of their hands (Mark 14:65). </a:t>
            </a:r>
          </a:p>
          <a:p>
            <a:r>
              <a:rPr lang="en-US" dirty="0" smtClean="0"/>
              <a:t>Leaving them, it is most likely He was bleeding from the beatings, which would literally rip the flesh open. </a:t>
            </a:r>
          </a:p>
          <a:p>
            <a:r>
              <a:rPr lang="en-US" dirty="0" smtClean="0"/>
              <a:t>When He was taken to Pilate, Pilate could find no fault in Him, but bent to the will of the people. </a:t>
            </a:r>
          </a:p>
          <a:p>
            <a:r>
              <a:rPr lang="en-US" dirty="0" smtClean="0"/>
              <a:t>In sending Him away to be crucified, He was again scourged (Matthew 27:26). </a:t>
            </a:r>
          </a:p>
        </p:txBody>
      </p:sp>
    </p:spTree>
    <p:extLst>
      <p:ext uri="{BB962C8B-B14F-4D97-AF65-F5344CB8AC3E}">
        <p14:creationId xmlns:p14="http://schemas.microsoft.com/office/powerpoint/2010/main" val="3962891127"/>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91600" cy="6400800"/>
          </a:xfrm>
        </p:spPr>
        <p:txBody>
          <a:bodyPr>
            <a:normAutofit lnSpcReduction="10000"/>
          </a:bodyPr>
          <a:lstStyle/>
          <a:p>
            <a:r>
              <a:rPr lang="en-US" dirty="0" smtClean="0"/>
              <a:t>At this time, they "twisted a crown of thorns and put it on His head" (John 19:2) </a:t>
            </a:r>
          </a:p>
          <a:p>
            <a:r>
              <a:rPr lang="en-US" dirty="0" smtClean="0"/>
              <a:t>I am pretty sure they did not place it lightly upon His head. </a:t>
            </a:r>
          </a:p>
          <a:p>
            <a:r>
              <a:rPr lang="en-US" dirty="0" smtClean="0"/>
              <a:t>No doubt, He was further wounded by the thorns being roughly thrust upon His head. </a:t>
            </a:r>
          </a:p>
          <a:p>
            <a:r>
              <a:rPr lang="en-US" dirty="0" smtClean="0"/>
              <a:t>This was not enough, for they then "struck Him on the head with a reed" (Mark 15:19) and "with their hands" (John 19:3). </a:t>
            </a:r>
          </a:p>
          <a:p>
            <a:r>
              <a:rPr lang="en-US" dirty="0" smtClean="0"/>
              <a:t>To add insult to injury, they "spat on Him." </a:t>
            </a:r>
          </a:p>
          <a:p>
            <a:r>
              <a:rPr lang="en-US" dirty="0" smtClean="0"/>
              <a:t>The blows to His head no doubt pushed the thorny crown further into His head and inflicting more pain. </a:t>
            </a:r>
          </a:p>
          <a:p>
            <a:endParaRPr lang="en-US" dirty="0"/>
          </a:p>
        </p:txBody>
      </p:sp>
    </p:spTree>
    <p:extLst>
      <p:ext uri="{BB962C8B-B14F-4D97-AF65-F5344CB8AC3E}">
        <p14:creationId xmlns:p14="http://schemas.microsoft.com/office/powerpoint/2010/main" val="3391803729"/>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1518</Words>
  <Application>Microsoft Office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What We Must Show The World</vt:lpstr>
      <vt:lpstr>INTRODUCTION</vt:lpstr>
      <vt:lpstr>PowerPoint Presentation</vt:lpstr>
      <vt:lpstr>THE LOVE OF CHRIST</vt:lpstr>
      <vt:lpstr>PowerPoint Presentation</vt:lpstr>
      <vt:lpstr>THE LOVE OF CHRIST</vt:lpstr>
      <vt:lpstr>THE LOVE OF CHRIST</vt:lpstr>
      <vt:lpstr>THE LOVE OF CHRIST</vt:lpstr>
      <vt:lpstr>PowerPoint Presentation</vt:lpstr>
      <vt:lpstr>THE LOVE OF CHRIST</vt:lpstr>
      <vt:lpstr>PowerPoint Presentation</vt:lpstr>
      <vt:lpstr>THE REASON FOR HIS DEATH</vt:lpstr>
      <vt:lpstr>THE REASON FOR HIS DEATH</vt:lpstr>
      <vt:lpstr>THE REASON FOR HIS DEATH</vt:lpstr>
      <vt:lpstr>CONCLUSION (Part Two)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Must Show The World</dc:title>
  <dc:creator>Aarons</dc:creator>
  <cp:lastModifiedBy>Aarons</cp:lastModifiedBy>
  <cp:revision>6</cp:revision>
  <dcterms:created xsi:type="dcterms:W3CDTF">2016-06-14T13:57:51Z</dcterms:created>
  <dcterms:modified xsi:type="dcterms:W3CDTF">2016-06-15T13:25:55Z</dcterms:modified>
</cp:coreProperties>
</file>