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08" autoAdjust="0"/>
    <p:restoredTop sz="86415" autoAdjust="0"/>
  </p:normalViewPr>
  <p:slideViewPr>
    <p:cSldViewPr>
      <p:cViewPr varScale="1">
        <p:scale>
          <a:sx n="91" d="100"/>
          <a:sy n="91" d="100"/>
        </p:scale>
        <p:origin x="-366" y="-102"/>
      </p:cViewPr>
      <p:guideLst>
        <p:guide orient="horz" pos="2160"/>
        <p:guide pos="2880"/>
      </p:guideLst>
    </p:cSldViewPr>
  </p:slideViewPr>
  <p:outlineViewPr>
    <p:cViewPr>
      <p:scale>
        <a:sx n="33" d="100"/>
        <a:sy n="33" d="100"/>
      </p:scale>
      <p:origin x="0" y="1357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DCE3D5-5BC9-4049-8B6A-F574F6D34A32}" type="datetimeFigureOut">
              <a:rPr lang="en-US" smtClean="0"/>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B7B804-EC19-42DE-98B6-6E8BA98C810C}" type="slidenum">
              <a:rPr lang="en-US" smtClean="0"/>
              <a:t>‹#›</a:t>
            </a:fld>
            <a:endParaRPr lang="en-US"/>
          </a:p>
        </p:txBody>
      </p:sp>
    </p:spTree>
    <p:extLst>
      <p:ext uri="{BB962C8B-B14F-4D97-AF65-F5344CB8AC3E}">
        <p14:creationId xmlns:p14="http://schemas.microsoft.com/office/powerpoint/2010/main" val="12074379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DCE3D5-5BC9-4049-8B6A-F574F6D34A32}" type="datetimeFigureOut">
              <a:rPr lang="en-US" smtClean="0"/>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B7B804-EC19-42DE-98B6-6E8BA98C810C}" type="slidenum">
              <a:rPr lang="en-US" smtClean="0"/>
              <a:t>‹#›</a:t>
            </a:fld>
            <a:endParaRPr lang="en-US"/>
          </a:p>
        </p:txBody>
      </p:sp>
    </p:spTree>
    <p:extLst>
      <p:ext uri="{BB962C8B-B14F-4D97-AF65-F5344CB8AC3E}">
        <p14:creationId xmlns:p14="http://schemas.microsoft.com/office/powerpoint/2010/main" val="25431126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DCE3D5-5BC9-4049-8B6A-F574F6D34A32}" type="datetimeFigureOut">
              <a:rPr lang="en-US" smtClean="0"/>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B7B804-EC19-42DE-98B6-6E8BA98C810C}" type="slidenum">
              <a:rPr lang="en-US" smtClean="0"/>
              <a:t>‹#›</a:t>
            </a:fld>
            <a:endParaRPr lang="en-US"/>
          </a:p>
        </p:txBody>
      </p:sp>
    </p:spTree>
    <p:extLst>
      <p:ext uri="{BB962C8B-B14F-4D97-AF65-F5344CB8AC3E}">
        <p14:creationId xmlns:p14="http://schemas.microsoft.com/office/powerpoint/2010/main" val="1592874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DCE3D5-5BC9-4049-8B6A-F574F6D34A32}" type="datetimeFigureOut">
              <a:rPr lang="en-US" smtClean="0"/>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B7B804-EC19-42DE-98B6-6E8BA98C810C}" type="slidenum">
              <a:rPr lang="en-US" smtClean="0"/>
              <a:t>‹#›</a:t>
            </a:fld>
            <a:endParaRPr lang="en-US"/>
          </a:p>
        </p:txBody>
      </p:sp>
    </p:spTree>
    <p:extLst>
      <p:ext uri="{BB962C8B-B14F-4D97-AF65-F5344CB8AC3E}">
        <p14:creationId xmlns:p14="http://schemas.microsoft.com/office/powerpoint/2010/main" val="9087266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DCE3D5-5BC9-4049-8B6A-F574F6D34A32}" type="datetimeFigureOut">
              <a:rPr lang="en-US" smtClean="0"/>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B7B804-EC19-42DE-98B6-6E8BA98C810C}" type="slidenum">
              <a:rPr lang="en-US" smtClean="0"/>
              <a:t>‹#›</a:t>
            </a:fld>
            <a:endParaRPr lang="en-US"/>
          </a:p>
        </p:txBody>
      </p:sp>
    </p:spTree>
    <p:extLst>
      <p:ext uri="{BB962C8B-B14F-4D97-AF65-F5344CB8AC3E}">
        <p14:creationId xmlns:p14="http://schemas.microsoft.com/office/powerpoint/2010/main" val="24869854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DCE3D5-5BC9-4049-8B6A-F574F6D34A32}" type="datetimeFigureOut">
              <a:rPr lang="en-US" smtClean="0"/>
              <a:t>7/4/2014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B7B804-EC19-42DE-98B6-6E8BA98C810C}" type="slidenum">
              <a:rPr lang="en-US" smtClean="0"/>
              <a:t>‹#›</a:t>
            </a:fld>
            <a:endParaRPr lang="en-US"/>
          </a:p>
        </p:txBody>
      </p:sp>
    </p:spTree>
    <p:extLst>
      <p:ext uri="{BB962C8B-B14F-4D97-AF65-F5344CB8AC3E}">
        <p14:creationId xmlns:p14="http://schemas.microsoft.com/office/powerpoint/2010/main" val="2925040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DCE3D5-5BC9-4049-8B6A-F574F6D34A32}" type="datetimeFigureOut">
              <a:rPr lang="en-US" smtClean="0"/>
              <a:t>7/4/2014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B7B804-EC19-42DE-98B6-6E8BA98C810C}" type="slidenum">
              <a:rPr lang="en-US" smtClean="0"/>
              <a:t>‹#›</a:t>
            </a:fld>
            <a:endParaRPr lang="en-US"/>
          </a:p>
        </p:txBody>
      </p:sp>
    </p:spTree>
    <p:extLst>
      <p:ext uri="{BB962C8B-B14F-4D97-AF65-F5344CB8AC3E}">
        <p14:creationId xmlns:p14="http://schemas.microsoft.com/office/powerpoint/2010/main" val="13124772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DCE3D5-5BC9-4049-8B6A-F574F6D34A32}" type="datetimeFigureOut">
              <a:rPr lang="en-US" smtClean="0"/>
              <a:t>7/4/2014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B7B804-EC19-42DE-98B6-6E8BA98C810C}" type="slidenum">
              <a:rPr lang="en-US" smtClean="0"/>
              <a:t>‹#›</a:t>
            </a:fld>
            <a:endParaRPr lang="en-US"/>
          </a:p>
        </p:txBody>
      </p:sp>
    </p:spTree>
    <p:extLst>
      <p:ext uri="{BB962C8B-B14F-4D97-AF65-F5344CB8AC3E}">
        <p14:creationId xmlns:p14="http://schemas.microsoft.com/office/powerpoint/2010/main" val="25974896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DCE3D5-5BC9-4049-8B6A-F574F6D34A32}" type="datetimeFigureOut">
              <a:rPr lang="en-US" smtClean="0"/>
              <a:t>7/4/2014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B7B804-EC19-42DE-98B6-6E8BA98C810C}" type="slidenum">
              <a:rPr lang="en-US" smtClean="0"/>
              <a:t>‹#›</a:t>
            </a:fld>
            <a:endParaRPr lang="en-US"/>
          </a:p>
        </p:txBody>
      </p:sp>
    </p:spTree>
    <p:extLst>
      <p:ext uri="{BB962C8B-B14F-4D97-AF65-F5344CB8AC3E}">
        <p14:creationId xmlns:p14="http://schemas.microsoft.com/office/powerpoint/2010/main" val="23063555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DCE3D5-5BC9-4049-8B6A-F574F6D34A32}" type="datetimeFigureOut">
              <a:rPr lang="en-US" smtClean="0"/>
              <a:t>7/4/2014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B7B804-EC19-42DE-98B6-6E8BA98C810C}" type="slidenum">
              <a:rPr lang="en-US" smtClean="0"/>
              <a:t>‹#›</a:t>
            </a:fld>
            <a:endParaRPr lang="en-US"/>
          </a:p>
        </p:txBody>
      </p:sp>
    </p:spTree>
    <p:extLst>
      <p:ext uri="{BB962C8B-B14F-4D97-AF65-F5344CB8AC3E}">
        <p14:creationId xmlns:p14="http://schemas.microsoft.com/office/powerpoint/2010/main" val="34723790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DCE3D5-5BC9-4049-8B6A-F574F6D34A32}" type="datetimeFigureOut">
              <a:rPr lang="en-US" smtClean="0"/>
              <a:t>7/4/2014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B7B804-EC19-42DE-98B6-6E8BA98C810C}" type="slidenum">
              <a:rPr lang="en-US" smtClean="0"/>
              <a:t>‹#›</a:t>
            </a:fld>
            <a:endParaRPr lang="en-US"/>
          </a:p>
        </p:txBody>
      </p:sp>
    </p:spTree>
    <p:extLst>
      <p:ext uri="{BB962C8B-B14F-4D97-AF65-F5344CB8AC3E}">
        <p14:creationId xmlns:p14="http://schemas.microsoft.com/office/powerpoint/2010/main" val="26540469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7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DCE3D5-5BC9-4049-8B6A-F574F6D34A32}" type="datetimeFigureOut">
              <a:rPr lang="en-US" smtClean="0"/>
              <a:t>7/4/2014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B7B804-EC19-42DE-98B6-6E8BA98C810C}" type="slidenum">
              <a:rPr lang="en-US" smtClean="0"/>
              <a:t>‹#›</a:t>
            </a:fld>
            <a:endParaRPr lang="en-US"/>
          </a:p>
        </p:txBody>
      </p:sp>
    </p:spTree>
    <p:extLst>
      <p:ext uri="{BB962C8B-B14F-4D97-AF65-F5344CB8AC3E}">
        <p14:creationId xmlns:p14="http://schemas.microsoft.com/office/powerpoint/2010/main" val="3226350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2533650"/>
          </a:xfrm>
        </p:spPr>
        <p:txBody>
          <a:bodyPr/>
          <a:lstStyle/>
          <a:p>
            <a:r>
              <a:rPr lang="en-US" dirty="0" smtClean="0"/>
              <a:t>Transgression Of The Law</a:t>
            </a:r>
            <a:br>
              <a:rPr lang="en-US" dirty="0" smtClean="0"/>
            </a:br>
            <a:endParaRPr lang="en-US" dirty="0"/>
          </a:p>
        </p:txBody>
      </p:sp>
      <p:sp>
        <p:nvSpPr>
          <p:cNvPr id="3" name="Subtitle 2"/>
          <p:cNvSpPr>
            <a:spLocks noGrp="1"/>
          </p:cNvSpPr>
          <p:nvPr>
            <p:ph type="subTitle" idx="1"/>
          </p:nvPr>
        </p:nvSpPr>
        <p:spPr>
          <a:xfrm>
            <a:off x="304800" y="2971800"/>
            <a:ext cx="8686800" cy="2667000"/>
          </a:xfrm>
        </p:spPr>
        <p:txBody>
          <a:bodyPr>
            <a:normAutofit/>
          </a:bodyPr>
          <a:lstStyle/>
          <a:p>
            <a:r>
              <a:rPr lang="en-US" sz="4000" dirty="0" smtClean="0">
                <a:solidFill>
                  <a:schemeClr val="tx1"/>
                </a:solidFill>
              </a:rPr>
              <a:t>Of Course, We Are Talking About God’s Law.</a:t>
            </a:r>
          </a:p>
          <a:p>
            <a:r>
              <a:rPr lang="en-US" sz="4000" dirty="0" smtClean="0">
                <a:solidFill>
                  <a:schemeClr val="tx1"/>
                </a:solidFill>
              </a:rPr>
              <a:t>We are going to look at </a:t>
            </a:r>
            <a:r>
              <a:rPr lang="en-US" sz="4000" dirty="0" smtClean="0">
                <a:solidFill>
                  <a:schemeClr val="tx1"/>
                </a:solidFill>
              </a:rPr>
              <a:t/>
            </a:r>
            <a:br>
              <a:rPr lang="en-US" sz="4000" dirty="0" smtClean="0">
                <a:solidFill>
                  <a:schemeClr val="tx1"/>
                </a:solidFill>
              </a:rPr>
            </a:br>
            <a:r>
              <a:rPr lang="en-US" sz="4000" dirty="0" smtClean="0">
                <a:solidFill>
                  <a:schemeClr val="tx1"/>
                </a:solidFill>
              </a:rPr>
              <a:t>Sin </a:t>
            </a:r>
            <a:r>
              <a:rPr lang="en-US" sz="4000" dirty="0" smtClean="0">
                <a:solidFill>
                  <a:schemeClr val="tx1"/>
                </a:solidFill>
              </a:rPr>
              <a:t>And Punishment.</a:t>
            </a:r>
            <a:endParaRPr lang="en-US" sz="4000" dirty="0">
              <a:solidFill>
                <a:schemeClr val="tx1"/>
              </a:solidFill>
            </a:endParaRPr>
          </a:p>
        </p:txBody>
      </p:sp>
    </p:spTree>
    <p:extLst>
      <p:ext uri="{BB962C8B-B14F-4D97-AF65-F5344CB8AC3E}">
        <p14:creationId xmlns:p14="http://schemas.microsoft.com/office/powerpoint/2010/main" val="35423880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 And Punishment</a:t>
            </a:r>
            <a:endParaRPr lang="en-US" dirty="0"/>
          </a:p>
        </p:txBody>
      </p:sp>
      <p:sp>
        <p:nvSpPr>
          <p:cNvPr id="3" name="Content Placeholder 2"/>
          <p:cNvSpPr>
            <a:spLocks noGrp="1"/>
          </p:cNvSpPr>
          <p:nvPr>
            <p:ph idx="1"/>
          </p:nvPr>
        </p:nvSpPr>
        <p:spPr>
          <a:xfrm>
            <a:off x="76200" y="1295400"/>
            <a:ext cx="9067800" cy="5334000"/>
          </a:xfrm>
        </p:spPr>
        <p:txBody>
          <a:bodyPr>
            <a:normAutofit lnSpcReduction="10000"/>
          </a:bodyPr>
          <a:lstStyle/>
          <a:p>
            <a:r>
              <a:rPr lang="en-US" dirty="0" smtClean="0"/>
              <a:t>To it then we turn, and the question set before us divides itself into some four points.</a:t>
            </a:r>
          </a:p>
          <a:p>
            <a:r>
              <a:rPr lang="en-US" dirty="0" smtClean="0"/>
              <a:t>First, "Is there any punishment for the wicked after death?" </a:t>
            </a:r>
          </a:p>
          <a:p>
            <a:r>
              <a:rPr lang="en-US" dirty="0" smtClean="0"/>
              <a:t>Second, "Is there a future, final and universal judgment, such as we have heard of?" </a:t>
            </a:r>
          </a:p>
          <a:p>
            <a:r>
              <a:rPr lang="en-US" dirty="0" smtClean="0"/>
              <a:t>Third, "What is to follow in the way of punishment, if anything, after that universal judgment?“</a:t>
            </a:r>
          </a:p>
          <a:p>
            <a:r>
              <a:rPr lang="en-US" dirty="0" smtClean="0"/>
              <a:t>Fourth, "How long, if there is such punishment after the judgment day, will it continue?"</a:t>
            </a:r>
          </a:p>
          <a:p>
            <a:endParaRPr lang="en-US" dirty="0"/>
          </a:p>
        </p:txBody>
      </p:sp>
    </p:spTree>
    <p:extLst>
      <p:ext uri="{BB962C8B-B14F-4D97-AF65-F5344CB8AC3E}">
        <p14:creationId xmlns:p14="http://schemas.microsoft.com/office/powerpoint/2010/main" val="19134427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 And Punishment</a:t>
            </a:r>
            <a:endParaRPr lang="en-US" dirty="0"/>
          </a:p>
        </p:txBody>
      </p:sp>
      <p:sp>
        <p:nvSpPr>
          <p:cNvPr id="3" name="Content Placeholder 2"/>
          <p:cNvSpPr>
            <a:spLocks noGrp="1"/>
          </p:cNvSpPr>
          <p:nvPr>
            <p:ph idx="1"/>
          </p:nvPr>
        </p:nvSpPr>
        <p:spPr>
          <a:xfrm>
            <a:off x="0" y="1600200"/>
            <a:ext cx="9067800" cy="5105400"/>
          </a:xfrm>
        </p:spPr>
        <p:txBody>
          <a:bodyPr>
            <a:normAutofit fontScale="77500" lnSpcReduction="20000"/>
          </a:bodyPr>
          <a:lstStyle/>
          <a:p>
            <a:r>
              <a:rPr lang="en-US" dirty="0"/>
              <a:t>First, "Is there then any punishment after death?" </a:t>
            </a:r>
            <a:endParaRPr lang="en-US" dirty="0" smtClean="0"/>
          </a:p>
          <a:p>
            <a:r>
              <a:rPr lang="en-US" dirty="0" smtClean="0"/>
              <a:t>Notice</a:t>
            </a:r>
            <a:r>
              <a:rPr lang="en-US" dirty="0"/>
              <a:t> </a:t>
            </a:r>
            <a:r>
              <a:rPr lang="en-US" dirty="0" smtClean="0"/>
              <a:t>Luke </a:t>
            </a:r>
            <a:r>
              <a:rPr lang="en-US" dirty="0"/>
              <a:t>12:4, where Jesus addressing his disciples, said, </a:t>
            </a:r>
            <a:r>
              <a:rPr lang="en-US" dirty="0" smtClean="0"/>
              <a:t/>
            </a:r>
            <a:br>
              <a:rPr lang="en-US" dirty="0" smtClean="0"/>
            </a:br>
            <a:r>
              <a:rPr lang="en-US" dirty="0"/>
              <a:t>"My friends, be not afraid of them who kill the body, but after</a:t>
            </a:r>
            <a:r>
              <a:rPr lang="en-US" dirty="0" smtClean="0"/>
              <a:t/>
            </a:r>
            <a:br>
              <a:rPr lang="en-US" dirty="0" smtClean="0"/>
            </a:br>
            <a:r>
              <a:rPr lang="en-US" dirty="0"/>
              <a:t>that have nothing more they can do." </a:t>
            </a:r>
            <a:endParaRPr lang="en-US" dirty="0" smtClean="0"/>
          </a:p>
          <a:p>
            <a:r>
              <a:rPr lang="en-US" dirty="0" smtClean="0"/>
              <a:t>They </a:t>
            </a:r>
            <a:r>
              <a:rPr lang="en-US" dirty="0"/>
              <a:t>can take your body and burn it and dismember it, but that does not hurt your soul. </a:t>
            </a:r>
            <a:endParaRPr lang="en-US" dirty="0" smtClean="0"/>
          </a:p>
          <a:p>
            <a:r>
              <a:rPr lang="en-US" dirty="0" smtClean="0"/>
              <a:t>They </a:t>
            </a:r>
            <a:r>
              <a:rPr lang="en-US" dirty="0"/>
              <a:t>have no more that they can do which inflicts any pain upon you. </a:t>
            </a:r>
            <a:r>
              <a:rPr lang="en-US" dirty="0" smtClean="0"/>
              <a:t>“</a:t>
            </a:r>
          </a:p>
          <a:p>
            <a:r>
              <a:rPr lang="en-US" dirty="0" smtClean="0"/>
              <a:t>But</a:t>
            </a:r>
            <a:r>
              <a:rPr lang="en-US" dirty="0"/>
              <a:t>," He continued, "I will forewarn you whom to fear. Fear Him who after He hath killed, hath power to cast into hell</a:t>
            </a:r>
            <a:r>
              <a:rPr lang="en-US" dirty="0" smtClean="0"/>
              <a:t>.“</a:t>
            </a:r>
          </a:p>
          <a:p>
            <a:r>
              <a:rPr lang="en-US" dirty="0" smtClean="0"/>
              <a:t>Furthermore</a:t>
            </a:r>
            <a:r>
              <a:rPr lang="en-US" dirty="0"/>
              <a:t>, in Luke 16, the rich man died (verse 22), and in Hades he lifted up his eyes, being in torment in the flame, so there definitely is punishment after death for the alien, and unfaithful.</a:t>
            </a:r>
          </a:p>
        </p:txBody>
      </p:sp>
    </p:spTree>
    <p:extLst>
      <p:ext uri="{BB962C8B-B14F-4D97-AF65-F5344CB8AC3E}">
        <p14:creationId xmlns:p14="http://schemas.microsoft.com/office/powerpoint/2010/main" val="27714332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 And Punishment</a:t>
            </a:r>
            <a:endParaRPr lang="en-US" dirty="0"/>
          </a:p>
        </p:txBody>
      </p:sp>
      <p:sp>
        <p:nvSpPr>
          <p:cNvPr id="3" name="Content Placeholder 2"/>
          <p:cNvSpPr>
            <a:spLocks noGrp="1"/>
          </p:cNvSpPr>
          <p:nvPr>
            <p:ph idx="1"/>
          </p:nvPr>
        </p:nvSpPr>
        <p:spPr>
          <a:xfrm>
            <a:off x="0" y="1600200"/>
            <a:ext cx="9067800" cy="5181600"/>
          </a:xfrm>
        </p:spPr>
        <p:txBody>
          <a:bodyPr>
            <a:normAutofit lnSpcReduction="10000"/>
          </a:bodyPr>
          <a:lstStyle/>
          <a:p>
            <a:r>
              <a:rPr lang="en-US" dirty="0"/>
              <a:t>Secondly, "Is there, according to the Word of God, and beyond </a:t>
            </a:r>
            <a:r>
              <a:rPr lang="en-US" dirty="0" smtClean="0"/>
              <a:t>all </a:t>
            </a:r>
            <a:r>
              <a:rPr lang="en-US" dirty="0"/>
              <a:t>uncertainties of interpretation, and all questions about the </a:t>
            </a:r>
            <a:r>
              <a:rPr lang="en-US" dirty="0" smtClean="0"/>
              <a:t>meaning </a:t>
            </a:r>
            <a:r>
              <a:rPr lang="en-US" dirty="0"/>
              <a:t>of words, such a final judgment as we have been taught to believe?" </a:t>
            </a:r>
            <a:endParaRPr lang="en-US" dirty="0" smtClean="0"/>
          </a:p>
          <a:p>
            <a:r>
              <a:rPr lang="en-US" dirty="0" smtClean="0"/>
              <a:t>The </a:t>
            </a:r>
            <a:r>
              <a:rPr lang="en-US" dirty="0"/>
              <a:t>word "judgment" is used and applied many times to judgments that occur here on earth. </a:t>
            </a:r>
            <a:endParaRPr lang="en-US" dirty="0" smtClean="0"/>
          </a:p>
          <a:p>
            <a:r>
              <a:rPr lang="en-US" dirty="0" smtClean="0"/>
              <a:t>Many </a:t>
            </a:r>
            <a:r>
              <a:rPr lang="en-US" dirty="0"/>
              <a:t>imagine that this is the only use of the term. </a:t>
            </a:r>
            <a:endParaRPr lang="en-US" dirty="0" smtClean="0"/>
          </a:p>
          <a:p>
            <a:r>
              <a:rPr lang="en-US" dirty="0" smtClean="0"/>
              <a:t>But </a:t>
            </a:r>
            <a:r>
              <a:rPr lang="en-US" dirty="0"/>
              <a:t>the Apostle told us in </a:t>
            </a:r>
            <a:r>
              <a:rPr lang="en-US" dirty="0" smtClean="0"/>
              <a:t>Hebrews </a:t>
            </a:r>
            <a:r>
              <a:rPr lang="en-US" dirty="0"/>
              <a:t>9:27, "that it is appointed unto man once to die, and after that the judgment." </a:t>
            </a:r>
            <a:endParaRPr lang="en-US" dirty="0" smtClean="0"/>
          </a:p>
        </p:txBody>
      </p:sp>
    </p:spTree>
    <p:extLst>
      <p:ext uri="{BB962C8B-B14F-4D97-AF65-F5344CB8AC3E}">
        <p14:creationId xmlns:p14="http://schemas.microsoft.com/office/powerpoint/2010/main" val="11682613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 And Punishment</a:t>
            </a:r>
            <a:endParaRPr lang="en-US" dirty="0"/>
          </a:p>
        </p:txBody>
      </p:sp>
      <p:sp>
        <p:nvSpPr>
          <p:cNvPr id="3" name="Content Placeholder 2"/>
          <p:cNvSpPr>
            <a:spLocks noGrp="1"/>
          </p:cNvSpPr>
          <p:nvPr>
            <p:ph idx="1"/>
          </p:nvPr>
        </p:nvSpPr>
        <p:spPr>
          <a:xfrm>
            <a:off x="0" y="1219200"/>
            <a:ext cx="9144000" cy="5638800"/>
          </a:xfrm>
        </p:spPr>
        <p:txBody>
          <a:bodyPr>
            <a:normAutofit fontScale="92500" lnSpcReduction="20000"/>
          </a:bodyPr>
          <a:lstStyle/>
          <a:p>
            <a:r>
              <a:rPr lang="en-US" dirty="0" smtClean="0"/>
              <a:t>In addition then to all the judgments on earth, there is a final judgment that comes after death. </a:t>
            </a:r>
          </a:p>
          <a:p>
            <a:r>
              <a:rPr lang="en-US" dirty="0" smtClean="0"/>
              <a:t>This judgment will be universal in its nature. </a:t>
            </a:r>
          </a:p>
          <a:p>
            <a:r>
              <a:rPr lang="en-US" dirty="0" smtClean="0"/>
              <a:t>"So then each one of us shall give account of himself unto God" (Romans 14:12).</a:t>
            </a:r>
          </a:p>
          <a:p>
            <a:r>
              <a:rPr lang="en-US" dirty="0" smtClean="0"/>
              <a:t>"When the Son of Man shall come in His glory and all the holy angels with Him, then shall he sit upon the throne of His glory and all nations shall be gathered before him" (Matthew 25:31; John 5:28,29). </a:t>
            </a:r>
          </a:p>
          <a:p>
            <a:r>
              <a:rPr lang="en-US" dirty="0" smtClean="0"/>
              <a:t>"And I saw the dead, the great and the small, standing before the throne" (Revelation 20:12). </a:t>
            </a:r>
          </a:p>
          <a:p>
            <a:r>
              <a:rPr lang="en-US" dirty="0" smtClean="0"/>
              <a:t>So the judgment following death will be final and universal in its nature.</a:t>
            </a:r>
          </a:p>
          <a:p>
            <a:endParaRPr lang="en-US" dirty="0"/>
          </a:p>
        </p:txBody>
      </p:sp>
    </p:spTree>
    <p:extLst>
      <p:ext uri="{BB962C8B-B14F-4D97-AF65-F5344CB8AC3E}">
        <p14:creationId xmlns:p14="http://schemas.microsoft.com/office/powerpoint/2010/main" val="40837076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 And Punishment</a:t>
            </a:r>
            <a:endParaRPr lang="en-US" dirty="0"/>
          </a:p>
        </p:txBody>
      </p:sp>
      <p:sp>
        <p:nvSpPr>
          <p:cNvPr id="3" name="Content Placeholder 2"/>
          <p:cNvSpPr>
            <a:spLocks noGrp="1"/>
          </p:cNvSpPr>
          <p:nvPr>
            <p:ph idx="1"/>
          </p:nvPr>
        </p:nvSpPr>
        <p:spPr>
          <a:xfrm>
            <a:off x="0" y="1371600"/>
            <a:ext cx="9144000" cy="5257800"/>
          </a:xfrm>
        </p:spPr>
        <p:txBody>
          <a:bodyPr>
            <a:normAutofit fontScale="92500" lnSpcReduction="20000"/>
          </a:bodyPr>
          <a:lstStyle/>
          <a:p>
            <a:r>
              <a:rPr lang="en-US" dirty="0"/>
              <a:t>Thirdly, What is to follow in the way of punishment, if anything</a:t>
            </a:r>
            <a:r>
              <a:rPr lang="en-US" dirty="0" smtClean="0"/>
              <a:t>?</a:t>
            </a:r>
          </a:p>
          <a:p>
            <a:r>
              <a:rPr lang="en-US" dirty="0" smtClean="0"/>
              <a:t>Rationally </a:t>
            </a:r>
            <a:r>
              <a:rPr lang="en-US" dirty="0"/>
              <a:t>speaking, were there no punishment provided there would be no point in having a judgment. </a:t>
            </a:r>
            <a:endParaRPr lang="en-US" dirty="0" smtClean="0"/>
          </a:p>
          <a:p>
            <a:r>
              <a:rPr lang="en-US" dirty="0" smtClean="0"/>
              <a:t>God's </a:t>
            </a:r>
            <a:r>
              <a:rPr lang="en-US" dirty="0"/>
              <a:t>infinite justice </a:t>
            </a:r>
            <a:r>
              <a:rPr lang="en-US" dirty="0" smtClean="0"/>
              <a:t>necessitates </a:t>
            </a:r>
            <a:r>
              <a:rPr lang="en-US" dirty="0"/>
              <a:t>punishment to those who have violated His infinite </a:t>
            </a:r>
            <a:r>
              <a:rPr lang="en-US" dirty="0" smtClean="0"/>
              <a:t>holiness </a:t>
            </a:r>
            <a:r>
              <a:rPr lang="en-US" dirty="0"/>
              <a:t>by disobeying His righteous commands. </a:t>
            </a:r>
            <a:endParaRPr lang="en-US" dirty="0" smtClean="0"/>
          </a:p>
          <a:p>
            <a:r>
              <a:rPr lang="en-US" dirty="0" smtClean="0"/>
              <a:t>Do </a:t>
            </a:r>
            <a:r>
              <a:rPr lang="en-US" dirty="0"/>
              <a:t>you remember how this punishment is set forth in the Bible? </a:t>
            </a:r>
            <a:endParaRPr lang="en-US" dirty="0" smtClean="0"/>
          </a:p>
          <a:p>
            <a:r>
              <a:rPr lang="en-US" dirty="0" smtClean="0"/>
              <a:t>"</a:t>
            </a:r>
            <a:r>
              <a:rPr lang="en-US" dirty="0"/>
              <a:t>Depart from me, ye cursed, into the eternal fire which is prepared for the devil and his angels" (</a:t>
            </a:r>
            <a:r>
              <a:rPr lang="en-US" dirty="0" smtClean="0"/>
              <a:t>Matthew </a:t>
            </a:r>
            <a:r>
              <a:rPr lang="en-US" dirty="0"/>
              <a:t>25:41). </a:t>
            </a:r>
            <a:endParaRPr lang="en-US" dirty="0" smtClean="0"/>
          </a:p>
        </p:txBody>
      </p:sp>
    </p:spTree>
    <p:extLst>
      <p:ext uri="{BB962C8B-B14F-4D97-AF65-F5344CB8AC3E}">
        <p14:creationId xmlns:p14="http://schemas.microsoft.com/office/powerpoint/2010/main" val="2802419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 And Punishment</a:t>
            </a:r>
            <a:endParaRPr lang="en-US" dirty="0"/>
          </a:p>
        </p:txBody>
      </p:sp>
      <p:sp>
        <p:nvSpPr>
          <p:cNvPr id="3" name="Content Placeholder 2"/>
          <p:cNvSpPr>
            <a:spLocks noGrp="1"/>
          </p:cNvSpPr>
          <p:nvPr>
            <p:ph idx="1"/>
          </p:nvPr>
        </p:nvSpPr>
        <p:spPr>
          <a:xfrm>
            <a:off x="0" y="1295400"/>
            <a:ext cx="9144000" cy="5334000"/>
          </a:xfrm>
        </p:spPr>
        <p:txBody>
          <a:bodyPr>
            <a:normAutofit fontScale="92500" lnSpcReduction="20000"/>
          </a:bodyPr>
          <a:lstStyle/>
          <a:p>
            <a:r>
              <a:rPr lang="en-US" dirty="0" smtClean="0"/>
              <a:t>Everlasting Fire! </a:t>
            </a:r>
          </a:p>
          <a:p>
            <a:r>
              <a:rPr lang="en-US" dirty="0" smtClean="0"/>
              <a:t>A lake that burns with fire and brimstone. </a:t>
            </a:r>
          </a:p>
          <a:p>
            <a:r>
              <a:rPr lang="en-US" dirty="0" smtClean="0"/>
              <a:t>The most excruciating torture, I believe, that human flesh can experience, is to be burned with fire, and that represents this suffering after the judgment.</a:t>
            </a:r>
          </a:p>
          <a:p>
            <a:r>
              <a:rPr lang="en-US" dirty="0" smtClean="0"/>
              <a:t>Furthermore he said, "There shall be weeping and gnashing of teeth" (Matthew 25:30). </a:t>
            </a:r>
          </a:p>
          <a:p>
            <a:r>
              <a:rPr lang="en-US" dirty="0" smtClean="0"/>
              <a:t>Men gnash their teeth only, when they are enraged against themselves, when they are tormented with anguish and self-reproach. </a:t>
            </a:r>
          </a:p>
          <a:p>
            <a:r>
              <a:rPr lang="en-US" dirty="0" smtClean="0"/>
              <a:t>Such then, is the answer to our third question. "Will there be any punishment after the final judgment?"</a:t>
            </a:r>
          </a:p>
          <a:p>
            <a:endParaRPr lang="en-US" dirty="0"/>
          </a:p>
        </p:txBody>
      </p:sp>
    </p:spTree>
    <p:extLst>
      <p:ext uri="{BB962C8B-B14F-4D97-AF65-F5344CB8AC3E}">
        <p14:creationId xmlns:p14="http://schemas.microsoft.com/office/powerpoint/2010/main" val="10250590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 And Punishment</a:t>
            </a:r>
            <a:endParaRPr lang="en-US" dirty="0"/>
          </a:p>
        </p:txBody>
      </p:sp>
      <p:sp>
        <p:nvSpPr>
          <p:cNvPr id="3" name="Content Placeholder 2"/>
          <p:cNvSpPr>
            <a:spLocks noGrp="1"/>
          </p:cNvSpPr>
          <p:nvPr>
            <p:ph idx="1"/>
          </p:nvPr>
        </p:nvSpPr>
        <p:spPr>
          <a:xfrm>
            <a:off x="0" y="1371600"/>
            <a:ext cx="9144000" cy="5334000"/>
          </a:xfrm>
        </p:spPr>
        <p:txBody>
          <a:bodyPr>
            <a:normAutofit lnSpcReduction="10000"/>
          </a:bodyPr>
          <a:lstStyle/>
          <a:p>
            <a:r>
              <a:rPr lang="en-US" dirty="0"/>
              <a:t>Now </a:t>
            </a:r>
            <a:r>
              <a:rPr lang="en-US" dirty="0" smtClean="0"/>
              <a:t>fourthly, </a:t>
            </a:r>
            <a:r>
              <a:rPr lang="en-US" dirty="0"/>
              <a:t>how long will that punishment which comes after the judgment, and which is described in these horrid terms, endure</a:t>
            </a:r>
            <a:r>
              <a:rPr lang="en-US" dirty="0" smtClean="0"/>
              <a:t>?</a:t>
            </a:r>
          </a:p>
          <a:p>
            <a:r>
              <a:rPr lang="en-US" dirty="0" smtClean="0"/>
              <a:t>How </a:t>
            </a:r>
            <a:r>
              <a:rPr lang="en-US" dirty="0"/>
              <a:t>long shall the punishment last? </a:t>
            </a:r>
            <a:endParaRPr lang="en-US" dirty="0" smtClean="0"/>
          </a:p>
          <a:p>
            <a:r>
              <a:rPr lang="en-US" dirty="0" smtClean="0"/>
              <a:t>Christ </a:t>
            </a:r>
            <a:r>
              <a:rPr lang="en-US" dirty="0"/>
              <a:t>stamped the word </a:t>
            </a:r>
            <a:r>
              <a:rPr lang="en-US" dirty="0" smtClean="0"/>
              <a:t>"</a:t>
            </a:r>
            <a:r>
              <a:rPr lang="en-US" dirty="0"/>
              <a:t>eternal" upon the duration of the sinner's punishment. </a:t>
            </a:r>
            <a:endParaRPr lang="en-US" dirty="0" smtClean="0"/>
          </a:p>
          <a:p>
            <a:r>
              <a:rPr lang="en-US" dirty="0" smtClean="0"/>
              <a:t>"</a:t>
            </a:r>
            <a:r>
              <a:rPr lang="en-US" dirty="0"/>
              <a:t>And these shall go away into eternal punishment: but the righteous into eternal life" (</a:t>
            </a:r>
            <a:r>
              <a:rPr lang="en-US" dirty="0" smtClean="0"/>
              <a:t>Matthew </a:t>
            </a:r>
            <a:r>
              <a:rPr lang="en-US" dirty="0"/>
              <a:t>25:46). </a:t>
            </a:r>
            <a:endParaRPr lang="en-US" dirty="0" smtClean="0"/>
          </a:p>
          <a:p>
            <a:r>
              <a:rPr lang="en-US" dirty="0" smtClean="0"/>
              <a:t>Eternal </a:t>
            </a:r>
            <a:r>
              <a:rPr lang="en-US" dirty="0"/>
              <a:t>punishment for some and </a:t>
            </a:r>
            <a:r>
              <a:rPr lang="en-US" dirty="0" smtClean="0"/>
              <a:t>eternal </a:t>
            </a:r>
            <a:r>
              <a:rPr lang="en-US" dirty="0"/>
              <a:t>reward for others. </a:t>
            </a:r>
            <a:endParaRPr lang="en-US" dirty="0" smtClean="0"/>
          </a:p>
        </p:txBody>
      </p:sp>
    </p:spTree>
    <p:extLst>
      <p:ext uri="{BB962C8B-B14F-4D97-AF65-F5344CB8AC3E}">
        <p14:creationId xmlns:p14="http://schemas.microsoft.com/office/powerpoint/2010/main" val="36383628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 And Punishment</a:t>
            </a:r>
            <a:endParaRPr lang="en-US" dirty="0"/>
          </a:p>
        </p:txBody>
      </p:sp>
      <p:sp>
        <p:nvSpPr>
          <p:cNvPr id="3" name="Content Placeholder 2"/>
          <p:cNvSpPr>
            <a:spLocks noGrp="1"/>
          </p:cNvSpPr>
          <p:nvPr>
            <p:ph idx="1"/>
          </p:nvPr>
        </p:nvSpPr>
        <p:spPr>
          <a:xfrm>
            <a:off x="0" y="1371600"/>
            <a:ext cx="9067800" cy="5334000"/>
          </a:xfrm>
        </p:spPr>
        <p:txBody>
          <a:bodyPr>
            <a:normAutofit fontScale="92500" lnSpcReduction="20000"/>
          </a:bodyPr>
          <a:lstStyle/>
          <a:p>
            <a:r>
              <a:rPr lang="en-US" dirty="0" smtClean="0"/>
              <a:t>There are people who would tell you that the reward for the righteous will last forever, but the reward of the wicked will be completed at death. </a:t>
            </a:r>
          </a:p>
          <a:p>
            <a:r>
              <a:rPr lang="en-US" dirty="0" smtClean="0"/>
              <a:t>In other words, death is the final and complete punishment. </a:t>
            </a:r>
          </a:p>
          <a:p>
            <a:r>
              <a:rPr lang="en-US" dirty="0" smtClean="0"/>
              <a:t>Annihilation is the punishment for the sinner; but remember, the Lord said "eternal punishment" and "eternal life." </a:t>
            </a:r>
          </a:p>
          <a:p>
            <a:r>
              <a:rPr lang="en-US" dirty="0" smtClean="0"/>
              <a:t>If "eternal" life means forever, then "eternal" punishment means for the same duration. </a:t>
            </a:r>
          </a:p>
          <a:p>
            <a:r>
              <a:rPr lang="en-US" dirty="0" smtClean="0"/>
              <a:t>We know from their meanings that there is no end for either.</a:t>
            </a:r>
          </a:p>
          <a:p>
            <a:endParaRPr lang="en-US" dirty="0"/>
          </a:p>
        </p:txBody>
      </p:sp>
    </p:spTree>
    <p:extLst>
      <p:ext uri="{BB962C8B-B14F-4D97-AF65-F5344CB8AC3E}">
        <p14:creationId xmlns:p14="http://schemas.microsoft.com/office/powerpoint/2010/main" val="42225443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76200" y="1600200"/>
            <a:ext cx="8991600" cy="5105400"/>
          </a:xfrm>
        </p:spPr>
        <p:txBody>
          <a:bodyPr>
            <a:normAutofit/>
          </a:bodyPr>
          <a:lstStyle/>
          <a:p>
            <a:r>
              <a:rPr lang="en-US" dirty="0"/>
              <a:t>We see then God's infinite hatred of sin by the fact that he is </a:t>
            </a:r>
            <a:r>
              <a:rPr lang="en-US" dirty="0" smtClean="0"/>
              <a:t>going </a:t>
            </a:r>
            <a:r>
              <a:rPr lang="en-US" dirty="0"/>
              <a:t>to punish the sinner with everlasting punishment in the lake of fire, where there will be weeping and gnashing of teeth. </a:t>
            </a:r>
            <a:endParaRPr lang="en-US" dirty="0" smtClean="0"/>
          </a:p>
          <a:p>
            <a:r>
              <a:rPr lang="en-US" dirty="0" smtClean="0"/>
              <a:t>How </a:t>
            </a:r>
            <a:r>
              <a:rPr lang="en-US" dirty="0"/>
              <a:t>is it, then, that a man or woman, can consent to live in sin day by day and still </a:t>
            </a:r>
            <a:r>
              <a:rPr lang="en-US" dirty="0" smtClean="0"/>
              <a:t>NOT realize </a:t>
            </a:r>
            <a:r>
              <a:rPr lang="en-US" dirty="0"/>
              <a:t>the awful consequence of such a life</a:t>
            </a:r>
            <a:r>
              <a:rPr lang="en-US" dirty="0" smtClean="0"/>
              <a:t>?</a:t>
            </a:r>
          </a:p>
          <a:p>
            <a:r>
              <a:rPr lang="en-US" dirty="0" smtClean="0"/>
              <a:t>The truth is they do not want to give up their sins.</a:t>
            </a:r>
            <a:r>
              <a:rPr lang="en-US" dirty="0" smtClean="0"/>
              <a:t> </a:t>
            </a:r>
            <a:endParaRPr lang="en-US" dirty="0" smtClean="0"/>
          </a:p>
          <a:p>
            <a:endParaRPr lang="en-US" dirty="0"/>
          </a:p>
        </p:txBody>
      </p:sp>
    </p:spTree>
    <p:extLst>
      <p:ext uri="{BB962C8B-B14F-4D97-AF65-F5344CB8AC3E}">
        <p14:creationId xmlns:p14="http://schemas.microsoft.com/office/powerpoint/2010/main" val="12476621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r>
              <a:rPr lang="en-US" dirty="0"/>
              <a:t>Knowing that they shall incur this awful penalty, that if they were to die today, this would be their unending fate, how can they fail to reproach themselves for being sinners, and to fly away from it to the only means of escape found in Christ Jesus our Lord?</a:t>
            </a:r>
          </a:p>
          <a:p>
            <a:r>
              <a:rPr lang="en-US" dirty="0"/>
              <a:t>Why not accept the means to escape such a horrible consequence for your sins.  </a:t>
            </a:r>
            <a:endParaRPr lang="en-US" dirty="0" smtClean="0"/>
          </a:p>
          <a:p>
            <a:r>
              <a:rPr lang="en-US" dirty="0" smtClean="0"/>
              <a:t>Why </a:t>
            </a:r>
            <a:r>
              <a:rPr lang="en-US" dirty="0"/>
              <a:t>not turn to God and obey His commands.</a:t>
            </a:r>
          </a:p>
          <a:p>
            <a:endParaRPr lang="en-US" dirty="0"/>
          </a:p>
        </p:txBody>
      </p:sp>
    </p:spTree>
    <p:extLst>
      <p:ext uri="{BB962C8B-B14F-4D97-AF65-F5344CB8AC3E}">
        <p14:creationId xmlns:p14="http://schemas.microsoft.com/office/powerpoint/2010/main" val="32449383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1 John </a:t>
            </a:r>
            <a:r>
              <a:rPr lang="en-US" dirty="0"/>
              <a:t>3:4, </a:t>
            </a:r>
            <a:r>
              <a:rPr lang="en-US" dirty="0" smtClean="0"/>
              <a:t>"</a:t>
            </a:r>
            <a:r>
              <a:rPr lang="en-US" dirty="0"/>
              <a:t>Whosoever </a:t>
            </a:r>
            <a:r>
              <a:rPr lang="en-US" dirty="0" err="1"/>
              <a:t>committeth</a:t>
            </a:r>
            <a:r>
              <a:rPr lang="en-US" dirty="0"/>
              <a:t> sin </a:t>
            </a:r>
            <a:r>
              <a:rPr lang="en-US" dirty="0" err="1"/>
              <a:t>transgresseth</a:t>
            </a:r>
            <a:r>
              <a:rPr lang="en-US" dirty="0"/>
              <a:t> the law, for sin is the transgression of the law." </a:t>
            </a:r>
            <a:endParaRPr lang="en-US" dirty="0" smtClean="0"/>
          </a:p>
          <a:p>
            <a:r>
              <a:rPr lang="en-US" dirty="0" smtClean="0"/>
              <a:t>If </a:t>
            </a:r>
            <a:r>
              <a:rPr lang="en-US" dirty="0"/>
              <a:t>there is a definition of </a:t>
            </a:r>
            <a:r>
              <a:rPr lang="en-US" dirty="0" smtClean="0"/>
              <a:t>sin </a:t>
            </a:r>
            <a:r>
              <a:rPr lang="en-US" dirty="0"/>
              <a:t>in the Bible, we have it in the last clause of this verse: </a:t>
            </a:r>
            <a:endParaRPr lang="en-US" dirty="0" smtClean="0"/>
          </a:p>
          <a:p>
            <a:r>
              <a:rPr lang="en-US" dirty="0" smtClean="0"/>
              <a:t>"</a:t>
            </a:r>
            <a:r>
              <a:rPr lang="en-US" dirty="0"/>
              <a:t>Sin </a:t>
            </a:r>
            <a:r>
              <a:rPr lang="en-US" dirty="0" smtClean="0"/>
              <a:t>is </a:t>
            </a:r>
            <a:r>
              <a:rPr lang="en-US" dirty="0"/>
              <a:t>the transgression of the law." </a:t>
            </a:r>
            <a:endParaRPr lang="en-US" dirty="0" smtClean="0"/>
          </a:p>
          <a:p>
            <a:r>
              <a:rPr lang="en-US" dirty="0" smtClean="0"/>
              <a:t>Of </a:t>
            </a:r>
            <a:r>
              <a:rPr lang="en-US" dirty="0"/>
              <a:t>course, it means the </a:t>
            </a:r>
            <a:r>
              <a:rPr lang="en-US" dirty="0" smtClean="0"/>
              <a:t>transgression </a:t>
            </a:r>
            <a:r>
              <a:rPr lang="en-US" dirty="0"/>
              <a:t>of God's law. </a:t>
            </a:r>
            <a:endParaRPr lang="en-US" dirty="0" smtClean="0"/>
          </a:p>
        </p:txBody>
      </p:sp>
    </p:spTree>
    <p:extLst>
      <p:ext uri="{BB962C8B-B14F-4D97-AF65-F5344CB8AC3E}">
        <p14:creationId xmlns:p14="http://schemas.microsoft.com/office/powerpoint/2010/main" val="17241221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228600" y="1600200"/>
            <a:ext cx="8458200" cy="4724400"/>
          </a:xfrm>
        </p:spPr>
        <p:txBody>
          <a:bodyPr>
            <a:normAutofit/>
          </a:bodyPr>
          <a:lstStyle/>
          <a:p>
            <a:r>
              <a:rPr lang="en-US" dirty="0" smtClean="0"/>
              <a:t>God's law may be transgressed by thought; </a:t>
            </a:r>
          </a:p>
          <a:p>
            <a:r>
              <a:rPr lang="en-US" dirty="0" smtClean="0"/>
              <a:t>by feeling, </a:t>
            </a:r>
          </a:p>
          <a:p>
            <a:r>
              <a:rPr lang="en-US" dirty="0" smtClean="0"/>
              <a:t>by words, </a:t>
            </a:r>
          </a:p>
          <a:p>
            <a:r>
              <a:rPr lang="en-US" dirty="0" smtClean="0"/>
              <a:t>or by actions, </a:t>
            </a:r>
          </a:p>
          <a:p>
            <a:r>
              <a:rPr lang="en-US" dirty="0" smtClean="0"/>
              <a:t>for as we learn from other portions of the Word of God, there are wicked </a:t>
            </a:r>
            <a:r>
              <a:rPr lang="en-US" dirty="0" smtClean="0"/>
              <a:t>thoughts</a:t>
            </a:r>
            <a:r>
              <a:rPr lang="en-US" dirty="0" smtClean="0"/>
              <a:t>, wicked feelings, wicked words, and wicked actions. </a:t>
            </a:r>
          </a:p>
        </p:txBody>
      </p:sp>
    </p:spTree>
    <p:extLst>
      <p:ext uri="{BB962C8B-B14F-4D97-AF65-F5344CB8AC3E}">
        <p14:creationId xmlns:p14="http://schemas.microsoft.com/office/powerpoint/2010/main" val="32213370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a:t>
            </a:r>
            <a:endParaRPr lang="en-US" dirty="0"/>
          </a:p>
        </p:txBody>
      </p:sp>
      <p:sp>
        <p:nvSpPr>
          <p:cNvPr id="3" name="Content Placeholder 2"/>
          <p:cNvSpPr>
            <a:spLocks noGrp="1"/>
          </p:cNvSpPr>
          <p:nvPr>
            <p:ph idx="1"/>
          </p:nvPr>
        </p:nvSpPr>
        <p:spPr/>
        <p:txBody>
          <a:bodyPr>
            <a:normAutofit lnSpcReduction="10000"/>
          </a:bodyPr>
          <a:lstStyle/>
          <a:p>
            <a:r>
              <a:rPr lang="en-US" dirty="0"/>
              <a:t>While all of us sin, we obviously fail to recognize the enormity of sin. </a:t>
            </a:r>
            <a:endParaRPr lang="en-US" dirty="0" smtClean="0"/>
          </a:p>
          <a:p>
            <a:r>
              <a:rPr lang="en-US" dirty="0" smtClean="0"/>
              <a:t>Because sin can keep one out of heaven, it is the duty of every preacher (and every Christian) to warn people about sin and the punishment for such sin.</a:t>
            </a:r>
          </a:p>
          <a:p>
            <a:r>
              <a:rPr lang="en-US" dirty="0" smtClean="0"/>
              <a:t>A great gift for any preacher is to be able to convey to the listeners just how bad sin really is.</a:t>
            </a:r>
            <a:endParaRPr lang="en-US" dirty="0" smtClean="0"/>
          </a:p>
        </p:txBody>
      </p:sp>
    </p:spTree>
    <p:extLst>
      <p:ext uri="{BB962C8B-B14F-4D97-AF65-F5344CB8AC3E}">
        <p14:creationId xmlns:p14="http://schemas.microsoft.com/office/powerpoint/2010/main" val="17329279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a:t>
            </a:r>
            <a:endParaRPr lang="en-US" dirty="0"/>
          </a:p>
        </p:txBody>
      </p:sp>
      <p:sp>
        <p:nvSpPr>
          <p:cNvPr id="3" name="Content Placeholder 2"/>
          <p:cNvSpPr>
            <a:spLocks noGrp="1"/>
          </p:cNvSpPr>
          <p:nvPr>
            <p:ph idx="1"/>
          </p:nvPr>
        </p:nvSpPr>
        <p:spPr/>
        <p:txBody>
          <a:bodyPr>
            <a:normAutofit lnSpcReduction="10000"/>
          </a:bodyPr>
          <a:lstStyle/>
          <a:p>
            <a:r>
              <a:rPr lang="en-US" dirty="0" smtClean="0"/>
              <a:t>It is </a:t>
            </a:r>
            <a:r>
              <a:rPr lang="en-US" dirty="0" smtClean="0"/>
              <a:t>hard </a:t>
            </a:r>
            <a:r>
              <a:rPr lang="en-US" dirty="0" smtClean="0"/>
              <a:t>for us to relate the enormity of sin for two reasons: </a:t>
            </a:r>
          </a:p>
          <a:p>
            <a:r>
              <a:rPr lang="en-US" dirty="0" smtClean="0"/>
              <a:t>First, a failure on our own part to realize the greatness of it and second, our inability to gather up such words and such figures of speech, as would with any sufficiency, </a:t>
            </a:r>
            <a:r>
              <a:rPr lang="en-US" dirty="0" smtClean="0"/>
              <a:t>show how bad it really is.</a:t>
            </a:r>
            <a:endParaRPr lang="en-US" dirty="0" smtClean="0"/>
          </a:p>
          <a:p>
            <a:r>
              <a:rPr lang="en-US" dirty="0" smtClean="0"/>
              <a:t>The pleasures of sin have blinded our eyes to </a:t>
            </a:r>
            <a:r>
              <a:rPr lang="en-US" dirty="0" smtClean="0"/>
              <a:t>this </a:t>
            </a:r>
            <a:r>
              <a:rPr lang="en-US" dirty="0" smtClean="0"/>
              <a:t>enormity.</a:t>
            </a:r>
          </a:p>
          <a:p>
            <a:endParaRPr lang="en-US" dirty="0"/>
          </a:p>
        </p:txBody>
      </p:sp>
    </p:spTree>
    <p:extLst>
      <p:ext uri="{BB962C8B-B14F-4D97-AF65-F5344CB8AC3E}">
        <p14:creationId xmlns:p14="http://schemas.microsoft.com/office/powerpoint/2010/main" val="37643449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a:t>
            </a:r>
            <a:endParaRPr lang="en-US" dirty="0"/>
          </a:p>
        </p:txBody>
      </p:sp>
      <p:sp>
        <p:nvSpPr>
          <p:cNvPr id="3" name="Content Placeholder 2"/>
          <p:cNvSpPr>
            <a:spLocks noGrp="1"/>
          </p:cNvSpPr>
          <p:nvPr>
            <p:ph idx="1"/>
          </p:nvPr>
        </p:nvSpPr>
        <p:spPr>
          <a:xfrm>
            <a:off x="76200" y="1600200"/>
            <a:ext cx="8991600" cy="4876800"/>
          </a:xfrm>
        </p:spPr>
        <p:txBody>
          <a:bodyPr>
            <a:normAutofit fontScale="92500" lnSpcReduction="10000"/>
          </a:bodyPr>
          <a:lstStyle/>
          <a:p>
            <a:r>
              <a:rPr lang="en-US" dirty="0"/>
              <a:t>After considerable </a:t>
            </a:r>
            <a:r>
              <a:rPr lang="en-US" dirty="0" smtClean="0"/>
              <a:t>thought </a:t>
            </a:r>
            <a:r>
              <a:rPr lang="en-US" dirty="0"/>
              <a:t>on the matter, I am persuaded that the only accurate gauge which we have with which to measure </a:t>
            </a:r>
            <a:r>
              <a:rPr lang="en-US" dirty="0" smtClean="0"/>
              <a:t>the </a:t>
            </a:r>
            <a:r>
              <a:rPr lang="en-US" dirty="0"/>
              <a:t>enormity and </a:t>
            </a:r>
            <a:r>
              <a:rPr lang="en-US" dirty="0" smtClean="0"/>
              <a:t>horribleness </a:t>
            </a:r>
            <a:r>
              <a:rPr lang="en-US" dirty="0"/>
              <a:t>of sin, is the punishment that God has decreed against it. </a:t>
            </a:r>
            <a:endParaRPr lang="en-US" dirty="0" smtClean="0"/>
          </a:p>
          <a:p>
            <a:r>
              <a:rPr lang="en-US" dirty="0" smtClean="0"/>
              <a:t>God </a:t>
            </a:r>
            <a:r>
              <a:rPr lang="en-US" dirty="0"/>
              <a:t>is infinite, unlimited, in all His attributes; infinite in love, in mercy, in compassion, but when we </a:t>
            </a:r>
            <a:r>
              <a:rPr lang="en-US" dirty="0" smtClean="0"/>
              <a:t>find </a:t>
            </a:r>
            <a:r>
              <a:rPr lang="en-US" dirty="0"/>
              <a:t>the terrible punishment which the likewise infinite justice of </a:t>
            </a:r>
            <a:r>
              <a:rPr lang="en-US" dirty="0" smtClean="0"/>
              <a:t>God </a:t>
            </a:r>
            <a:r>
              <a:rPr lang="en-US" dirty="0"/>
              <a:t>necessitated that He metes out to man because of sin, then we can have some concept of God's reaction and feeling toward the greatness of sin. </a:t>
            </a:r>
            <a:endParaRPr lang="en-US" dirty="0" smtClean="0"/>
          </a:p>
        </p:txBody>
      </p:sp>
    </p:spTree>
    <p:extLst>
      <p:ext uri="{BB962C8B-B14F-4D97-AF65-F5344CB8AC3E}">
        <p14:creationId xmlns:p14="http://schemas.microsoft.com/office/powerpoint/2010/main" val="174931013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a:t>
            </a:r>
            <a:endParaRPr lang="en-US" dirty="0"/>
          </a:p>
        </p:txBody>
      </p:sp>
      <p:sp>
        <p:nvSpPr>
          <p:cNvPr id="3" name="Content Placeholder 2"/>
          <p:cNvSpPr>
            <a:spLocks noGrp="1"/>
          </p:cNvSpPr>
          <p:nvPr>
            <p:ph idx="1"/>
          </p:nvPr>
        </p:nvSpPr>
        <p:spPr/>
        <p:txBody>
          <a:bodyPr>
            <a:normAutofit lnSpcReduction="10000"/>
          </a:bodyPr>
          <a:lstStyle/>
          <a:p>
            <a:r>
              <a:rPr lang="en-US" dirty="0"/>
              <a:t>Many are the unpleasant things which befall man in this life which come as a consequence of man's sin and disrespect of God's law</a:t>
            </a:r>
            <a:r>
              <a:rPr lang="en-US" dirty="0" smtClean="0"/>
              <a:t>.</a:t>
            </a:r>
          </a:p>
          <a:p>
            <a:r>
              <a:rPr lang="en-US" dirty="0" smtClean="0"/>
              <a:t>From </a:t>
            </a:r>
            <a:r>
              <a:rPr lang="en-US" dirty="0"/>
              <a:t>its earliest history, the world has been </a:t>
            </a:r>
            <a:r>
              <a:rPr lang="en-US" dirty="0" smtClean="0"/>
              <a:t>filled </a:t>
            </a:r>
            <a:r>
              <a:rPr lang="en-US" dirty="0"/>
              <a:t>with a vast burden of woe and pain and death. </a:t>
            </a:r>
            <a:endParaRPr lang="en-US" dirty="0" smtClean="0"/>
          </a:p>
          <a:p>
            <a:r>
              <a:rPr lang="en-US" dirty="0" smtClean="0"/>
              <a:t>The </a:t>
            </a:r>
            <a:r>
              <a:rPr lang="en-US" dirty="0"/>
              <a:t>journey of human life is </a:t>
            </a:r>
            <a:r>
              <a:rPr lang="en-US" dirty="0" smtClean="0"/>
              <a:t>strewn </a:t>
            </a:r>
            <a:r>
              <a:rPr lang="en-US" dirty="0"/>
              <a:t>with tears; </a:t>
            </a:r>
            <a:endParaRPr lang="en-US" dirty="0" smtClean="0"/>
          </a:p>
          <a:p>
            <a:r>
              <a:rPr lang="en-US" dirty="0" smtClean="0"/>
              <a:t>the </a:t>
            </a:r>
            <a:r>
              <a:rPr lang="en-US" dirty="0"/>
              <a:t>whole earth on which we live has become </a:t>
            </a:r>
            <a:r>
              <a:rPr lang="en-US" dirty="0" smtClean="0"/>
              <a:t>dotted </a:t>
            </a:r>
            <a:r>
              <a:rPr lang="en-US" dirty="0"/>
              <a:t>with cemeteries. </a:t>
            </a:r>
            <a:endParaRPr lang="en-US" dirty="0" smtClean="0"/>
          </a:p>
          <a:p>
            <a:endParaRPr lang="en-US" dirty="0"/>
          </a:p>
        </p:txBody>
      </p:sp>
    </p:spTree>
    <p:extLst>
      <p:ext uri="{BB962C8B-B14F-4D97-AF65-F5344CB8AC3E}">
        <p14:creationId xmlns:p14="http://schemas.microsoft.com/office/powerpoint/2010/main" val="17649849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Death, preceded by incalculable pains of the body, the whole period of the life filled with interchanging smiles and tears, anguish of hearts relieved by times of joy and happiness, have been our history. </a:t>
            </a:r>
          </a:p>
          <a:p>
            <a:r>
              <a:rPr lang="en-US" dirty="0" smtClean="0"/>
              <a:t>"Therefore, as through one man sin entered into the world, and death through sin" (Romans 5:12). </a:t>
            </a:r>
          </a:p>
          <a:p>
            <a:r>
              <a:rPr lang="en-US" dirty="0" smtClean="0"/>
              <a:t>All of this pain and woe, Paul said is caused by sin. </a:t>
            </a:r>
          </a:p>
          <a:p>
            <a:r>
              <a:rPr lang="en-US" dirty="0" smtClean="0"/>
              <a:t>It is a punishment the infinite God laid upon man -- </a:t>
            </a:r>
            <a:r>
              <a:rPr lang="en-US" b="1" u="sng" dirty="0" smtClean="0"/>
              <a:t>because</a:t>
            </a:r>
            <a:r>
              <a:rPr lang="en-US" dirty="0" smtClean="0"/>
              <a:t> of his sin.</a:t>
            </a:r>
            <a:endParaRPr lang="en-US" dirty="0"/>
          </a:p>
        </p:txBody>
      </p:sp>
    </p:spTree>
    <p:extLst>
      <p:ext uri="{BB962C8B-B14F-4D97-AF65-F5344CB8AC3E}">
        <p14:creationId xmlns:p14="http://schemas.microsoft.com/office/powerpoint/2010/main" val="12355975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a:t>
            </a:r>
            <a:r>
              <a:rPr lang="en-US" dirty="0"/>
              <a:t>experience these </a:t>
            </a:r>
            <a:r>
              <a:rPr lang="en-US" dirty="0" smtClean="0"/>
              <a:t>problems in life </a:t>
            </a:r>
            <a:r>
              <a:rPr lang="en-US" dirty="0"/>
              <a:t>here because of </a:t>
            </a:r>
            <a:r>
              <a:rPr lang="en-US" dirty="0" smtClean="0"/>
              <a:t>sin.</a:t>
            </a:r>
          </a:p>
          <a:p>
            <a:r>
              <a:rPr lang="en-US" b="1" u="sng" dirty="0" smtClean="0"/>
              <a:t>Without </a:t>
            </a:r>
            <a:r>
              <a:rPr lang="en-US" b="1" u="sng" dirty="0"/>
              <a:t>the aid of revelation</a:t>
            </a:r>
            <a:r>
              <a:rPr lang="en-US" dirty="0"/>
              <a:t>, </a:t>
            </a:r>
            <a:r>
              <a:rPr lang="en-US" dirty="0" smtClean="0"/>
              <a:t>(the Bible) the </a:t>
            </a:r>
            <a:r>
              <a:rPr lang="en-US" dirty="0"/>
              <a:t>nature, extent, duration, and </a:t>
            </a:r>
            <a:r>
              <a:rPr lang="en-US" dirty="0" smtClean="0"/>
              <a:t>the </a:t>
            </a:r>
            <a:r>
              <a:rPr lang="en-US" dirty="0"/>
              <a:t>severity of any punishment that might be suffered hereafter </a:t>
            </a:r>
            <a:r>
              <a:rPr lang="en-US" dirty="0" smtClean="0"/>
              <a:t>would </a:t>
            </a:r>
            <a:r>
              <a:rPr lang="en-US" dirty="0"/>
              <a:t>be the subject of simple conjecture. </a:t>
            </a:r>
            <a:endParaRPr lang="en-US" dirty="0" smtClean="0"/>
          </a:p>
          <a:p>
            <a:r>
              <a:rPr lang="en-US" dirty="0" smtClean="0"/>
              <a:t>All </a:t>
            </a:r>
            <a:r>
              <a:rPr lang="en-US" dirty="0"/>
              <a:t>the details would be left in the dark. </a:t>
            </a:r>
            <a:endParaRPr lang="en-US" dirty="0" smtClean="0"/>
          </a:p>
          <a:p>
            <a:r>
              <a:rPr lang="en-US" dirty="0" smtClean="0"/>
              <a:t>We </a:t>
            </a:r>
            <a:r>
              <a:rPr lang="en-US" dirty="0"/>
              <a:t>must depend upon revelation for the answer to our questions concerning the matter. </a:t>
            </a:r>
            <a:endParaRPr lang="en-US" dirty="0" smtClean="0"/>
          </a:p>
        </p:txBody>
      </p:sp>
    </p:spTree>
    <p:extLst>
      <p:ext uri="{BB962C8B-B14F-4D97-AF65-F5344CB8AC3E}">
        <p14:creationId xmlns:p14="http://schemas.microsoft.com/office/powerpoint/2010/main" val="19944145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888</Words>
  <Application>Microsoft Office PowerPoint</Application>
  <PresentationFormat>On-screen Show (4:3)</PresentationFormat>
  <Paragraphs>98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Transgression Of The Law </vt:lpstr>
      <vt:lpstr>Introduction</vt:lpstr>
      <vt:lpstr>Introduction</vt:lpstr>
      <vt:lpstr>Sin</vt:lpstr>
      <vt:lpstr>Sin</vt:lpstr>
      <vt:lpstr>Sin</vt:lpstr>
      <vt:lpstr>Sin</vt:lpstr>
      <vt:lpstr>Sin</vt:lpstr>
      <vt:lpstr>Sin</vt:lpstr>
      <vt:lpstr>Sin And Punishment</vt:lpstr>
      <vt:lpstr>Sin And Punishment</vt:lpstr>
      <vt:lpstr>Sin And Punishment</vt:lpstr>
      <vt:lpstr>Sin And Punishment</vt:lpstr>
      <vt:lpstr>Sin And Punishment</vt:lpstr>
      <vt:lpstr>Sin And Punishment</vt:lpstr>
      <vt:lpstr>Sin And Punishment</vt:lpstr>
      <vt:lpstr>Sin And Punishment</vt:lpstr>
      <vt:lpstr>Summary</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Transgression Of The Law</dc:title>
  <dc:creator>Aarons</dc:creator>
  <cp:lastModifiedBy>Aarons</cp:lastModifiedBy>
  <cp:revision>7</cp:revision>
  <dcterms:created xsi:type="dcterms:W3CDTF">2014-07-03T05:35:39Z</dcterms:created>
  <dcterms:modified xsi:type="dcterms:W3CDTF">2014-07-04T15:40:33Z</dcterms:modified>
</cp:coreProperties>
</file>