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56" r:id="rId2"/>
    <p:sldId id="257" r:id="rId3"/>
    <p:sldId id="258" r:id="rId4"/>
    <p:sldId id="259" r:id="rId5"/>
    <p:sldId id="260" r:id="rId6"/>
    <p:sldId id="261" r:id="rId7"/>
    <p:sldId id="264" r:id="rId8"/>
    <p:sldId id="262" r:id="rId9"/>
    <p:sldId id="263" r:id="rId10"/>
  </p:sldIdLst>
  <p:sldSz cx="14630400" cy="8229600"/>
  <p:notesSz cx="9144000" cy="6858000"/>
  <p:defaultTextStyle>
    <a:defPPr>
      <a:defRPr lang="en-US"/>
    </a:defPPr>
    <a:lvl1pPr marL="0" algn="l" defTabSz="1306155" rtl="0" eaLnBrk="1" latinLnBrk="0" hangingPunct="1">
      <a:defRPr sz="2600" kern="1200">
        <a:solidFill>
          <a:schemeClr val="tx1"/>
        </a:solidFill>
        <a:latin typeface="+mn-lt"/>
        <a:ea typeface="+mn-ea"/>
        <a:cs typeface="+mn-cs"/>
      </a:defRPr>
    </a:lvl1pPr>
    <a:lvl2pPr marL="653077" algn="l" defTabSz="1306155" rtl="0" eaLnBrk="1" latinLnBrk="0" hangingPunct="1">
      <a:defRPr sz="2600" kern="1200">
        <a:solidFill>
          <a:schemeClr val="tx1"/>
        </a:solidFill>
        <a:latin typeface="+mn-lt"/>
        <a:ea typeface="+mn-ea"/>
        <a:cs typeface="+mn-cs"/>
      </a:defRPr>
    </a:lvl2pPr>
    <a:lvl3pPr marL="1306155" algn="l" defTabSz="1306155" rtl="0" eaLnBrk="1" latinLnBrk="0" hangingPunct="1">
      <a:defRPr sz="2600" kern="1200">
        <a:solidFill>
          <a:schemeClr val="tx1"/>
        </a:solidFill>
        <a:latin typeface="+mn-lt"/>
        <a:ea typeface="+mn-ea"/>
        <a:cs typeface="+mn-cs"/>
      </a:defRPr>
    </a:lvl3pPr>
    <a:lvl4pPr marL="1959233" algn="l" defTabSz="1306155" rtl="0" eaLnBrk="1" latinLnBrk="0" hangingPunct="1">
      <a:defRPr sz="2600" kern="1200">
        <a:solidFill>
          <a:schemeClr val="tx1"/>
        </a:solidFill>
        <a:latin typeface="+mn-lt"/>
        <a:ea typeface="+mn-ea"/>
        <a:cs typeface="+mn-cs"/>
      </a:defRPr>
    </a:lvl4pPr>
    <a:lvl5pPr marL="2612311" algn="l" defTabSz="1306155" rtl="0" eaLnBrk="1" latinLnBrk="0" hangingPunct="1">
      <a:defRPr sz="2600" kern="1200">
        <a:solidFill>
          <a:schemeClr val="tx1"/>
        </a:solidFill>
        <a:latin typeface="+mn-lt"/>
        <a:ea typeface="+mn-ea"/>
        <a:cs typeface="+mn-cs"/>
      </a:defRPr>
    </a:lvl5pPr>
    <a:lvl6pPr marL="3265388" algn="l" defTabSz="1306155" rtl="0" eaLnBrk="1" latinLnBrk="0" hangingPunct="1">
      <a:defRPr sz="2600" kern="1200">
        <a:solidFill>
          <a:schemeClr val="tx1"/>
        </a:solidFill>
        <a:latin typeface="+mn-lt"/>
        <a:ea typeface="+mn-ea"/>
        <a:cs typeface="+mn-cs"/>
      </a:defRPr>
    </a:lvl6pPr>
    <a:lvl7pPr marL="3918465" algn="l" defTabSz="1306155" rtl="0" eaLnBrk="1" latinLnBrk="0" hangingPunct="1">
      <a:defRPr sz="2600" kern="1200">
        <a:solidFill>
          <a:schemeClr val="tx1"/>
        </a:solidFill>
        <a:latin typeface="+mn-lt"/>
        <a:ea typeface="+mn-ea"/>
        <a:cs typeface="+mn-cs"/>
      </a:defRPr>
    </a:lvl7pPr>
    <a:lvl8pPr marL="4571543" algn="l" defTabSz="1306155" rtl="0" eaLnBrk="1" latinLnBrk="0" hangingPunct="1">
      <a:defRPr sz="2600" kern="1200">
        <a:solidFill>
          <a:schemeClr val="tx1"/>
        </a:solidFill>
        <a:latin typeface="+mn-lt"/>
        <a:ea typeface="+mn-ea"/>
        <a:cs typeface="+mn-cs"/>
      </a:defRPr>
    </a:lvl8pPr>
    <a:lvl9pPr marL="5224620" algn="l" defTabSz="1306155"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330" y="-126"/>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a:defRPr sz="1200"/>
            </a:lvl1pPr>
          </a:lstStyle>
          <a:p>
            <a:fld id="{B981E1F5-8637-46EE-84DE-AA4C85833D5D}" type="datetimeFigureOut">
              <a:rPr lang="en-US" smtClean="0"/>
              <a:pPr/>
              <a:t>4/17/2015</a:t>
            </a:fld>
            <a:endParaRPr lang="en-US"/>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a:defRPr sz="1200"/>
            </a:lvl1pPr>
          </a:lstStyle>
          <a:p>
            <a:fld id="{084C06E9-417A-4D85-A4E4-15A8455A2D3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2"/>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077" indent="0" algn="ctr">
              <a:buNone/>
              <a:defRPr>
                <a:solidFill>
                  <a:schemeClr val="tx1">
                    <a:tint val="75000"/>
                  </a:schemeClr>
                </a:solidFill>
              </a:defRPr>
            </a:lvl2pPr>
            <a:lvl3pPr marL="1306155" indent="0" algn="ctr">
              <a:buNone/>
              <a:defRPr>
                <a:solidFill>
                  <a:schemeClr val="tx1">
                    <a:tint val="75000"/>
                  </a:schemeClr>
                </a:solidFill>
              </a:defRPr>
            </a:lvl3pPr>
            <a:lvl4pPr marL="1959233" indent="0" algn="ctr">
              <a:buNone/>
              <a:defRPr>
                <a:solidFill>
                  <a:schemeClr val="tx1">
                    <a:tint val="75000"/>
                  </a:schemeClr>
                </a:solidFill>
              </a:defRPr>
            </a:lvl4pPr>
            <a:lvl5pPr marL="2612311" indent="0" algn="ctr">
              <a:buNone/>
              <a:defRPr>
                <a:solidFill>
                  <a:schemeClr val="tx1">
                    <a:tint val="75000"/>
                  </a:schemeClr>
                </a:solidFill>
              </a:defRPr>
            </a:lvl5pPr>
            <a:lvl6pPr marL="3265388" indent="0" algn="ctr">
              <a:buNone/>
              <a:defRPr>
                <a:solidFill>
                  <a:schemeClr val="tx1">
                    <a:tint val="75000"/>
                  </a:schemeClr>
                </a:solidFill>
              </a:defRPr>
            </a:lvl6pPr>
            <a:lvl7pPr marL="3918465" indent="0" algn="ctr">
              <a:buNone/>
              <a:defRPr>
                <a:solidFill>
                  <a:schemeClr val="tx1">
                    <a:tint val="75000"/>
                  </a:schemeClr>
                </a:solidFill>
              </a:defRPr>
            </a:lvl7pPr>
            <a:lvl8pPr marL="4571543" indent="0" algn="ctr">
              <a:buNone/>
              <a:defRPr>
                <a:solidFill>
                  <a:schemeClr val="tx1">
                    <a:tint val="75000"/>
                  </a:schemeClr>
                </a:solidFill>
              </a:defRPr>
            </a:lvl8pPr>
            <a:lvl9pPr marL="522462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325931-D5A3-4CA2-AE5F-9F6ED8DC458B}" type="datetimeFigureOut">
              <a:rPr lang="en-US" smtClean="0"/>
              <a:pPr/>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91D6E-5589-4EA5-A5A4-BDB319B304B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325931-D5A3-4CA2-AE5F-9F6ED8DC458B}" type="datetimeFigureOut">
              <a:rPr lang="en-US" smtClean="0"/>
              <a:pPr/>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91D6E-5589-4EA5-A5A4-BDB319B304B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325931-D5A3-4CA2-AE5F-9F6ED8DC458B}" type="datetimeFigureOut">
              <a:rPr lang="en-US" smtClean="0"/>
              <a:pPr/>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91D6E-5589-4EA5-A5A4-BDB319B304B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325931-D5A3-4CA2-AE5F-9F6ED8DC458B}" type="datetimeFigureOut">
              <a:rPr lang="en-US" smtClean="0"/>
              <a:pPr/>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91D6E-5589-4EA5-A5A4-BDB319B304B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2"/>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077" indent="0">
              <a:buNone/>
              <a:defRPr sz="2600">
                <a:solidFill>
                  <a:schemeClr val="tx1">
                    <a:tint val="75000"/>
                  </a:schemeClr>
                </a:solidFill>
              </a:defRPr>
            </a:lvl2pPr>
            <a:lvl3pPr marL="1306155" indent="0">
              <a:buNone/>
              <a:defRPr sz="2300">
                <a:solidFill>
                  <a:schemeClr val="tx1">
                    <a:tint val="75000"/>
                  </a:schemeClr>
                </a:solidFill>
              </a:defRPr>
            </a:lvl3pPr>
            <a:lvl4pPr marL="1959233" indent="0">
              <a:buNone/>
              <a:defRPr sz="2000">
                <a:solidFill>
                  <a:schemeClr val="tx1">
                    <a:tint val="75000"/>
                  </a:schemeClr>
                </a:solidFill>
              </a:defRPr>
            </a:lvl4pPr>
            <a:lvl5pPr marL="2612311" indent="0">
              <a:buNone/>
              <a:defRPr sz="2000">
                <a:solidFill>
                  <a:schemeClr val="tx1">
                    <a:tint val="75000"/>
                  </a:schemeClr>
                </a:solidFill>
              </a:defRPr>
            </a:lvl5pPr>
            <a:lvl6pPr marL="3265388" indent="0">
              <a:buNone/>
              <a:defRPr sz="2000">
                <a:solidFill>
                  <a:schemeClr val="tx1">
                    <a:tint val="75000"/>
                  </a:schemeClr>
                </a:solidFill>
              </a:defRPr>
            </a:lvl6pPr>
            <a:lvl7pPr marL="3918465" indent="0">
              <a:buNone/>
              <a:defRPr sz="2000">
                <a:solidFill>
                  <a:schemeClr val="tx1">
                    <a:tint val="75000"/>
                  </a:schemeClr>
                </a:solidFill>
              </a:defRPr>
            </a:lvl7pPr>
            <a:lvl8pPr marL="4571543" indent="0">
              <a:buNone/>
              <a:defRPr sz="2000">
                <a:solidFill>
                  <a:schemeClr val="tx1">
                    <a:tint val="75000"/>
                  </a:schemeClr>
                </a:solidFill>
              </a:defRPr>
            </a:lvl8pPr>
            <a:lvl9pPr marL="5224620"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325931-D5A3-4CA2-AE5F-9F6ED8DC458B}" type="datetimeFigureOut">
              <a:rPr lang="en-US" smtClean="0"/>
              <a:pPr/>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91D6E-5589-4EA5-A5A4-BDB319B304B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325931-D5A3-4CA2-AE5F-9F6ED8DC458B}" type="datetimeFigureOut">
              <a:rPr lang="en-US" smtClean="0"/>
              <a:pPr/>
              <a:t>4/17/2015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91D6E-5589-4EA5-A5A4-BDB319B304B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077" indent="0">
              <a:buNone/>
              <a:defRPr sz="2900" b="1"/>
            </a:lvl2pPr>
            <a:lvl3pPr marL="1306155" indent="0">
              <a:buNone/>
              <a:defRPr sz="2600" b="1"/>
            </a:lvl3pPr>
            <a:lvl4pPr marL="1959233" indent="0">
              <a:buNone/>
              <a:defRPr sz="2300" b="1"/>
            </a:lvl4pPr>
            <a:lvl5pPr marL="2612311" indent="0">
              <a:buNone/>
              <a:defRPr sz="2300" b="1"/>
            </a:lvl5pPr>
            <a:lvl6pPr marL="3265388" indent="0">
              <a:buNone/>
              <a:defRPr sz="2300" b="1"/>
            </a:lvl6pPr>
            <a:lvl7pPr marL="3918465" indent="0">
              <a:buNone/>
              <a:defRPr sz="2300" b="1"/>
            </a:lvl7pPr>
            <a:lvl8pPr marL="4571543" indent="0">
              <a:buNone/>
              <a:defRPr sz="2300" b="1"/>
            </a:lvl8pPr>
            <a:lvl9pPr marL="5224620"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2" y="1842136"/>
            <a:ext cx="6466840" cy="767714"/>
          </a:xfrm>
        </p:spPr>
        <p:txBody>
          <a:bodyPr anchor="b"/>
          <a:lstStyle>
            <a:lvl1pPr marL="0" indent="0">
              <a:buNone/>
              <a:defRPr sz="3400" b="1"/>
            </a:lvl1pPr>
            <a:lvl2pPr marL="653077" indent="0">
              <a:buNone/>
              <a:defRPr sz="2900" b="1"/>
            </a:lvl2pPr>
            <a:lvl3pPr marL="1306155" indent="0">
              <a:buNone/>
              <a:defRPr sz="2600" b="1"/>
            </a:lvl3pPr>
            <a:lvl4pPr marL="1959233" indent="0">
              <a:buNone/>
              <a:defRPr sz="2300" b="1"/>
            </a:lvl4pPr>
            <a:lvl5pPr marL="2612311" indent="0">
              <a:buNone/>
              <a:defRPr sz="2300" b="1"/>
            </a:lvl5pPr>
            <a:lvl6pPr marL="3265388" indent="0">
              <a:buNone/>
              <a:defRPr sz="2300" b="1"/>
            </a:lvl6pPr>
            <a:lvl7pPr marL="3918465" indent="0">
              <a:buNone/>
              <a:defRPr sz="2300" b="1"/>
            </a:lvl7pPr>
            <a:lvl8pPr marL="4571543" indent="0">
              <a:buNone/>
              <a:defRPr sz="2300" b="1"/>
            </a:lvl8pPr>
            <a:lvl9pPr marL="5224620"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2"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325931-D5A3-4CA2-AE5F-9F6ED8DC458B}" type="datetimeFigureOut">
              <a:rPr lang="en-US" smtClean="0"/>
              <a:pPr/>
              <a:t>4/17/2015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691D6E-5589-4EA5-A5A4-BDB319B304B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325931-D5A3-4CA2-AE5F-9F6ED8DC458B}" type="datetimeFigureOut">
              <a:rPr lang="en-US" smtClean="0"/>
              <a:pPr/>
              <a:t>4/17/2015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691D6E-5589-4EA5-A5A4-BDB319B304B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325931-D5A3-4CA2-AE5F-9F6ED8DC458B}" type="datetimeFigureOut">
              <a:rPr lang="en-US" smtClean="0"/>
              <a:pPr/>
              <a:t>4/17/2015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691D6E-5589-4EA5-A5A4-BDB319B304B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2"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2" y="1722120"/>
            <a:ext cx="4813301" cy="5629276"/>
          </a:xfrm>
        </p:spPr>
        <p:txBody>
          <a:bodyPr/>
          <a:lstStyle>
            <a:lvl1pPr marL="0" indent="0">
              <a:buNone/>
              <a:defRPr sz="2000"/>
            </a:lvl1pPr>
            <a:lvl2pPr marL="653077" indent="0">
              <a:buNone/>
              <a:defRPr sz="1700"/>
            </a:lvl2pPr>
            <a:lvl3pPr marL="1306155" indent="0">
              <a:buNone/>
              <a:defRPr sz="1400"/>
            </a:lvl3pPr>
            <a:lvl4pPr marL="1959233" indent="0">
              <a:buNone/>
              <a:defRPr sz="1300"/>
            </a:lvl4pPr>
            <a:lvl5pPr marL="2612311" indent="0">
              <a:buNone/>
              <a:defRPr sz="1300"/>
            </a:lvl5pPr>
            <a:lvl6pPr marL="3265388" indent="0">
              <a:buNone/>
              <a:defRPr sz="1300"/>
            </a:lvl6pPr>
            <a:lvl7pPr marL="3918465" indent="0">
              <a:buNone/>
              <a:defRPr sz="1300"/>
            </a:lvl7pPr>
            <a:lvl8pPr marL="4571543" indent="0">
              <a:buNone/>
              <a:defRPr sz="1300"/>
            </a:lvl8pPr>
            <a:lvl9pPr marL="5224620"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325931-D5A3-4CA2-AE5F-9F6ED8DC458B}" type="datetimeFigureOut">
              <a:rPr lang="en-US" smtClean="0"/>
              <a:pPr/>
              <a:t>4/17/2015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91D6E-5589-4EA5-A5A4-BDB319B304B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077" indent="0">
              <a:buNone/>
              <a:defRPr sz="4000"/>
            </a:lvl2pPr>
            <a:lvl3pPr marL="1306155" indent="0">
              <a:buNone/>
              <a:defRPr sz="3400"/>
            </a:lvl3pPr>
            <a:lvl4pPr marL="1959233" indent="0">
              <a:buNone/>
              <a:defRPr sz="2900"/>
            </a:lvl4pPr>
            <a:lvl5pPr marL="2612311" indent="0">
              <a:buNone/>
              <a:defRPr sz="2900"/>
            </a:lvl5pPr>
            <a:lvl6pPr marL="3265388" indent="0">
              <a:buNone/>
              <a:defRPr sz="2900"/>
            </a:lvl6pPr>
            <a:lvl7pPr marL="3918465" indent="0">
              <a:buNone/>
              <a:defRPr sz="2900"/>
            </a:lvl7pPr>
            <a:lvl8pPr marL="4571543" indent="0">
              <a:buNone/>
              <a:defRPr sz="2900"/>
            </a:lvl8pPr>
            <a:lvl9pPr marL="5224620"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077" indent="0">
              <a:buNone/>
              <a:defRPr sz="1700"/>
            </a:lvl2pPr>
            <a:lvl3pPr marL="1306155" indent="0">
              <a:buNone/>
              <a:defRPr sz="1400"/>
            </a:lvl3pPr>
            <a:lvl4pPr marL="1959233" indent="0">
              <a:buNone/>
              <a:defRPr sz="1300"/>
            </a:lvl4pPr>
            <a:lvl5pPr marL="2612311" indent="0">
              <a:buNone/>
              <a:defRPr sz="1300"/>
            </a:lvl5pPr>
            <a:lvl6pPr marL="3265388" indent="0">
              <a:buNone/>
              <a:defRPr sz="1300"/>
            </a:lvl6pPr>
            <a:lvl7pPr marL="3918465" indent="0">
              <a:buNone/>
              <a:defRPr sz="1300"/>
            </a:lvl7pPr>
            <a:lvl8pPr marL="4571543" indent="0">
              <a:buNone/>
              <a:defRPr sz="1300"/>
            </a:lvl8pPr>
            <a:lvl9pPr marL="5224620"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325931-D5A3-4CA2-AE5F-9F6ED8DC458B}" type="datetimeFigureOut">
              <a:rPr lang="en-US" smtClean="0"/>
              <a:pPr/>
              <a:t>4/17/2015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91D6E-5589-4EA5-A5A4-BDB319B304B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15" tIns="65308" rIns="130615" bIns="65308"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15" tIns="65308" rIns="130615" bIns="6530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2"/>
            <a:ext cx="3413760" cy="438150"/>
          </a:xfrm>
          <a:prstGeom prst="rect">
            <a:avLst/>
          </a:prstGeom>
        </p:spPr>
        <p:txBody>
          <a:bodyPr vert="horz" lIns="130615" tIns="65308" rIns="130615" bIns="65308" rtlCol="0" anchor="ctr"/>
          <a:lstStyle>
            <a:lvl1pPr algn="l">
              <a:defRPr sz="1700">
                <a:solidFill>
                  <a:schemeClr val="tx1">
                    <a:tint val="75000"/>
                  </a:schemeClr>
                </a:solidFill>
              </a:defRPr>
            </a:lvl1pPr>
          </a:lstStyle>
          <a:p>
            <a:fld id="{BF325931-D5A3-4CA2-AE5F-9F6ED8DC458B}" type="datetimeFigureOut">
              <a:rPr lang="en-US" smtClean="0"/>
              <a:pPr/>
              <a:t>4/17/2015</a:t>
            </a:fld>
            <a:endParaRPr lang="en-US"/>
          </a:p>
        </p:txBody>
      </p:sp>
      <p:sp>
        <p:nvSpPr>
          <p:cNvPr id="5" name="Footer Placeholder 4"/>
          <p:cNvSpPr>
            <a:spLocks noGrp="1"/>
          </p:cNvSpPr>
          <p:nvPr>
            <p:ph type="ftr" sz="quarter" idx="3"/>
          </p:nvPr>
        </p:nvSpPr>
        <p:spPr>
          <a:xfrm>
            <a:off x="4998720" y="7627622"/>
            <a:ext cx="4632960" cy="438150"/>
          </a:xfrm>
          <a:prstGeom prst="rect">
            <a:avLst/>
          </a:prstGeom>
        </p:spPr>
        <p:txBody>
          <a:bodyPr vert="horz" lIns="130615" tIns="65308" rIns="130615" bIns="65308"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2"/>
            <a:ext cx="3413760" cy="438150"/>
          </a:xfrm>
          <a:prstGeom prst="rect">
            <a:avLst/>
          </a:prstGeom>
        </p:spPr>
        <p:txBody>
          <a:bodyPr vert="horz" lIns="130615" tIns="65308" rIns="130615" bIns="65308" rtlCol="0" anchor="ctr"/>
          <a:lstStyle>
            <a:lvl1pPr algn="r">
              <a:defRPr sz="1700">
                <a:solidFill>
                  <a:schemeClr val="tx1">
                    <a:tint val="75000"/>
                  </a:schemeClr>
                </a:solidFill>
              </a:defRPr>
            </a:lvl1pPr>
          </a:lstStyle>
          <a:p>
            <a:fld id="{6C691D6E-5589-4EA5-A5A4-BDB319B304B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155" rtl="0" eaLnBrk="1" latinLnBrk="0" hangingPunct="1">
        <a:spcBef>
          <a:spcPct val="0"/>
        </a:spcBef>
        <a:buNone/>
        <a:defRPr sz="6300" kern="1200">
          <a:solidFill>
            <a:schemeClr val="tx1"/>
          </a:solidFill>
          <a:latin typeface="+mj-lt"/>
          <a:ea typeface="+mj-ea"/>
          <a:cs typeface="+mj-cs"/>
        </a:defRPr>
      </a:lvl1pPr>
    </p:titleStyle>
    <p:bodyStyle>
      <a:lvl1pPr marL="489808" indent="-489808" algn="l" defTabSz="1306155"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251" indent="-408174" algn="l" defTabSz="1306155"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694" indent="-326539" algn="l" defTabSz="1306155"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771" indent="-326539" algn="l" defTabSz="1306155"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849" indent="-326539" algn="l" defTabSz="1306155"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1926" indent="-326539" algn="l" defTabSz="1306155"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003" indent="-326539" algn="l" defTabSz="1306155"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082" indent="-326539" algn="l" defTabSz="1306155"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160" indent="-326539" algn="l" defTabSz="1306155"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155" rtl="0" eaLnBrk="1" latinLnBrk="0" hangingPunct="1">
        <a:defRPr sz="2600" kern="1200">
          <a:solidFill>
            <a:schemeClr val="tx1"/>
          </a:solidFill>
          <a:latin typeface="+mn-lt"/>
          <a:ea typeface="+mn-ea"/>
          <a:cs typeface="+mn-cs"/>
        </a:defRPr>
      </a:lvl1pPr>
      <a:lvl2pPr marL="653077" algn="l" defTabSz="1306155" rtl="0" eaLnBrk="1" latinLnBrk="0" hangingPunct="1">
        <a:defRPr sz="2600" kern="1200">
          <a:solidFill>
            <a:schemeClr val="tx1"/>
          </a:solidFill>
          <a:latin typeface="+mn-lt"/>
          <a:ea typeface="+mn-ea"/>
          <a:cs typeface="+mn-cs"/>
        </a:defRPr>
      </a:lvl2pPr>
      <a:lvl3pPr marL="1306155" algn="l" defTabSz="1306155" rtl="0" eaLnBrk="1" latinLnBrk="0" hangingPunct="1">
        <a:defRPr sz="2600" kern="1200">
          <a:solidFill>
            <a:schemeClr val="tx1"/>
          </a:solidFill>
          <a:latin typeface="+mn-lt"/>
          <a:ea typeface="+mn-ea"/>
          <a:cs typeface="+mn-cs"/>
        </a:defRPr>
      </a:lvl3pPr>
      <a:lvl4pPr marL="1959233" algn="l" defTabSz="1306155" rtl="0" eaLnBrk="1" latinLnBrk="0" hangingPunct="1">
        <a:defRPr sz="2600" kern="1200">
          <a:solidFill>
            <a:schemeClr val="tx1"/>
          </a:solidFill>
          <a:latin typeface="+mn-lt"/>
          <a:ea typeface="+mn-ea"/>
          <a:cs typeface="+mn-cs"/>
        </a:defRPr>
      </a:lvl4pPr>
      <a:lvl5pPr marL="2612311" algn="l" defTabSz="1306155" rtl="0" eaLnBrk="1" latinLnBrk="0" hangingPunct="1">
        <a:defRPr sz="2600" kern="1200">
          <a:solidFill>
            <a:schemeClr val="tx1"/>
          </a:solidFill>
          <a:latin typeface="+mn-lt"/>
          <a:ea typeface="+mn-ea"/>
          <a:cs typeface="+mn-cs"/>
        </a:defRPr>
      </a:lvl5pPr>
      <a:lvl6pPr marL="3265388" algn="l" defTabSz="1306155" rtl="0" eaLnBrk="1" latinLnBrk="0" hangingPunct="1">
        <a:defRPr sz="2600" kern="1200">
          <a:solidFill>
            <a:schemeClr val="tx1"/>
          </a:solidFill>
          <a:latin typeface="+mn-lt"/>
          <a:ea typeface="+mn-ea"/>
          <a:cs typeface="+mn-cs"/>
        </a:defRPr>
      </a:lvl6pPr>
      <a:lvl7pPr marL="3918465" algn="l" defTabSz="1306155" rtl="0" eaLnBrk="1" latinLnBrk="0" hangingPunct="1">
        <a:defRPr sz="2600" kern="1200">
          <a:solidFill>
            <a:schemeClr val="tx1"/>
          </a:solidFill>
          <a:latin typeface="+mn-lt"/>
          <a:ea typeface="+mn-ea"/>
          <a:cs typeface="+mn-cs"/>
        </a:defRPr>
      </a:lvl7pPr>
      <a:lvl8pPr marL="4571543" algn="l" defTabSz="1306155" rtl="0" eaLnBrk="1" latinLnBrk="0" hangingPunct="1">
        <a:defRPr sz="2600" kern="1200">
          <a:solidFill>
            <a:schemeClr val="tx1"/>
          </a:solidFill>
          <a:latin typeface="+mn-lt"/>
          <a:ea typeface="+mn-ea"/>
          <a:cs typeface="+mn-cs"/>
        </a:defRPr>
      </a:lvl8pPr>
      <a:lvl9pPr marL="5224620" algn="l" defTabSz="1306155"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3" descr="http://www.jesus-is-savior.com/Hells_Truth/lake_of_fire3.jpg"/>
          <p:cNvPicPr>
            <a:picLocks noChangeAspect="1" noChangeArrowheads="1"/>
          </p:cNvPicPr>
          <p:nvPr/>
        </p:nvPicPr>
        <p:blipFill>
          <a:blip r:embed="rId2" cstate="print">
            <a:lum bright="-28000"/>
          </a:blip>
          <a:srcRect/>
          <a:stretch>
            <a:fillRect/>
          </a:stretch>
        </p:blipFill>
        <p:spPr bwMode="auto">
          <a:xfrm>
            <a:off x="609600" y="390526"/>
            <a:ext cx="13533120" cy="7416164"/>
          </a:xfrm>
          <a:prstGeom prst="rect">
            <a:avLst/>
          </a:prstGeom>
          <a:noFill/>
          <a:ln w="9525">
            <a:noFill/>
            <a:miter lim="800000"/>
            <a:headEnd/>
            <a:tailEnd/>
          </a:ln>
        </p:spPr>
      </p:pic>
      <p:sp>
        <p:nvSpPr>
          <p:cNvPr id="2" name="Title 1"/>
          <p:cNvSpPr>
            <a:spLocks noGrp="1"/>
          </p:cNvSpPr>
          <p:nvPr>
            <p:ph type="ctrTitle"/>
          </p:nvPr>
        </p:nvSpPr>
        <p:spPr>
          <a:xfrm>
            <a:off x="838200" y="457200"/>
            <a:ext cx="12954000" cy="2209800"/>
          </a:xfrm>
        </p:spPr>
        <p:txBody>
          <a:bodyPr>
            <a:noAutofit/>
          </a:bodyPr>
          <a:lstStyle/>
          <a:p>
            <a:r>
              <a:rPr lang="en-US" sz="14400" i="1" dirty="0" smtClean="0">
                <a:solidFill>
                  <a:srgbClr val="FFFF00"/>
                </a:solidFill>
                <a:latin typeface="Tahoma" pitchFamily="34" charset="0"/>
                <a:ea typeface="Tahoma" pitchFamily="34" charset="0"/>
                <a:cs typeface="Tahoma" pitchFamily="34" charset="0"/>
              </a:rPr>
              <a:t>Dangers Facing</a:t>
            </a:r>
            <a:endParaRPr lang="en-US" sz="14400" i="1" dirty="0">
              <a:solidFill>
                <a:srgbClr val="FFFF00"/>
              </a:solidFill>
              <a:latin typeface="Tahoma" pitchFamily="34" charset="0"/>
              <a:ea typeface="Tahoma" pitchFamily="34" charset="0"/>
              <a:cs typeface="Tahoma" pitchFamily="34" charset="0"/>
            </a:endParaRPr>
          </a:p>
        </p:txBody>
      </p:sp>
      <p:sp>
        <p:nvSpPr>
          <p:cNvPr id="3" name="Subtitle 2"/>
          <p:cNvSpPr>
            <a:spLocks noGrp="1"/>
          </p:cNvSpPr>
          <p:nvPr>
            <p:ph type="subTitle" idx="1"/>
          </p:nvPr>
        </p:nvSpPr>
        <p:spPr>
          <a:xfrm>
            <a:off x="685800" y="5029200"/>
            <a:ext cx="13411200" cy="2590800"/>
          </a:xfrm>
        </p:spPr>
        <p:txBody>
          <a:bodyPr>
            <a:normAutofit fontScale="25000" lnSpcReduction="20000"/>
          </a:bodyPr>
          <a:lstStyle/>
          <a:p>
            <a:endParaRPr lang="en-US" dirty="0" smtClean="0">
              <a:solidFill>
                <a:srgbClr val="FFFF00"/>
              </a:solidFill>
              <a:latin typeface="Tahoma" pitchFamily="34" charset="0"/>
              <a:ea typeface="Tahoma" pitchFamily="34" charset="0"/>
              <a:cs typeface="Tahoma" pitchFamily="34" charset="0"/>
            </a:endParaRPr>
          </a:p>
          <a:p>
            <a:r>
              <a:rPr lang="en-US" sz="57600" i="1" dirty="0" smtClean="0">
                <a:solidFill>
                  <a:srgbClr val="FFFF00"/>
                </a:solidFill>
                <a:latin typeface="Tahoma" pitchFamily="34" charset="0"/>
                <a:ea typeface="Tahoma" pitchFamily="34" charset="0"/>
                <a:cs typeface="Tahoma" pitchFamily="34" charset="0"/>
              </a:rPr>
              <a:t>the Church</a:t>
            </a:r>
            <a:endParaRPr lang="en-US" sz="57600" i="1" dirty="0">
              <a:solidFill>
                <a:srgbClr val="FFFF00"/>
              </a:solidFill>
              <a:latin typeface="Tahoma" pitchFamily="34" charset="0"/>
              <a:ea typeface="Tahoma" pitchFamily="34" charset="0"/>
              <a:cs typeface="Tahoma" pitchFamily="34" charset="0"/>
            </a:endParaRPr>
          </a:p>
        </p:txBody>
      </p:sp>
      <p:pic>
        <p:nvPicPr>
          <p:cNvPr id="7" name="Picture 17" descr="http://wpmu.org/wp-content/uploads/2013/04/bigstock_Other_Danger_Sign_4584873-800x708.jpg"/>
          <p:cNvPicPr>
            <a:picLocks noChangeAspect="1" noChangeArrowheads="1"/>
          </p:cNvPicPr>
          <p:nvPr/>
        </p:nvPicPr>
        <p:blipFill>
          <a:blip r:embed="rId3" cstate="print"/>
          <a:srcRect/>
          <a:stretch>
            <a:fillRect/>
          </a:stretch>
        </p:blipFill>
        <p:spPr bwMode="auto">
          <a:xfrm>
            <a:off x="6172200" y="2895600"/>
            <a:ext cx="2590800" cy="22939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http://www.jesus-is-savior.com/Hells_Truth/lake_of_fire3.jpg"/>
          <p:cNvPicPr>
            <a:picLocks noChangeAspect="1" noChangeArrowheads="1"/>
          </p:cNvPicPr>
          <p:nvPr/>
        </p:nvPicPr>
        <p:blipFill>
          <a:blip r:embed="rId2" cstate="print">
            <a:lum bright="-28000"/>
          </a:blip>
          <a:srcRect/>
          <a:stretch>
            <a:fillRect/>
          </a:stretch>
        </p:blipFill>
        <p:spPr bwMode="auto">
          <a:xfrm>
            <a:off x="304800" y="0"/>
            <a:ext cx="14020800" cy="8137100"/>
          </a:xfrm>
          <a:prstGeom prst="rect">
            <a:avLst/>
          </a:prstGeom>
          <a:noFill/>
          <a:ln w="9525">
            <a:noFill/>
            <a:miter lim="800000"/>
            <a:headEnd/>
            <a:tailEnd/>
          </a:ln>
        </p:spPr>
      </p:pic>
      <p:sp>
        <p:nvSpPr>
          <p:cNvPr id="2" name="Title 1"/>
          <p:cNvSpPr>
            <a:spLocks noGrp="1"/>
          </p:cNvSpPr>
          <p:nvPr>
            <p:ph type="title"/>
          </p:nvPr>
        </p:nvSpPr>
        <p:spPr>
          <a:xfrm>
            <a:off x="0" y="0"/>
            <a:ext cx="14630400" cy="1295400"/>
          </a:xfrm>
        </p:spPr>
        <p:txBody>
          <a:bodyPr/>
          <a:lstStyle/>
          <a:p>
            <a:r>
              <a:rPr lang="en-US" dirty="0" smtClean="0">
                <a:solidFill>
                  <a:srgbClr val="FFFF00"/>
                </a:solidFill>
                <a:latin typeface="Tahoma" pitchFamily="34" charset="0"/>
                <a:ea typeface="Tahoma" pitchFamily="34" charset="0"/>
                <a:cs typeface="Tahoma" pitchFamily="34" charset="0"/>
              </a:rPr>
              <a:t>Warnings in Life</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85000" lnSpcReduction="10000"/>
          </a:bodyPr>
          <a:lstStyle/>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In our everyday life, we face dangers, &amp; we often are given warning signs but sometimes they aren’t written.  </a:t>
            </a:r>
          </a:p>
          <a:p>
            <a:pPr marL="609600" indent="-609600" algn="ctr"/>
            <a:endParaRPr lang="en-US" sz="19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With fires, stormy weather, or our health we are given warnings that help us to be safe and following these instructions can be a matter of life and death. </a:t>
            </a:r>
          </a:p>
          <a:p>
            <a:pPr marL="609600" indent="-609600" algn="ctr"/>
            <a:endParaRPr lang="en-US" sz="19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With our health, we might have a fever, a sharp pain, a lump, or difficulty breathing that sends us to seek medical help. </a:t>
            </a:r>
          </a:p>
          <a:p>
            <a:pPr marL="609600" indent="-609600" algn="ctr"/>
            <a:endParaRPr lang="en-US" sz="16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Your doctor might send you for emergency treatment, or treat with medicine and lifestyle changes. If you aren’t careful to follow his instructions, you could lose our life.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http://www.jesus-is-savior.com/Hells_Truth/lake_of_fire3.jpg"/>
          <p:cNvPicPr>
            <a:picLocks noChangeAspect="1" noChangeArrowheads="1"/>
          </p:cNvPicPr>
          <p:nvPr/>
        </p:nvPicPr>
        <p:blipFill>
          <a:blip r:embed="rId2" cstate="print">
            <a:lum bright="-28000"/>
          </a:blip>
          <a:srcRect/>
          <a:stretch>
            <a:fillRect/>
          </a:stretch>
        </p:blipFill>
        <p:spPr bwMode="auto">
          <a:xfrm>
            <a:off x="381000" y="325438"/>
            <a:ext cx="13944600" cy="7627737"/>
          </a:xfrm>
          <a:prstGeom prst="rect">
            <a:avLst/>
          </a:prstGeom>
          <a:noFill/>
          <a:ln w="9525">
            <a:noFill/>
            <a:miter lim="800000"/>
            <a:headEnd/>
            <a:tailEnd/>
          </a:ln>
        </p:spPr>
      </p:pic>
      <p:sp>
        <p:nvSpPr>
          <p:cNvPr id="2" name="Title 1"/>
          <p:cNvSpPr>
            <a:spLocks noGrp="1"/>
          </p:cNvSpPr>
          <p:nvPr>
            <p:ph type="title"/>
          </p:nvPr>
        </p:nvSpPr>
        <p:spPr>
          <a:xfrm>
            <a:off x="0" y="0"/>
            <a:ext cx="14630400" cy="1295400"/>
          </a:xfrm>
        </p:spPr>
        <p:txBody>
          <a:bodyPr/>
          <a:lstStyle/>
          <a:p>
            <a:r>
              <a:rPr lang="en-US" dirty="0" smtClean="0">
                <a:solidFill>
                  <a:srgbClr val="FFFF00"/>
                </a:solidFill>
                <a:latin typeface="Tahoma" pitchFamily="34" charset="0"/>
                <a:ea typeface="Tahoma" pitchFamily="34" charset="0"/>
                <a:cs typeface="Tahoma" pitchFamily="34" charset="0"/>
              </a:rPr>
              <a:t>Warnings from God’s Word</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85000" lnSpcReduction="10000"/>
          </a:bodyPr>
          <a:lstStyle/>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But we also face spiritual dangers. Warnings are given from God’s Word so that we might not drift or fall away from the faith (Heb. 2:1; 1 Tim. 4:1, 6). </a:t>
            </a:r>
          </a:p>
          <a:p>
            <a:pPr marL="609600" indent="-609600" algn="ctr"/>
            <a:endParaRPr lang="en-US" sz="14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We must be alerted to these dangers by His word so that we might be safe from sin &amp; go to heaven (Ph 3:1; Ax 20:28ff)</a:t>
            </a:r>
          </a:p>
          <a:p>
            <a:pPr marL="609600" indent="-609600" algn="ctr">
              <a:buNone/>
            </a:pPr>
            <a:endParaRPr lang="en-US" sz="15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latin typeface="Tahoma" pitchFamily="34" charset="0"/>
                <a:ea typeface="Tahoma" pitchFamily="34" charset="0"/>
                <a:cs typeface="Tahoma" pitchFamily="34" charset="0"/>
              </a:rPr>
              <a:t>Just as warnings need to be repeated from parents to keep our children safe from harm, they also need to be repeated from preachers to brethren (2 Tim. 4:2-5).</a:t>
            </a:r>
          </a:p>
          <a:p>
            <a:pPr marL="609600" indent="-609600" algn="ctr">
              <a:buNone/>
            </a:pPr>
            <a:endParaRPr lang="en-US" sz="1600" dirty="0" smtClean="0">
              <a:solidFill>
                <a:schemeClr val="bg1"/>
              </a:solidFill>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latin typeface="Tahoma" pitchFamily="34" charset="0"/>
                <a:ea typeface="Tahoma" pitchFamily="34" charset="0"/>
                <a:cs typeface="Tahoma" pitchFamily="34" charset="0"/>
              </a:rPr>
              <a:t>Let us not give place to the devil by ignoring these dangers facing the Lord’s church today.</a:t>
            </a:r>
          </a:p>
          <a:p>
            <a:pPr marL="609600" indent="-609600" algn="ctr">
              <a:buNone/>
            </a:pPr>
            <a:endParaRPr lang="en-US" sz="4800" dirty="0" smtClean="0">
              <a:solidFill>
                <a:schemeClr val="bg1"/>
              </a:solidFill>
              <a:latin typeface="Tahoma" pitchFamily="34" charset="0"/>
              <a:ea typeface="Tahoma" pitchFamily="34" charset="0"/>
              <a:cs typeface="Tahoma" pitchFamily="34" charset="0"/>
            </a:endParaRPr>
          </a:p>
          <a:p>
            <a:pPr marL="609600" indent="-609600" algn="ctr">
              <a:buNone/>
            </a:pPr>
            <a:endParaRPr lang="en-US" sz="4800" dirty="0" smtClean="0">
              <a:solidFill>
                <a:schemeClr val="bg1"/>
              </a:solidFill>
              <a:latin typeface="Tahoma" pitchFamily="34" charset="0"/>
              <a:ea typeface="Tahoma" pitchFamily="34" charset="0"/>
              <a:cs typeface="Tahoma" pitchFamily="34" charset="0"/>
            </a:endParaRPr>
          </a:p>
          <a:p>
            <a:pPr marL="609600" indent="-609600" algn="ctr">
              <a:buNone/>
            </a:pPr>
            <a:endParaRPr lang="en-US" sz="4800" dirty="0" smtClean="0">
              <a:solidFill>
                <a:schemeClr val="bg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http://www.jesus-is-savior.com/Hells_Truth/lake_of_fire3.jpg"/>
          <p:cNvPicPr>
            <a:picLocks noChangeAspect="1" noChangeArrowheads="1"/>
          </p:cNvPicPr>
          <p:nvPr/>
        </p:nvPicPr>
        <p:blipFill>
          <a:blip r:embed="rId2" cstate="print">
            <a:lum bright="-28000"/>
          </a:blip>
          <a:srcRect/>
          <a:stretch>
            <a:fillRect/>
          </a:stretch>
        </p:blipFill>
        <p:spPr bwMode="auto">
          <a:xfrm>
            <a:off x="381000" y="325438"/>
            <a:ext cx="13944600" cy="7627737"/>
          </a:xfrm>
          <a:prstGeom prst="rect">
            <a:avLst/>
          </a:prstGeom>
          <a:noFill/>
          <a:ln w="9525">
            <a:noFill/>
            <a:miter lim="800000"/>
            <a:headEnd/>
            <a:tailEnd/>
          </a:ln>
        </p:spPr>
      </p:pic>
      <p:sp>
        <p:nvSpPr>
          <p:cNvPr id="2" name="Title 1"/>
          <p:cNvSpPr>
            <a:spLocks noGrp="1"/>
          </p:cNvSpPr>
          <p:nvPr>
            <p:ph type="title"/>
          </p:nvPr>
        </p:nvSpPr>
        <p:spPr>
          <a:xfrm>
            <a:off x="0" y="0"/>
            <a:ext cx="14630400" cy="1295400"/>
          </a:xfrm>
        </p:spPr>
        <p:txBody>
          <a:bodyPr>
            <a:normAutofit/>
          </a:bodyPr>
          <a:lstStyle/>
          <a:p>
            <a:r>
              <a:rPr lang="en-US" sz="7200" dirty="0" smtClean="0">
                <a:solidFill>
                  <a:srgbClr val="FFFF00"/>
                </a:solidFill>
                <a:effectLst/>
                <a:latin typeface="Tahoma" pitchFamily="34" charset="0"/>
                <a:ea typeface="Tahoma" pitchFamily="34" charset="0"/>
                <a:cs typeface="Tahoma" pitchFamily="34" charset="0"/>
              </a:rPr>
              <a:t>#1 Warning (Worldliness)</a:t>
            </a:r>
            <a:endParaRPr lang="en-US" sz="72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85000" lnSpcReduction="20000"/>
          </a:bodyPr>
          <a:lstStyle/>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If we love the world and are like them, God’s love doesn’t abide in us and we make ourselves an enemy of God.          (1 John 2:15-17; James 4:4) </a:t>
            </a:r>
            <a:endParaRPr lang="en-US" sz="4800" i="1" dirty="0" smtClean="0">
              <a:solidFill>
                <a:schemeClr val="bg1"/>
              </a:solidFill>
              <a:effectLst/>
              <a:latin typeface="Tahoma" pitchFamily="34" charset="0"/>
              <a:ea typeface="Tahoma" pitchFamily="34" charset="0"/>
              <a:cs typeface="Tahoma" pitchFamily="34" charset="0"/>
            </a:endParaRPr>
          </a:p>
          <a:p>
            <a:pPr marL="609600" indent="-609600" algn="ctr"/>
            <a:endParaRPr lang="en-US" sz="12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The apostles taught that those who practice sin will not go to heaven (1 Cor. 6:9-10; 1 Peter 4:1-5). </a:t>
            </a:r>
          </a:p>
          <a:p>
            <a:pPr marL="609600" indent="-609600" algn="ctr"/>
            <a:endParaRPr lang="en-US" sz="12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Therefore gospel </a:t>
            </a:r>
            <a:r>
              <a:rPr lang="en-US" sz="4800" dirty="0" smtClean="0">
                <a:solidFill>
                  <a:schemeClr val="bg1"/>
                </a:solidFill>
                <a:effectLst/>
                <a:latin typeface="Tahoma" pitchFamily="34" charset="0"/>
                <a:ea typeface="Tahoma" pitchFamily="34" charset="0"/>
                <a:cs typeface="Tahoma" pitchFamily="34" charset="0"/>
              </a:rPr>
              <a:t>preachers must warn about dancing, smoking, </a:t>
            </a:r>
            <a:r>
              <a:rPr lang="en-US" sz="4800" dirty="0" smtClean="0">
                <a:solidFill>
                  <a:schemeClr val="bg1"/>
                </a:solidFill>
                <a:effectLst/>
                <a:latin typeface="Tahoma" pitchFamily="34" charset="0"/>
                <a:ea typeface="Tahoma" pitchFamily="34" charset="0"/>
                <a:cs typeface="Tahoma" pitchFamily="34" charset="0"/>
              </a:rPr>
              <a:t>drinking alcohol</a:t>
            </a:r>
            <a:r>
              <a:rPr lang="en-US" sz="4800" dirty="0" smtClean="0">
                <a:solidFill>
                  <a:schemeClr val="bg1"/>
                </a:solidFill>
                <a:effectLst/>
                <a:latin typeface="Tahoma" pitchFamily="34" charset="0"/>
                <a:ea typeface="Tahoma" pitchFamily="34" charset="0"/>
                <a:cs typeface="Tahoma" pitchFamily="34" charset="0"/>
              </a:rPr>
              <a:t>, gambling, immodesty, mixed swimming, fornication, </a:t>
            </a:r>
            <a:r>
              <a:rPr lang="en-US" sz="4800" dirty="0" smtClean="0">
                <a:solidFill>
                  <a:schemeClr val="bg1"/>
                </a:solidFill>
                <a:effectLst/>
                <a:latin typeface="Tahoma" pitchFamily="34" charset="0"/>
                <a:ea typeface="Tahoma" pitchFamily="34" charset="0"/>
                <a:cs typeface="Tahoma" pitchFamily="34" charset="0"/>
              </a:rPr>
              <a:t>adultery, watching </a:t>
            </a:r>
            <a:r>
              <a:rPr lang="en-US" sz="4800" dirty="0" smtClean="0">
                <a:solidFill>
                  <a:schemeClr val="bg1"/>
                </a:solidFill>
                <a:effectLst/>
                <a:latin typeface="Tahoma" pitchFamily="34" charset="0"/>
                <a:ea typeface="Tahoma" pitchFamily="34" charset="0"/>
                <a:cs typeface="Tahoma" pitchFamily="34" charset="0"/>
              </a:rPr>
              <a:t>filthy movies/TV programs. </a:t>
            </a:r>
          </a:p>
          <a:p>
            <a:pPr marL="609600" indent="-609600" algn="ctr"/>
            <a:endParaRPr lang="en-US" sz="12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If we don’t admonish brethren and if they aren’t spiritually minded, they will likely be tempted to give in and become worldly (Romans 12:2; 1 Cor. 15:33)!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http://www.jesus-is-savior.com/Hells_Truth/lake_of_fire3.jpg"/>
          <p:cNvPicPr>
            <a:picLocks noChangeAspect="1" noChangeArrowheads="1"/>
          </p:cNvPicPr>
          <p:nvPr/>
        </p:nvPicPr>
        <p:blipFill>
          <a:blip r:embed="rId2" cstate="print">
            <a:lum bright="-28000"/>
          </a:blip>
          <a:srcRect/>
          <a:stretch>
            <a:fillRect/>
          </a:stretch>
        </p:blipFill>
        <p:spPr bwMode="auto">
          <a:xfrm>
            <a:off x="381000" y="325438"/>
            <a:ext cx="13944600" cy="7627737"/>
          </a:xfrm>
          <a:prstGeom prst="rect">
            <a:avLst/>
          </a:prstGeom>
          <a:noFill/>
          <a:ln w="9525">
            <a:noFill/>
            <a:miter lim="800000"/>
            <a:headEnd/>
            <a:tailEnd/>
          </a:ln>
        </p:spPr>
      </p:pic>
      <p:sp>
        <p:nvSpPr>
          <p:cNvPr id="2" name="Title 1"/>
          <p:cNvSpPr>
            <a:spLocks noGrp="1"/>
          </p:cNvSpPr>
          <p:nvPr>
            <p:ph type="title"/>
          </p:nvPr>
        </p:nvSpPr>
        <p:spPr>
          <a:xfrm>
            <a:off x="0" y="0"/>
            <a:ext cx="14630400" cy="1295400"/>
          </a:xfrm>
        </p:spPr>
        <p:txBody>
          <a:bodyPr>
            <a:normAutofit/>
          </a:bodyPr>
          <a:lstStyle/>
          <a:p>
            <a:r>
              <a:rPr lang="en-US" sz="7200" dirty="0" smtClean="0">
                <a:solidFill>
                  <a:srgbClr val="FFFF00"/>
                </a:solidFill>
                <a:effectLst/>
                <a:latin typeface="Tahoma" pitchFamily="34" charset="0"/>
                <a:ea typeface="Tahoma" pitchFamily="34" charset="0"/>
                <a:cs typeface="Tahoma" pitchFamily="34" charset="0"/>
              </a:rPr>
              <a:t>#2 Warning (Tolerating Error)</a:t>
            </a:r>
            <a:endParaRPr lang="en-US" sz="72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85000" lnSpcReduction="20000"/>
          </a:bodyPr>
          <a:lstStyle/>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We cannot have fellowship with those in error, and if we do, we participate in their sins (2 John 1:9-11). </a:t>
            </a:r>
            <a:endParaRPr lang="en-US" sz="4800" i="1" dirty="0" smtClean="0">
              <a:solidFill>
                <a:schemeClr val="bg1"/>
              </a:solidFill>
              <a:effectLst/>
              <a:latin typeface="Tahoma" pitchFamily="34" charset="0"/>
              <a:ea typeface="Tahoma" pitchFamily="34" charset="0"/>
              <a:cs typeface="Tahoma" pitchFamily="34" charset="0"/>
            </a:endParaRPr>
          </a:p>
          <a:p>
            <a:pPr marL="609600" indent="-609600" algn="ctr"/>
            <a:endParaRPr lang="en-US" sz="12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Jesus and the apostles warned that false teachers will appear to be innocent and Satan uses them to deceive people.  (Matt. 7:15-16; 2 Cor. 11:13-14). </a:t>
            </a:r>
          </a:p>
          <a:p>
            <a:pPr marL="609600" indent="-609600" algn="ctr"/>
            <a:endParaRPr lang="en-US" sz="12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What does the Bible say </a:t>
            </a:r>
            <a:r>
              <a:rPr lang="en-US" sz="4800" dirty="0" smtClean="0">
                <a:solidFill>
                  <a:schemeClr val="bg1"/>
                </a:solidFill>
                <a:latin typeface="Tahoma" pitchFamily="34" charset="0"/>
                <a:ea typeface="Tahoma" pitchFamily="34" charset="0"/>
                <a:cs typeface="Tahoma" pitchFamily="34" charset="0"/>
              </a:rPr>
              <a:t>about the number of people who will follow the false teacher</a:t>
            </a:r>
            <a:r>
              <a:rPr lang="en-US" sz="4800" dirty="0" smtClean="0">
                <a:solidFill>
                  <a:schemeClr val="bg1"/>
                </a:solidFill>
                <a:effectLst/>
                <a:latin typeface="Tahoma" pitchFamily="34" charset="0"/>
                <a:ea typeface="Tahoma" pitchFamily="34" charset="0"/>
                <a:cs typeface="Tahoma" pitchFamily="34" charset="0"/>
              </a:rPr>
              <a:t>?  MANY (2 Peter 2:1-3) </a:t>
            </a:r>
          </a:p>
          <a:p>
            <a:pPr marL="609600" indent="-609600" algn="ctr"/>
            <a:endParaRPr lang="en-US" sz="12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The preacher is tempted not to say anything about error that is taught because his support might depend on brethren who are helping the false teacher and I might get fired if I say something or lose my support.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http://www.jesus-is-savior.com/Hells_Truth/lake_of_fire3.jpg"/>
          <p:cNvPicPr>
            <a:picLocks noChangeAspect="1" noChangeArrowheads="1"/>
          </p:cNvPicPr>
          <p:nvPr/>
        </p:nvPicPr>
        <p:blipFill>
          <a:blip r:embed="rId2" cstate="print">
            <a:lum bright="-28000"/>
          </a:blip>
          <a:srcRect/>
          <a:stretch>
            <a:fillRect/>
          </a:stretch>
        </p:blipFill>
        <p:spPr bwMode="auto">
          <a:xfrm>
            <a:off x="381000" y="325438"/>
            <a:ext cx="13944600" cy="7627737"/>
          </a:xfrm>
          <a:prstGeom prst="rect">
            <a:avLst/>
          </a:prstGeom>
          <a:noFill/>
          <a:ln w="9525">
            <a:noFill/>
            <a:miter lim="800000"/>
            <a:headEnd/>
            <a:tailEnd/>
          </a:ln>
        </p:spPr>
      </p:pic>
      <p:sp>
        <p:nvSpPr>
          <p:cNvPr id="2" name="Title 1"/>
          <p:cNvSpPr>
            <a:spLocks noGrp="1"/>
          </p:cNvSpPr>
          <p:nvPr>
            <p:ph type="title"/>
          </p:nvPr>
        </p:nvSpPr>
        <p:spPr>
          <a:xfrm>
            <a:off x="0" y="0"/>
            <a:ext cx="14630400" cy="1295400"/>
          </a:xfrm>
        </p:spPr>
        <p:txBody>
          <a:bodyPr>
            <a:normAutofit/>
          </a:bodyPr>
          <a:lstStyle/>
          <a:p>
            <a:r>
              <a:rPr lang="en-US" sz="7200" dirty="0" smtClean="0">
                <a:solidFill>
                  <a:srgbClr val="FFFF00"/>
                </a:solidFill>
                <a:effectLst/>
                <a:latin typeface="Tahoma" pitchFamily="34" charset="0"/>
                <a:ea typeface="Tahoma" pitchFamily="34" charset="0"/>
                <a:cs typeface="Tahoma" pitchFamily="34" charset="0"/>
              </a:rPr>
              <a:t>#2 Warning (Tolerating Error)</a:t>
            </a:r>
            <a:endParaRPr lang="en-US" sz="72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85000" lnSpcReduction="20000"/>
          </a:bodyPr>
          <a:lstStyle/>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Paul said to them, “note (</a:t>
            </a:r>
            <a:r>
              <a:rPr lang="en-US" sz="4800" dirty="0" smtClean="0">
                <a:solidFill>
                  <a:schemeClr val="bg1"/>
                </a:solidFill>
                <a:latin typeface="Tahoma" pitchFamily="34" charset="0"/>
                <a:ea typeface="Tahoma" pitchFamily="34" charset="0"/>
                <a:cs typeface="Tahoma" pitchFamily="34" charset="0"/>
              </a:rPr>
              <a:t>mark) </a:t>
            </a:r>
            <a:r>
              <a:rPr lang="en-US" sz="4800" dirty="0" smtClean="0">
                <a:solidFill>
                  <a:schemeClr val="bg1"/>
                </a:solidFill>
                <a:effectLst/>
                <a:latin typeface="Tahoma" pitchFamily="34" charset="0"/>
                <a:ea typeface="Tahoma" pitchFamily="34" charset="0"/>
                <a:cs typeface="Tahoma" pitchFamily="34" charset="0"/>
              </a:rPr>
              <a:t>those who cause divisions and offenses contrary to the doctrine which you have learned &amp; avoid them” (Romans 16:17). </a:t>
            </a:r>
            <a:endParaRPr lang="en-US" sz="1200" dirty="0" smtClean="0">
              <a:solidFill>
                <a:schemeClr val="bg1"/>
              </a:solidFill>
              <a:effectLst/>
              <a:latin typeface="Tahoma" pitchFamily="34" charset="0"/>
              <a:ea typeface="Tahoma" pitchFamily="34" charset="0"/>
              <a:cs typeface="Tahoma" pitchFamily="34" charset="0"/>
            </a:endParaRPr>
          </a:p>
          <a:p>
            <a:pPr marL="609600" indent="-609600" algn="ctr"/>
            <a:endParaRPr lang="en-US" sz="12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But when they are not warned against by “their smooth and flattering speech they deceive the hearts of the unsuspecting” (Romans 16:18). </a:t>
            </a:r>
            <a:endParaRPr lang="en-US" sz="1200" dirty="0" smtClean="0">
              <a:solidFill>
                <a:schemeClr val="bg1"/>
              </a:solidFill>
              <a:effectLst/>
              <a:latin typeface="Tahoma" pitchFamily="34" charset="0"/>
              <a:ea typeface="Tahoma" pitchFamily="34" charset="0"/>
              <a:cs typeface="Tahoma" pitchFamily="34" charset="0"/>
            </a:endParaRPr>
          </a:p>
          <a:p>
            <a:pPr marL="609600" indent="-609600" algn="ctr"/>
            <a:endParaRPr lang="en-US" sz="12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We are told “do not participate in the unfruitful works of darkness, but instead expose them” (Eph. 5:11).</a:t>
            </a:r>
          </a:p>
          <a:p>
            <a:pPr marL="609600" indent="-609600" algn="ctr"/>
            <a:endParaRPr lang="en-US" sz="12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Souls are going to be lost </a:t>
            </a:r>
            <a:r>
              <a:rPr lang="en-US" sz="4800" dirty="0" smtClean="0">
                <a:solidFill>
                  <a:schemeClr val="bg1"/>
                </a:solidFill>
                <a:effectLst/>
                <a:latin typeface="Tahoma" pitchFamily="34" charset="0"/>
                <a:ea typeface="Tahoma" pitchFamily="34" charset="0"/>
                <a:cs typeface="Tahoma" pitchFamily="34" charset="0"/>
              </a:rPr>
              <a:t>toleration </a:t>
            </a:r>
            <a:r>
              <a:rPr lang="en-US" sz="4800" dirty="0" smtClean="0">
                <a:solidFill>
                  <a:schemeClr val="bg1"/>
                </a:solidFill>
                <a:effectLst/>
                <a:latin typeface="Tahoma" pitchFamily="34" charset="0"/>
                <a:ea typeface="Tahoma" pitchFamily="34" charset="0"/>
                <a:cs typeface="Tahoma" pitchFamily="34" charset="0"/>
              </a:rPr>
              <a:t>of error on Romans </a:t>
            </a:r>
            <a:r>
              <a:rPr lang="en-US" sz="4800" dirty="0" smtClean="0">
                <a:solidFill>
                  <a:schemeClr val="bg1"/>
                </a:solidFill>
                <a:effectLst/>
                <a:latin typeface="Tahoma" pitchFamily="34" charset="0"/>
                <a:ea typeface="Tahoma" pitchFamily="34" charset="0"/>
                <a:cs typeface="Tahoma" pitchFamily="34" charset="0"/>
              </a:rPr>
              <a:t>14 (Ed Harrell’s defense of Homer Hailey’s error in Christianity Magazine 1988) and </a:t>
            </a:r>
            <a:r>
              <a:rPr lang="en-US" sz="4800" dirty="0" smtClean="0">
                <a:solidFill>
                  <a:schemeClr val="bg1"/>
                </a:solidFill>
                <a:effectLst/>
                <a:latin typeface="Tahoma" pitchFamily="34" charset="0"/>
                <a:ea typeface="Tahoma" pitchFamily="34" charset="0"/>
                <a:cs typeface="Tahoma" pitchFamily="34" charset="0"/>
              </a:rPr>
              <a:t>if we have fellowship with a false teacher we participate in their evil deeds.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http://www.jesus-is-savior.com/Hells_Truth/lake_of_fire3.jpg"/>
          <p:cNvPicPr>
            <a:picLocks noChangeAspect="1" noChangeArrowheads="1"/>
          </p:cNvPicPr>
          <p:nvPr/>
        </p:nvPicPr>
        <p:blipFill>
          <a:blip r:embed="rId2" cstate="print">
            <a:lum bright="-28000"/>
          </a:blip>
          <a:srcRect/>
          <a:stretch>
            <a:fillRect/>
          </a:stretch>
        </p:blipFill>
        <p:spPr bwMode="auto">
          <a:xfrm>
            <a:off x="381000" y="325438"/>
            <a:ext cx="13944600" cy="7627737"/>
          </a:xfrm>
          <a:prstGeom prst="rect">
            <a:avLst/>
          </a:prstGeom>
          <a:noFill/>
          <a:ln w="9525">
            <a:noFill/>
            <a:miter lim="800000"/>
            <a:headEnd/>
            <a:tailEnd/>
          </a:ln>
        </p:spPr>
      </p:pic>
      <p:sp>
        <p:nvSpPr>
          <p:cNvPr id="2" name="Title 1"/>
          <p:cNvSpPr>
            <a:spLocks noGrp="1"/>
          </p:cNvSpPr>
          <p:nvPr>
            <p:ph type="title"/>
          </p:nvPr>
        </p:nvSpPr>
        <p:spPr>
          <a:xfrm>
            <a:off x="0" y="0"/>
            <a:ext cx="14630400" cy="1295400"/>
          </a:xfrm>
        </p:spPr>
        <p:txBody>
          <a:bodyPr>
            <a:normAutofit/>
          </a:bodyPr>
          <a:lstStyle/>
          <a:p>
            <a:r>
              <a:rPr lang="en-US" sz="7200" dirty="0" smtClean="0">
                <a:solidFill>
                  <a:srgbClr val="FFFF00"/>
                </a:solidFill>
                <a:effectLst/>
                <a:latin typeface="Tahoma" pitchFamily="34" charset="0"/>
                <a:ea typeface="Tahoma" pitchFamily="34" charset="0"/>
                <a:cs typeface="Tahoma" pitchFamily="34" charset="0"/>
              </a:rPr>
              <a:t>#3 </a:t>
            </a:r>
            <a:r>
              <a:rPr lang="en-US" sz="7200" dirty="0" smtClean="0">
                <a:solidFill>
                  <a:srgbClr val="FFFF00"/>
                </a:solidFill>
                <a:effectLst/>
                <a:latin typeface="Tahoma" pitchFamily="34" charset="0"/>
                <a:ea typeface="Tahoma" pitchFamily="34" charset="0"/>
                <a:cs typeface="Tahoma" pitchFamily="34" charset="0"/>
              </a:rPr>
              <a:t>Warning </a:t>
            </a:r>
            <a:r>
              <a:rPr lang="en-US" sz="7200" dirty="0" smtClean="0">
                <a:solidFill>
                  <a:srgbClr val="FFFF00"/>
                </a:solidFill>
                <a:effectLst/>
                <a:latin typeface="Tahoma" pitchFamily="34" charset="0"/>
                <a:ea typeface="Tahoma" pitchFamily="34" charset="0"/>
                <a:cs typeface="Tahoma" pitchFamily="34" charset="0"/>
              </a:rPr>
              <a:t>(Divorce)</a:t>
            </a:r>
            <a:endParaRPr lang="en-US" sz="72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85000" lnSpcReduction="20000"/>
          </a:bodyPr>
          <a:lstStyle/>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We have had many false teachers in the last 25 years that have taught error on divorce and remarriage which faithful gospel preachers have had to warn about.</a:t>
            </a:r>
            <a:endParaRPr lang="en-US" sz="1200" dirty="0" smtClean="0">
              <a:solidFill>
                <a:schemeClr val="bg1"/>
              </a:solidFill>
              <a:effectLst/>
              <a:latin typeface="Tahoma" pitchFamily="34" charset="0"/>
              <a:ea typeface="Tahoma" pitchFamily="34" charset="0"/>
              <a:cs typeface="Tahoma" pitchFamily="34" charset="0"/>
            </a:endParaRPr>
          </a:p>
          <a:p>
            <a:pPr marL="609600" indent="-609600" algn="ctr"/>
            <a:endParaRPr lang="en-US" sz="12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But </a:t>
            </a:r>
            <a:r>
              <a:rPr lang="en-US" sz="4800" dirty="0" smtClean="0">
                <a:solidFill>
                  <a:schemeClr val="bg1"/>
                </a:solidFill>
                <a:effectLst/>
                <a:latin typeface="Tahoma" pitchFamily="34" charset="0"/>
                <a:ea typeface="Tahoma" pitchFamily="34" charset="0"/>
                <a:cs typeface="Tahoma" pitchFamily="34" charset="0"/>
              </a:rPr>
              <a:t>now we have gospel preachers [Maurice Barnett, Mike Willis] who are publicly teaching multiple subjective reasons for divorce (for the kingdom’s sake; abuse- verbal, physical</a:t>
            </a:r>
            <a:r>
              <a:rPr lang="en-US" sz="4800" smtClean="0">
                <a:solidFill>
                  <a:schemeClr val="bg1"/>
                </a:solidFill>
                <a:effectLst/>
                <a:latin typeface="Tahoma" pitchFamily="34" charset="0"/>
                <a:ea typeface="Tahoma" pitchFamily="34" charset="0"/>
                <a:cs typeface="Tahoma" pitchFamily="34" charset="0"/>
              </a:rPr>
              <a:t>, financial; hostilities; health </a:t>
            </a:r>
            <a:r>
              <a:rPr lang="en-US" sz="4800" dirty="0" smtClean="0">
                <a:solidFill>
                  <a:schemeClr val="bg1"/>
                </a:solidFill>
                <a:effectLst/>
                <a:latin typeface="Tahoma" pitchFamily="34" charset="0"/>
                <a:ea typeface="Tahoma" pitchFamily="34" charset="0"/>
                <a:cs typeface="Tahoma" pitchFamily="34" charset="0"/>
              </a:rPr>
              <a:t>reasons, etc.)</a:t>
            </a:r>
            <a:endParaRPr lang="en-US" sz="1200" dirty="0" smtClean="0">
              <a:solidFill>
                <a:schemeClr val="bg1"/>
              </a:solidFill>
              <a:effectLst/>
              <a:latin typeface="Tahoma" pitchFamily="34" charset="0"/>
              <a:ea typeface="Tahoma" pitchFamily="34" charset="0"/>
              <a:cs typeface="Tahoma" pitchFamily="34" charset="0"/>
            </a:endParaRPr>
          </a:p>
          <a:p>
            <a:pPr marL="609600" indent="-609600" algn="ctr"/>
            <a:endParaRPr lang="en-US" sz="12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They will try to use 1 Cor. 7:11 for their argument but Paul taught the same thing the Lord did (7:10; 14:37).</a:t>
            </a:r>
            <a:endParaRPr lang="en-US" sz="4800" dirty="0" smtClean="0">
              <a:solidFill>
                <a:schemeClr val="bg1"/>
              </a:solidFill>
              <a:effectLst/>
              <a:latin typeface="Tahoma" pitchFamily="34" charset="0"/>
              <a:ea typeface="Tahoma" pitchFamily="34" charset="0"/>
              <a:cs typeface="Tahoma" pitchFamily="34" charset="0"/>
            </a:endParaRPr>
          </a:p>
          <a:p>
            <a:pPr marL="609600" indent="-609600" algn="ctr"/>
            <a:endParaRPr lang="en-US" sz="12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God hates divorce and He only allows one exception for it- sexual </a:t>
            </a:r>
            <a:r>
              <a:rPr lang="en-US" sz="4800" dirty="0" smtClean="0">
                <a:solidFill>
                  <a:schemeClr val="bg1"/>
                </a:solidFill>
                <a:latin typeface="Tahoma" pitchFamily="34" charset="0"/>
                <a:ea typeface="Tahoma" pitchFamily="34" charset="0"/>
                <a:cs typeface="Tahoma" pitchFamily="34" charset="0"/>
              </a:rPr>
              <a:t>immorality- </a:t>
            </a:r>
            <a:r>
              <a:rPr lang="en-US" sz="4800" i="1" dirty="0" err="1" smtClean="0">
                <a:solidFill>
                  <a:schemeClr val="bg1"/>
                </a:solidFill>
                <a:latin typeface="Tahoma" pitchFamily="34" charset="0"/>
                <a:ea typeface="Tahoma" pitchFamily="34" charset="0"/>
                <a:cs typeface="Tahoma" pitchFamily="34" charset="0"/>
              </a:rPr>
              <a:t>porneia</a:t>
            </a:r>
            <a:r>
              <a:rPr lang="en-US" sz="4800" dirty="0" smtClean="0">
                <a:solidFill>
                  <a:schemeClr val="bg1"/>
                </a:solidFill>
                <a:latin typeface="Tahoma" pitchFamily="34" charset="0"/>
                <a:ea typeface="Tahoma" pitchFamily="34" charset="0"/>
                <a:cs typeface="Tahoma" pitchFamily="34" charset="0"/>
              </a:rPr>
              <a:t> (Matt. 5:32; 19:9). Otherwise it is sinful and cannot be fellowshipped or tolerated.</a:t>
            </a:r>
            <a:endParaRPr lang="en-US" sz="4800" dirty="0" smtClean="0">
              <a:solidFill>
                <a:schemeClr val="bg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http://www.jesus-is-savior.com/Hells_Truth/lake_of_fire3.jpg"/>
          <p:cNvPicPr>
            <a:picLocks noChangeAspect="1" noChangeArrowheads="1"/>
          </p:cNvPicPr>
          <p:nvPr/>
        </p:nvPicPr>
        <p:blipFill>
          <a:blip r:embed="rId2" cstate="print">
            <a:lum bright="-28000"/>
          </a:blip>
          <a:srcRect/>
          <a:stretch>
            <a:fillRect/>
          </a:stretch>
        </p:blipFill>
        <p:spPr bwMode="auto">
          <a:xfrm>
            <a:off x="381000" y="325438"/>
            <a:ext cx="13944600" cy="7627737"/>
          </a:xfrm>
          <a:prstGeom prst="rect">
            <a:avLst/>
          </a:prstGeom>
          <a:noFill/>
          <a:ln w="9525">
            <a:noFill/>
            <a:miter lim="800000"/>
            <a:headEnd/>
            <a:tailEnd/>
          </a:ln>
        </p:spPr>
      </p:pic>
      <p:sp>
        <p:nvSpPr>
          <p:cNvPr id="2" name="Title 1"/>
          <p:cNvSpPr>
            <a:spLocks noGrp="1"/>
          </p:cNvSpPr>
          <p:nvPr>
            <p:ph type="title"/>
          </p:nvPr>
        </p:nvSpPr>
        <p:spPr>
          <a:xfrm>
            <a:off x="0" y="0"/>
            <a:ext cx="14630400" cy="1295400"/>
          </a:xfrm>
        </p:spPr>
        <p:txBody>
          <a:bodyPr>
            <a:normAutofit/>
          </a:bodyPr>
          <a:lstStyle/>
          <a:p>
            <a:r>
              <a:rPr lang="en-US" sz="7200" dirty="0" smtClean="0">
                <a:solidFill>
                  <a:srgbClr val="FFFF00"/>
                </a:solidFill>
                <a:effectLst/>
                <a:latin typeface="Tahoma" pitchFamily="34" charset="0"/>
                <a:ea typeface="Tahoma" pitchFamily="34" charset="0"/>
                <a:cs typeface="Tahoma" pitchFamily="34" charset="0"/>
              </a:rPr>
              <a:t>#3 Warning (Error- Hell isn’t Real)</a:t>
            </a:r>
            <a:endParaRPr lang="en-US" sz="72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85000" lnSpcReduction="20000"/>
          </a:bodyPr>
          <a:lstStyle/>
          <a:p>
            <a:pPr marL="609600" indent="-609600" algn="ctr">
              <a:buNone/>
              <a:defRPr/>
            </a:pPr>
            <a:r>
              <a:rPr lang="en-US" sz="4800" dirty="0">
                <a:solidFill>
                  <a:schemeClr val="bg1"/>
                </a:solidFill>
                <a:latin typeface="Tahoma" pitchFamily="34" charset="0"/>
                <a:ea typeface="Tahoma" pitchFamily="34" charset="0"/>
                <a:cs typeface="Tahoma" pitchFamily="34" charset="0"/>
              </a:rPr>
              <a:t>Homer Hailey used to teach the truth but later he wrote, “Jude says, “These (Sodom and Gomorrah) are set forth as an example, suffering the punishment of eternal fire” (v. 7) …If they serve as an example, what do they teach except that those who suffer the punishment of eternal fire are to exist no more?” (</a:t>
            </a:r>
            <a:r>
              <a:rPr lang="en-US" sz="4800" i="1" dirty="0">
                <a:solidFill>
                  <a:schemeClr val="bg1"/>
                </a:solidFill>
                <a:latin typeface="Tahoma" pitchFamily="34" charset="0"/>
                <a:ea typeface="Tahoma" pitchFamily="34" charset="0"/>
                <a:cs typeface="Tahoma" pitchFamily="34" charset="0"/>
              </a:rPr>
              <a:t>God’s Judgments and Punishments: Individuals and Nations</a:t>
            </a:r>
            <a:r>
              <a:rPr lang="en-US" sz="4800" dirty="0">
                <a:solidFill>
                  <a:schemeClr val="bg1"/>
                </a:solidFill>
                <a:latin typeface="Tahoma" pitchFamily="34" charset="0"/>
                <a:ea typeface="Tahoma" pitchFamily="34" charset="0"/>
                <a:cs typeface="Tahoma" pitchFamily="34" charset="0"/>
              </a:rPr>
              <a:t>, </a:t>
            </a:r>
            <a:r>
              <a:rPr lang="en-US" sz="4800" dirty="0" smtClean="0">
                <a:solidFill>
                  <a:schemeClr val="bg1"/>
                </a:solidFill>
                <a:latin typeface="Tahoma" pitchFamily="34" charset="0"/>
                <a:ea typeface="Tahoma" pitchFamily="34" charset="0"/>
                <a:cs typeface="Tahoma" pitchFamily="34" charset="0"/>
              </a:rPr>
              <a:t>pp. 141-142</a:t>
            </a:r>
            <a:r>
              <a:rPr lang="en-US" sz="4800" dirty="0">
                <a:solidFill>
                  <a:schemeClr val="bg1"/>
                </a:solidFill>
                <a:latin typeface="Tahoma" pitchFamily="34" charset="0"/>
                <a:ea typeface="Tahoma" pitchFamily="34" charset="0"/>
                <a:cs typeface="Tahoma" pitchFamily="34" charset="0"/>
              </a:rPr>
              <a:t>) </a:t>
            </a:r>
            <a:endParaRPr lang="en-US" sz="1200" dirty="0">
              <a:solidFill>
                <a:schemeClr val="bg1"/>
              </a:solidFill>
              <a:latin typeface="Tahoma" pitchFamily="34" charset="0"/>
              <a:ea typeface="Tahoma" pitchFamily="34" charset="0"/>
              <a:cs typeface="Tahoma" pitchFamily="34" charset="0"/>
            </a:endParaRPr>
          </a:p>
          <a:p>
            <a:pPr marL="609600" indent="-609600" algn="ctr">
              <a:defRPr/>
            </a:pPr>
            <a:endParaRPr lang="en-US" sz="1200" dirty="0">
              <a:solidFill>
                <a:schemeClr val="bg1"/>
              </a:solidFill>
              <a:latin typeface="Tahoma" pitchFamily="34" charset="0"/>
              <a:ea typeface="Tahoma" pitchFamily="34" charset="0"/>
              <a:cs typeface="Tahoma" pitchFamily="34" charset="0"/>
            </a:endParaRPr>
          </a:p>
          <a:p>
            <a:pPr marL="609600" indent="-609600" algn="ctr">
              <a:buNone/>
              <a:defRPr/>
            </a:pPr>
            <a:r>
              <a:rPr lang="en-US" sz="4800" dirty="0">
                <a:solidFill>
                  <a:schemeClr val="bg1"/>
                </a:solidFill>
                <a:latin typeface="Tahoma" pitchFamily="34" charset="0"/>
                <a:ea typeface="Tahoma" pitchFamily="34" charset="0"/>
                <a:cs typeface="Tahoma" pitchFamily="34" charset="0"/>
              </a:rPr>
              <a:t>Jesus taught that hell is </a:t>
            </a:r>
            <a:r>
              <a:rPr lang="en-US" sz="4800" dirty="0" smtClean="0">
                <a:solidFill>
                  <a:schemeClr val="bg1"/>
                </a:solidFill>
                <a:latin typeface="Tahoma" pitchFamily="34" charset="0"/>
                <a:ea typeface="Tahoma" pitchFamily="34" charset="0"/>
                <a:cs typeface="Tahoma" pitchFamily="34" charset="0"/>
              </a:rPr>
              <a:t>a </a:t>
            </a:r>
            <a:r>
              <a:rPr lang="en-US" sz="4800" dirty="0">
                <a:solidFill>
                  <a:schemeClr val="bg1"/>
                </a:solidFill>
                <a:latin typeface="Tahoma" pitchFamily="34" charset="0"/>
                <a:ea typeface="Tahoma" pitchFamily="34" charset="0"/>
                <a:cs typeface="Tahoma" pitchFamily="34" charset="0"/>
              </a:rPr>
              <a:t>place of condemnation (</a:t>
            </a:r>
            <a:r>
              <a:rPr lang="en-US" sz="4800" dirty="0" smtClean="0">
                <a:solidFill>
                  <a:schemeClr val="bg1"/>
                </a:solidFill>
                <a:latin typeface="Tahoma" pitchFamily="34" charset="0"/>
                <a:ea typeface="Tahoma" pitchFamily="34" charset="0"/>
                <a:cs typeface="Tahoma" pitchFamily="34" charset="0"/>
              </a:rPr>
              <a:t>Mt</a:t>
            </a:r>
            <a:r>
              <a:rPr lang="en-US" sz="4800" dirty="0">
                <a:solidFill>
                  <a:schemeClr val="bg1"/>
                </a:solidFill>
                <a:latin typeface="Tahoma" pitchFamily="34" charset="0"/>
                <a:ea typeface="Tahoma" pitchFamily="34" charset="0"/>
                <a:cs typeface="Tahoma" pitchFamily="34" charset="0"/>
              </a:rPr>
              <a:t>. 23:33); eternal punishment (</a:t>
            </a:r>
            <a:r>
              <a:rPr lang="en-US" sz="4800" dirty="0" smtClean="0">
                <a:solidFill>
                  <a:schemeClr val="bg1"/>
                </a:solidFill>
                <a:latin typeface="Tahoma" pitchFamily="34" charset="0"/>
                <a:ea typeface="Tahoma" pitchFamily="34" charset="0"/>
                <a:cs typeface="Tahoma" pitchFamily="34" charset="0"/>
              </a:rPr>
              <a:t>Mt</a:t>
            </a:r>
            <a:r>
              <a:rPr lang="en-US" sz="4800" dirty="0">
                <a:solidFill>
                  <a:schemeClr val="bg1"/>
                </a:solidFill>
                <a:latin typeface="Tahoma" pitchFamily="34" charset="0"/>
                <a:ea typeface="Tahoma" pitchFamily="34" charset="0"/>
                <a:cs typeface="Tahoma" pitchFamily="34" charset="0"/>
              </a:rPr>
              <a:t>. 25:46); and the unquenchable </a:t>
            </a:r>
            <a:r>
              <a:rPr lang="en-US" sz="4800" dirty="0" smtClean="0">
                <a:solidFill>
                  <a:schemeClr val="bg1"/>
                </a:solidFill>
                <a:latin typeface="Tahoma" pitchFamily="34" charset="0"/>
                <a:ea typeface="Tahoma" pitchFamily="34" charset="0"/>
                <a:cs typeface="Tahoma" pitchFamily="34" charset="0"/>
              </a:rPr>
              <a:t>fire </a:t>
            </a:r>
            <a:r>
              <a:rPr lang="en-US" sz="4800" dirty="0">
                <a:solidFill>
                  <a:schemeClr val="bg1"/>
                </a:solidFill>
                <a:latin typeface="Tahoma" pitchFamily="34" charset="0"/>
                <a:ea typeface="Tahoma" pitchFamily="34" charset="0"/>
                <a:cs typeface="Tahoma" pitchFamily="34" charset="0"/>
              </a:rPr>
              <a:t>(Mark 9:43-48). </a:t>
            </a:r>
          </a:p>
          <a:p>
            <a:pPr marL="609600" indent="-609600" algn="ctr">
              <a:defRPr/>
            </a:pPr>
            <a:endParaRPr lang="en-US" sz="1200" dirty="0">
              <a:solidFill>
                <a:schemeClr val="bg1"/>
              </a:solidFill>
              <a:latin typeface="Tahoma" pitchFamily="34" charset="0"/>
              <a:ea typeface="Tahoma" pitchFamily="34" charset="0"/>
              <a:cs typeface="Tahoma" pitchFamily="34" charset="0"/>
            </a:endParaRPr>
          </a:p>
          <a:p>
            <a:pPr marL="609600" indent="-609600" algn="ctr">
              <a:buNone/>
              <a:defRPr/>
            </a:pPr>
            <a:r>
              <a:rPr lang="en-US" sz="4800" dirty="0">
                <a:solidFill>
                  <a:schemeClr val="bg1"/>
                </a:solidFill>
                <a:latin typeface="Tahoma" pitchFamily="34" charset="0"/>
                <a:ea typeface="Tahoma" pitchFamily="34" charset="0"/>
                <a:cs typeface="Tahoma" pitchFamily="34" charset="0"/>
              </a:rPr>
              <a:t>Preaching on hell caused Felix to tremble and it should us as well (Acts 24:25; 2 Cor. 5:10-11). </a:t>
            </a:r>
            <a:endParaRPr lang="en-US" sz="12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http://www.jesus-is-savior.com/Hells_Truth/lake_of_fire3.jpg"/>
          <p:cNvPicPr>
            <a:picLocks noChangeAspect="1" noChangeArrowheads="1"/>
          </p:cNvPicPr>
          <p:nvPr/>
        </p:nvPicPr>
        <p:blipFill>
          <a:blip r:embed="rId2" cstate="print">
            <a:lum bright="-28000"/>
          </a:blip>
          <a:srcRect/>
          <a:stretch>
            <a:fillRect/>
          </a:stretch>
        </p:blipFill>
        <p:spPr bwMode="auto">
          <a:xfrm>
            <a:off x="381000" y="325438"/>
            <a:ext cx="13944600" cy="7627737"/>
          </a:xfrm>
          <a:prstGeom prst="rect">
            <a:avLst/>
          </a:prstGeom>
          <a:noFill/>
          <a:ln w="9525">
            <a:noFill/>
            <a:miter lim="800000"/>
            <a:headEnd/>
            <a:tailEnd/>
          </a:ln>
        </p:spPr>
      </p:pic>
      <p:sp>
        <p:nvSpPr>
          <p:cNvPr id="2" name="Title 1"/>
          <p:cNvSpPr>
            <a:spLocks noGrp="1"/>
          </p:cNvSpPr>
          <p:nvPr>
            <p:ph type="title"/>
          </p:nvPr>
        </p:nvSpPr>
        <p:spPr>
          <a:xfrm>
            <a:off x="0" y="0"/>
            <a:ext cx="14630400" cy="1295400"/>
          </a:xfrm>
        </p:spPr>
        <p:txBody>
          <a:bodyPr>
            <a:normAutofit/>
          </a:bodyPr>
          <a:lstStyle/>
          <a:p>
            <a:r>
              <a:rPr lang="en-US" sz="7200" dirty="0" smtClean="0">
                <a:solidFill>
                  <a:srgbClr val="FFFF00"/>
                </a:solidFill>
                <a:latin typeface="Tahoma" pitchFamily="34" charset="0"/>
                <a:ea typeface="Tahoma" pitchFamily="34" charset="0"/>
                <a:cs typeface="Tahoma" pitchFamily="34" charset="0"/>
              </a:rPr>
              <a:t>Conclusion</a:t>
            </a:r>
            <a:endParaRPr lang="en-US" sz="72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85000" lnSpcReduction="20000"/>
          </a:bodyPr>
          <a:lstStyle/>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We are thankful for warnings but they only work if </a:t>
            </a:r>
            <a:r>
              <a:rPr lang="en-US" sz="4800" smtClean="0">
                <a:solidFill>
                  <a:schemeClr val="bg1"/>
                </a:solidFill>
                <a:effectLst/>
                <a:latin typeface="Tahoma" pitchFamily="34" charset="0"/>
                <a:ea typeface="Tahoma" pitchFamily="34" charset="0"/>
                <a:cs typeface="Tahoma" pitchFamily="34" charset="0"/>
              </a:rPr>
              <a:t>you heed </a:t>
            </a:r>
            <a:r>
              <a:rPr lang="en-US" sz="4800" dirty="0" smtClean="0">
                <a:solidFill>
                  <a:schemeClr val="bg1"/>
                </a:solidFill>
                <a:effectLst/>
                <a:latin typeface="Tahoma" pitchFamily="34" charset="0"/>
                <a:ea typeface="Tahoma" pitchFamily="34" charset="0"/>
                <a:cs typeface="Tahoma" pitchFamily="34" charset="0"/>
              </a:rPr>
              <a:t>them.  Don’t give place to the devil by ignoring them!</a:t>
            </a:r>
            <a:endParaRPr lang="en-US" sz="1200" dirty="0" smtClean="0">
              <a:solidFill>
                <a:schemeClr val="bg1"/>
              </a:solidFill>
              <a:effectLst/>
              <a:latin typeface="Tahoma" pitchFamily="34" charset="0"/>
              <a:ea typeface="Tahoma" pitchFamily="34" charset="0"/>
              <a:cs typeface="Tahoma" pitchFamily="34" charset="0"/>
            </a:endParaRPr>
          </a:p>
          <a:p>
            <a:pPr marL="609600" indent="-609600" algn="ctr"/>
            <a:endParaRPr lang="en-US" sz="12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We must hear and heed the voice of the Great Physician who heals us of our iniquities and saves us from the wrath to come. Let us be holy (2 Peter 3:7ff)! </a:t>
            </a:r>
          </a:p>
          <a:p>
            <a:pPr marL="609600" indent="-609600" algn="ctr"/>
            <a:endParaRPr lang="en-US" sz="12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Are you thankful for the warnings from God’s word about worldliness, tolerating error, and those who teach hell isn’t real or do you despise &amp; reject it?</a:t>
            </a:r>
          </a:p>
          <a:p>
            <a:pPr marL="609600" indent="-609600" algn="ctr"/>
            <a:endParaRPr lang="en-US" sz="12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How tragic for those who have been deceived by false teachers to be suffering eternal torment when they could have been saved if they would have just obeyed the gospel or stood up for the truth (2 Th. 1:7-9; Jude 1:3).</a:t>
            </a:r>
            <a:endParaRPr lang="en-US" sz="1200" dirty="0" smtClean="0">
              <a:solidFill>
                <a:schemeClr val="bg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683</TotalTime>
  <Words>1034</Words>
  <Application>Microsoft Office PowerPoint</Application>
  <PresentationFormat>Custom</PresentationFormat>
  <Paragraphs>66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Dangers Facing</vt:lpstr>
      <vt:lpstr>Warnings in Life</vt:lpstr>
      <vt:lpstr>Warnings from God’s Word</vt:lpstr>
      <vt:lpstr>#1 Warning (Worldliness)</vt:lpstr>
      <vt:lpstr>#2 Warning (Tolerating Error)</vt:lpstr>
      <vt:lpstr>#2 Warning (Tolerating Error)</vt:lpstr>
      <vt:lpstr>#3 Warning (Divorce)</vt:lpstr>
      <vt:lpstr>#3 Warning (Error- Hell isn’t Real)</vt:lpstr>
      <vt:lpstr>Conclusion</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Dangers Facing</dc:title>
  <dc:creator>Steven Lawrence Locklair</dc:creator>
  <cp:lastModifiedBy>Steven Lawrence Locklair</cp:lastModifiedBy>
  <cp:revision>14</cp:revision>
  <dcterms:created xsi:type="dcterms:W3CDTF">2013-10-20T12:13:21Z</dcterms:created>
  <dcterms:modified xsi:type="dcterms:W3CDTF">2015-04-17T21:49:09Z</dcterms:modified>
</cp:coreProperties>
</file>