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9" r:id="rId3"/>
    <p:sldId id="261" r:id="rId4"/>
    <p:sldId id="260" r:id="rId5"/>
    <p:sldId id="262" r:id="rId6"/>
    <p:sldId id="263" r:id="rId7"/>
    <p:sldId id="264" r:id="rId8"/>
    <p:sldId id="266" r:id="rId9"/>
    <p:sldId id="267" r:id="rId10"/>
    <p:sldId id="268" r:id="rId11"/>
    <p:sldId id="265"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4C2"/>
    <a:srgbClr val="33A8FF"/>
    <a:srgbClr val="6D4FD9"/>
    <a:srgbClr val="9BE5FF"/>
    <a:srgbClr val="003258"/>
    <a:srgbClr val="00FA71"/>
    <a:srgbClr val="BA9DCF"/>
    <a:srgbClr val="050F06"/>
    <a:srgbClr val="00602B"/>
    <a:srgbClr val="21FF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4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351036-7C1F-49F8-9578-2C43E9C8A271}" type="datetimeFigureOut">
              <a:rPr lang="en-US" smtClean="0"/>
              <a:t>4/17/2015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FE2E22-7449-43AC-9F8A-620C28D9281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F89E6-6AFE-468D-999D-AAC1FC6E0645}" type="datetimeFigureOut">
              <a:rPr lang="en-US" smtClean="0"/>
              <a:pPr/>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14ED25-AA26-4449-A981-C8FF8BFB73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354" rtl="0" eaLnBrk="1" latinLnBrk="0" hangingPunct="1">
      <a:defRPr sz="1200" kern="1200">
        <a:solidFill>
          <a:schemeClr val="tx1"/>
        </a:solidFill>
        <a:latin typeface="+mn-lt"/>
        <a:ea typeface="+mn-ea"/>
        <a:cs typeface="+mn-cs"/>
      </a:defRPr>
    </a:lvl1pPr>
    <a:lvl2pPr marL="457177" algn="l" defTabSz="914354" rtl="0" eaLnBrk="1" latinLnBrk="0" hangingPunct="1">
      <a:defRPr sz="1200" kern="1200">
        <a:solidFill>
          <a:schemeClr val="tx1"/>
        </a:solidFill>
        <a:latin typeface="+mn-lt"/>
        <a:ea typeface="+mn-ea"/>
        <a:cs typeface="+mn-cs"/>
      </a:defRPr>
    </a:lvl2pPr>
    <a:lvl3pPr marL="914354" algn="l" defTabSz="914354" rtl="0" eaLnBrk="1" latinLnBrk="0" hangingPunct="1">
      <a:defRPr sz="1200" kern="1200">
        <a:solidFill>
          <a:schemeClr val="tx1"/>
        </a:solidFill>
        <a:latin typeface="+mn-lt"/>
        <a:ea typeface="+mn-ea"/>
        <a:cs typeface="+mn-cs"/>
      </a:defRPr>
    </a:lvl3pPr>
    <a:lvl4pPr marL="1371532" algn="l" defTabSz="914354" rtl="0" eaLnBrk="1" latinLnBrk="0" hangingPunct="1">
      <a:defRPr sz="1200" kern="1200">
        <a:solidFill>
          <a:schemeClr val="tx1"/>
        </a:solidFill>
        <a:latin typeface="+mn-lt"/>
        <a:ea typeface="+mn-ea"/>
        <a:cs typeface="+mn-cs"/>
      </a:defRPr>
    </a:lvl4pPr>
    <a:lvl5pPr marL="1828709" algn="l" defTabSz="914354" rtl="0" eaLnBrk="1" latinLnBrk="0" hangingPunct="1">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3"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7"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6331234-4C2E-4F05-8B74-A74766FB3DDE}" type="slidenum">
              <a:rPr lang="en-US" smtClean="0"/>
              <a:pPr>
                <a:defRPr/>
              </a:pPr>
              <a:t>1</a:t>
            </a:fld>
            <a:endParaRPr lang="en-US" smtClean="0"/>
          </a:p>
        </p:txBody>
      </p:sp>
      <p:sp>
        <p:nvSpPr>
          <p:cNvPr id="25603" name="Rectangle 2"/>
          <p:cNvSpPr>
            <a:spLocks noGrp="1" noRot="1" noChangeAspect="1"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1F443FB0-7C77-45B7-B095-AB551C550AC1}" type="slidenum">
              <a:rPr lang="en-US" smtClean="0"/>
              <a:pPr>
                <a:defRPr/>
              </a:pPr>
              <a:t>10</a:t>
            </a:fld>
            <a:endParaRPr lang="en-US" smtClean="0"/>
          </a:p>
        </p:txBody>
      </p:sp>
      <p:sp>
        <p:nvSpPr>
          <p:cNvPr id="34819" name="Rectangle 2"/>
          <p:cNvSpPr>
            <a:spLocks noGrp="1" noRot="1" noChangeAspect="1" noChangeArrowheads="1" noTextEdit="1"/>
          </p:cNvSpPr>
          <p:nvPr>
            <p:ph type="sldImg"/>
          </p:nvPr>
        </p:nvSpPr>
        <p:spPr>
          <a:xfrm>
            <a:off x="1143000" y="685800"/>
            <a:ext cx="4572000" cy="3429000"/>
          </a:xfrm>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0F6F221-5A98-49A1-A56B-D9711FE72DC8}" type="slidenum">
              <a:rPr lang="en-US" smtClean="0"/>
              <a:pPr>
                <a:defRPr/>
              </a:pPr>
              <a:t>11</a:t>
            </a:fld>
            <a:endParaRPr lang="en-US" smtClean="0"/>
          </a:p>
        </p:txBody>
      </p:sp>
      <p:sp>
        <p:nvSpPr>
          <p:cNvPr id="35843" name="Rectangle 2"/>
          <p:cNvSpPr>
            <a:spLocks noGrp="1" noRot="1" noChangeAspect="1" noChangeArrowheads="1" noTextEdit="1"/>
          </p:cNvSpPr>
          <p:nvPr>
            <p:ph type="sldImg"/>
          </p:nvPr>
        </p:nvSpPr>
        <p:spPr>
          <a:xfrm>
            <a:off x="1143000" y="685800"/>
            <a:ext cx="4572000" cy="3429000"/>
          </a:xfrm>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BD23218A-F474-45A1-9DEE-7B6C093E24CB}" type="slidenum">
              <a:rPr lang="en-US" smtClean="0"/>
              <a:pPr>
                <a:defRPr/>
              </a:pPr>
              <a:t>12</a:t>
            </a:fld>
            <a:endParaRPr lang="en-US" smtClean="0"/>
          </a:p>
        </p:txBody>
      </p:sp>
      <p:sp>
        <p:nvSpPr>
          <p:cNvPr id="36867" name="Rectangle 2"/>
          <p:cNvSpPr>
            <a:spLocks noGrp="1" noRot="1" noChangeAspect="1" noChangeArrowheads="1" noTextEdit="1"/>
          </p:cNvSpPr>
          <p:nvPr>
            <p:ph type="sldImg"/>
          </p:nvPr>
        </p:nvSpPr>
        <p:spPr>
          <a:xfrm>
            <a:off x="1143000" y="685800"/>
            <a:ext cx="4572000" cy="3429000"/>
          </a:xfrm>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946C5E19-4F94-488C-A80A-BE51549FAFD6}" type="slidenum">
              <a:rPr lang="en-US" smtClean="0"/>
              <a:pPr>
                <a:defRPr/>
              </a:pPr>
              <a:t>13</a:t>
            </a:fld>
            <a:endParaRPr lang="en-US" smtClean="0"/>
          </a:p>
        </p:txBody>
      </p:sp>
      <p:sp>
        <p:nvSpPr>
          <p:cNvPr id="37891" name="Rectangle 2"/>
          <p:cNvSpPr>
            <a:spLocks noGrp="1" noRot="1" noChangeAspect="1" noChangeArrowheads="1" noTextEdit="1"/>
          </p:cNvSpPr>
          <p:nvPr>
            <p:ph type="sldImg"/>
          </p:nvPr>
        </p:nvSpPr>
        <p:spPr>
          <a:xfrm>
            <a:off x="1143000" y="685800"/>
            <a:ext cx="4572000" cy="3429000"/>
          </a:xfrm>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3E02E443-88B7-4AD9-94CC-CCD6A14D1649}" type="slidenum">
              <a:rPr lang="en-US" smtClean="0"/>
              <a:pPr>
                <a:defRPr/>
              </a:pPr>
              <a:t>14</a:t>
            </a:fld>
            <a:endParaRPr lang="en-US" smtClean="0"/>
          </a:p>
        </p:txBody>
      </p:sp>
      <p:sp>
        <p:nvSpPr>
          <p:cNvPr id="38915" name="Rectangle 2"/>
          <p:cNvSpPr>
            <a:spLocks noGrp="1" noRot="1" noChangeAspect="1" noChangeArrowheads="1" noTextEdit="1"/>
          </p:cNvSpPr>
          <p:nvPr>
            <p:ph type="sldImg"/>
          </p:nvPr>
        </p:nvSpPr>
        <p:spPr>
          <a:xfrm>
            <a:off x="1143000" y="685800"/>
            <a:ext cx="4572000" cy="3429000"/>
          </a:xfrm>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AE9E9DDE-0C3D-4217-A622-C2CAE1602773}" type="slidenum">
              <a:rPr lang="en-US" smtClean="0"/>
              <a:pPr>
                <a:defRPr/>
              </a:pPr>
              <a:t>15</a:t>
            </a:fld>
            <a:endParaRPr lang="en-US" smtClean="0"/>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2A825687-567F-49B0-8DDF-9CA20AC41DBC}" type="slidenum">
              <a:rPr lang="en-US" smtClean="0"/>
              <a:pPr>
                <a:defRPr/>
              </a:pPr>
              <a:t>16</a:t>
            </a:fld>
            <a:endParaRPr lang="en-US" smtClean="0"/>
          </a:p>
        </p:txBody>
      </p:sp>
      <p:sp>
        <p:nvSpPr>
          <p:cNvPr id="40963" name="Rectangle 2"/>
          <p:cNvSpPr>
            <a:spLocks noGrp="1" noRot="1" noChangeAspect="1" noChangeArrowheads="1" noTextEdit="1"/>
          </p:cNvSpPr>
          <p:nvPr>
            <p:ph type="sldImg"/>
          </p:nvPr>
        </p:nvSpPr>
        <p:spPr>
          <a:xfrm>
            <a:off x="1143000" y="685800"/>
            <a:ext cx="4572000" cy="3429000"/>
          </a:xfrm>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022CAE6F-B38B-4C6B-A202-EBF10FC562FD}" type="slidenum">
              <a:rPr lang="en-US" smtClean="0"/>
              <a:pPr>
                <a:defRPr/>
              </a:pPr>
              <a:t>17</a:t>
            </a:fld>
            <a:endParaRPr lang="en-US" smtClean="0"/>
          </a:p>
        </p:txBody>
      </p:sp>
      <p:sp>
        <p:nvSpPr>
          <p:cNvPr id="41987" name="Rectangle 2"/>
          <p:cNvSpPr>
            <a:spLocks noGrp="1" noRot="1" noChangeAspect="1" noChangeArrowheads="1" noTextEdit="1"/>
          </p:cNvSpPr>
          <p:nvPr>
            <p:ph type="sldImg"/>
          </p:nvPr>
        </p:nvSpPr>
        <p:spPr>
          <a:xfrm>
            <a:off x="1143000" y="685800"/>
            <a:ext cx="4572000" cy="3429000"/>
          </a:xfrm>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098152DF-1585-480F-9D5E-2137C519F9E9}" type="slidenum">
              <a:rPr lang="en-US" smtClean="0"/>
              <a:pPr>
                <a:defRPr/>
              </a:pPr>
              <a:t>18</a:t>
            </a:fld>
            <a:endParaRPr lang="en-US" smtClean="0"/>
          </a:p>
        </p:txBody>
      </p:sp>
      <p:sp>
        <p:nvSpPr>
          <p:cNvPr id="43011" name="Rectangle 2"/>
          <p:cNvSpPr>
            <a:spLocks noGrp="1" noRot="1" noChangeAspect="1" noChangeArrowheads="1" noTextEdit="1"/>
          </p:cNvSpPr>
          <p:nvPr>
            <p:ph type="sldImg"/>
          </p:nvPr>
        </p:nvSpPr>
        <p:spPr>
          <a:xfrm>
            <a:off x="1143000"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AC01A9C3-C655-4AB5-8515-DF5156B49A74}" type="slidenum">
              <a:rPr lang="en-US" smtClean="0"/>
              <a:pPr>
                <a:defRPr/>
              </a:pPr>
              <a:t>2</a:t>
            </a:fld>
            <a:endParaRPr lang="en-US" smtClean="0"/>
          </a:p>
        </p:txBody>
      </p:sp>
      <p:sp>
        <p:nvSpPr>
          <p:cNvPr id="26627" name="Rectangle 2"/>
          <p:cNvSpPr>
            <a:spLocks noGrp="1" noRot="1" noChangeAspect="1" noChangeArrowheads="1" noTextEdit="1"/>
          </p:cNvSpPr>
          <p:nvPr>
            <p:ph type="sldImg"/>
          </p:nvPr>
        </p:nvSpPr>
        <p:spPr>
          <a:xfrm>
            <a:off x="1143000" y="685800"/>
            <a:ext cx="4572000" cy="3429000"/>
          </a:xfrm>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86955EDE-D354-4EEF-A6BF-375727C0E107}" type="slidenum">
              <a:rPr lang="en-US" smtClean="0"/>
              <a:pPr>
                <a:defRPr/>
              </a:pPr>
              <a:t>3</a:t>
            </a:fld>
            <a:endParaRPr lang="en-US" smtClean="0"/>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5DD47367-2DFB-45FB-A57E-3198283117A7}" type="slidenum">
              <a:rPr lang="en-US" smtClean="0"/>
              <a:pPr>
                <a:defRPr/>
              </a:pPr>
              <a:t>4</a:t>
            </a:fld>
            <a:endParaRPr lang="en-US" smtClean="0"/>
          </a:p>
        </p:txBody>
      </p:sp>
      <p:sp>
        <p:nvSpPr>
          <p:cNvPr id="27651" name="Rectangle 2"/>
          <p:cNvSpPr>
            <a:spLocks noGrp="1" noRot="1" noChangeAspect="1" noChangeArrowheads="1" noTextEdit="1"/>
          </p:cNvSpPr>
          <p:nvPr>
            <p:ph type="sldImg"/>
          </p:nvPr>
        </p:nvSpPr>
        <p:spPr>
          <a:xfrm>
            <a:off x="1143000" y="685800"/>
            <a:ext cx="4572000" cy="3429000"/>
          </a:xfrm>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72AB99A-9DCE-44EB-B462-0EFE7ACFC439}" type="slidenum">
              <a:rPr lang="en-US" smtClean="0"/>
              <a:pPr>
                <a:defRPr/>
              </a:pPr>
              <a:t>5</a:t>
            </a:fld>
            <a:endParaRPr lang="en-US" smtClean="0"/>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AB67A4EB-DF83-439A-A343-FE399DC8E83F}" type="slidenum">
              <a:rPr lang="en-US" smtClean="0"/>
              <a:pPr>
                <a:defRPr/>
              </a:pPr>
              <a:t>6</a:t>
            </a:fld>
            <a:endParaRPr lang="en-US" smtClean="0"/>
          </a:p>
        </p:txBody>
      </p:sp>
      <p:sp>
        <p:nvSpPr>
          <p:cNvPr id="30723" name="Rectangle 2"/>
          <p:cNvSpPr>
            <a:spLocks noGrp="1" noRot="1" noChangeAspect="1" noChangeArrowheads="1" noTextEdit="1"/>
          </p:cNvSpPr>
          <p:nvPr>
            <p:ph type="sldImg"/>
          </p:nvPr>
        </p:nvSpPr>
        <p:spPr>
          <a:xfrm>
            <a:off x="1143000" y="685800"/>
            <a:ext cx="4572000" cy="3429000"/>
          </a:xfrm>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2FE29067-266F-408A-9964-D1835B257595}" type="slidenum">
              <a:rPr lang="en-US" smtClean="0"/>
              <a:pPr>
                <a:defRPr/>
              </a:pPr>
              <a:t>7</a:t>
            </a:fld>
            <a:endParaRPr lang="en-US" smtClean="0"/>
          </a:p>
        </p:txBody>
      </p:sp>
      <p:sp>
        <p:nvSpPr>
          <p:cNvPr id="31747" name="Rectangle 2"/>
          <p:cNvSpPr>
            <a:spLocks noGrp="1" noRot="1" noChangeAspect="1" noChangeArrowheads="1" noTextEdit="1"/>
          </p:cNvSpPr>
          <p:nvPr>
            <p:ph type="sldImg"/>
          </p:nvPr>
        </p:nvSpPr>
        <p:spPr>
          <a:xfrm>
            <a:off x="1143000" y="685800"/>
            <a:ext cx="4572000" cy="3429000"/>
          </a:xfrm>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B9C00DD-CF38-4B69-A787-BEEF472F4777}"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a:xfrm>
            <a:off x="1143000"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FA074C6C-FE00-4A70-89FA-9DAF1C9D911B}" type="slidenum">
              <a:rPr lang="en-US" smtClean="0"/>
              <a:pPr>
                <a:defRPr/>
              </a:pPr>
              <a:t>9</a:t>
            </a:fld>
            <a:endParaRPr lang="en-US" smtClean="0"/>
          </a:p>
        </p:txBody>
      </p:sp>
      <p:sp>
        <p:nvSpPr>
          <p:cNvPr id="33795" name="Rectangle 2"/>
          <p:cNvSpPr>
            <a:spLocks noGrp="1" noRot="1" noChangeAspect="1" noChangeArrowheads="1" noTextEdit="1"/>
          </p:cNvSpPr>
          <p:nvPr>
            <p:ph type="sldImg"/>
          </p:nvPr>
        </p:nvSpPr>
        <p:spPr>
          <a:xfrm>
            <a:off x="1143000" y="685800"/>
            <a:ext cx="4572000" cy="3429000"/>
          </a:xfrm>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E35AF-6FFD-4F9A-B505-188BDBD42461}"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E35AF-6FFD-4F9A-B505-188BDBD42461}"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E35AF-6FFD-4F9A-B505-188BDBD42461}"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E35AF-6FFD-4F9A-B505-188BDBD42461}"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E35AF-6FFD-4F9A-B505-188BDBD42461}"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E35AF-6FFD-4F9A-B505-188BDBD42461}"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E35AF-6FFD-4F9A-B505-188BDBD42461}"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E35AF-6FFD-4F9A-B505-188BDBD42461}"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BE134-C697-4F4D-A7A3-236F1B77BF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FA7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5" tIns="45718" rIns="91435"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35" tIns="45718" rIns="91435"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35" tIns="45718" rIns="91435" bIns="45718" rtlCol="0" anchor="ctr"/>
          <a:lstStyle>
            <a:lvl1pPr algn="l">
              <a:defRPr sz="1200">
                <a:solidFill>
                  <a:schemeClr val="tx1">
                    <a:tint val="75000"/>
                  </a:schemeClr>
                </a:solidFill>
              </a:defRPr>
            </a:lvl1pPr>
          </a:lstStyle>
          <a:p>
            <a:fld id="{AA2E35AF-6FFD-4F9A-B505-188BDBD42461}" type="datetimeFigureOut">
              <a:rPr lang="en-US" smtClean="0"/>
              <a:pPr/>
              <a:t>4/17/2015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35" tIns="45718" rIns="91435" bIns="4571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35" tIns="45718" rIns="91435" bIns="45718" rtlCol="0" anchor="ctr"/>
          <a:lstStyle>
            <a:lvl1pPr algn="r">
              <a:defRPr sz="1200">
                <a:solidFill>
                  <a:schemeClr val="tx1">
                    <a:tint val="75000"/>
                  </a:schemeClr>
                </a:solidFill>
              </a:defRPr>
            </a:lvl1pPr>
          </a:lstStyle>
          <a:p>
            <a:fld id="{BADBE134-C697-4F4D-A7A3-236F1B77BF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54" rtl="0" eaLnBrk="1" latinLnBrk="0" hangingPunct="1">
        <a:spcBef>
          <a:spcPct val="0"/>
        </a:spcBef>
        <a:buNone/>
        <a:defRPr sz="4400" kern="1200">
          <a:solidFill>
            <a:schemeClr val="tx1"/>
          </a:solidFill>
          <a:latin typeface="+mj-lt"/>
          <a:ea typeface="+mj-ea"/>
          <a:cs typeface="+mj-cs"/>
        </a:defRPr>
      </a:lvl1pPr>
    </p:titleStyle>
    <p:bodyStyle>
      <a:lvl1pPr marL="342883" indent="-342883" algn="l" defTabSz="91435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3" indent="-285736" algn="l" defTabSz="91435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43" indent="-228589" algn="l" defTabSz="91435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97"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1"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Managing an Agile Development Project with Scrum: Balancing Speed and Feature Fidelity"/>
          <p:cNvPicPr>
            <a:picLocks noChangeAspect="1" noChangeArrowheads="1"/>
          </p:cNvPicPr>
          <p:nvPr/>
        </p:nvPicPr>
        <p:blipFill>
          <a:blip r:embed="rId3" cstate="print"/>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Companionship</a:t>
            </a:r>
          </a:p>
        </p:txBody>
      </p:sp>
      <p:sp>
        <p:nvSpPr>
          <p:cNvPr id="20483"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lnSpcReduction="10000"/>
          </a:bodyPr>
          <a:lstStyle/>
          <a:p>
            <a:pPr marL="609570" indent="-609570" algn="ctr">
              <a:buNone/>
            </a:pPr>
            <a:r>
              <a:rPr lang="en-US" sz="3000" dirty="0">
                <a:latin typeface="Tahoma" pitchFamily="32" charset="0"/>
                <a:cs typeface="Tahoma" pitchFamily="32" charset="0"/>
              </a:rPr>
              <a:t>Aquila and Priscilla were a faithful couple </a:t>
            </a:r>
            <a:r>
              <a:rPr lang="en-US" sz="3000" dirty="0" smtClean="0">
                <a:latin typeface="Tahoma" pitchFamily="32" charset="0"/>
                <a:cs typeface="Tahoma" pitchFamily="32" charset="0"/>
              </a:rPr>
              <a:t>who </a:t>
            </a:r>
            <a:r>
              <a:rPr lang="en-US" sz="3000" dirty="0">
                <a:latin typeface="Tahoma" pitchFamily="32" charset="0"/>
                <a:cs typeface="Tahoma" pitchFamily="32" charset="0"/>
              </a:rPr>
              <a:t>had worship services in their home and had the conviction to </a:t>
            </a:r>
            <a:r>
              <a:rPr lang="en-US" sz="3000" dirty="0" smtClean="0">
                <a:latin typeface="Tahoma" pitchFamily="32" charset="0"/>
                <a:cs typeface="Tahoma" pitchFamily="32" charset="0"/>
              </a:rPr>
              <a:t>correct a </a:t>
            </a:r>
            <a:r>
              <a:rPr lang="en-US" sz="3000" dirty="0">
                <a:latin typeface="Tahoma" pitchFamily="32" charset="0"/>
                <a:cs typeface="Tahoma" pitchFamily="32" charset="0"/>
              </a:rPr>
              <a:t>gospel preacher </a:t>
            </a:r>
            <a:r>
              <a:rPr lang="en-US" sz="3000" dirty="0" smtClean="0">
                <a:latin typeface="Tahoma" pitchFamily="32" charset="0"/>
                <a:cs typeface="Tahoma" pitchFamily="32" charset="0"/>
              </a:rPr>
              <a:t>when </a:t>
            </a:r>
            <a:r>
              <a:rPr lang="en-US" sz="3000" dirty="0">
                <a:latin typeface="Tahoma" pitchFamily="32" charset="0"/>
                <a:cs typeface="Tahoma" pitchFamily="32" charset="0"/>
              </a:rPr>
              <a:t>he was </a:t>
            </a:r>
            <a:r>
              <a:rPr lang="en-US" sz="3000" dirty="0" smtClean="0">
                <a:latin typeface="Tahoma" pitchFamily="32" charset="0"/>
                <a:cs typeface="Tahoma" pitchFamily="32" charset="0"/>
              </a:rPr>
              <a:t>wrong.                                        </a:t>
            </a:r>
            <a:r>
              <a:rPr lang="en-US" sz="3000" dirty="0" smtClean="0">
                <a:solidFill>
                  <a:srgbClr val="0000FF"/>
                </a:solidFill>
                <a:latin typeface="Tahoma" pitchFamily="32" charset="0"/>
                <a:cs typeface="Tahoma" pitchFamily="32" charset="0"/>
              </a:rPr>
              <a:t>(Acts </a:t>
            </a:r>
            <a:r>
              <a:rPr lang="en-US" sz="3000" dirty="0">
                <a:solidFill>
                  <a:srgbClr val="0000FF"/>
                </a:solidFill>
                <a:latin typeface="Tahoma" pitchFamily="32" charset="0"/>
                <a:cs typeface="Tahoma" pitchFamily="32" charset="0"/>
              </a:rPr>
              <a:t>18:24-26; 1 Cor. 16:19</a:t>
            </a:r>
            <a:r>
              <a:rPr lang="en-US" sz="3000" dirty="0" smtClean="0">
                <a:solidFill>
                  <a:srgbClr val="0000FF"/>
                </a:solidFill>
                <a:latin typeface="Tahoma" pitchFamily="32" charset="0"/>
                <a:cs typeface="Tahoma" pitchFamily="32" charset="0"/>
              </a:rPr>
              <a:t>)</a:t>
            </a:r>
          </a:p>
          <a:p>
            <a:pPr marL="609570" indent="-609570" algn="ctr">
              <a:buNone/>
            </a:pPr>
            <a:endParaRPr lang="en-US" sz="800" dirty="0">
              <a:solidFill>
                <a:srgbClr val="0000FF"/>
              </a:solidFill>
              <a:latin typeface="Tahoma" pitchFamily="32" charset="0"/>
              <a:cs typeface="Tahoma" pitchFamily="32" charset="0"/>
            </a:endParaRPr>
          </a:p>
          <a:p>
            <a:pPr marL="609570" indent="-609570" algn="ctr">
              <a:buNone/>
            </a:pPr>
            <a:r>
              <a:rPr lang="en-US" sz="3000" dirty="0">
                <a:latin typeface="Tahoma" pitchFamily="32" charset="0"/>
                <a:cs typeface="Tahoma" pitchFamily="32" charset="0"/>
              </a:rPr>
              <a:t>Since this is the second most important decision that you </a:t>
            </a:r>
            <a:r>
              <a:rPr lang="en-US" sz="3000" dirty="0" smtClean="0">
                <a:latin typeface="Tahoma" pitchFamily="32" charset="0"/>
                <a:cs typeface="Tahoma" pitchFamily="32" charset="0"/>
              </a:rPr>
              <a:t>will make </a:t>
            </a:r>
            <a:r>
              <a:rPr lang="en-US" sz="3000" dirty="0">
                <a:latin typeface="Tahoma" pitchFamily="32" charset="0"/>
                <a:cs typeface="Tahoma" pitchFamily="32" charset="0"/>
              </a:rPr>
              <a:t>in </a:t>
            </a:r>
            <a:r>
              <a:rPr lang="en-US" sz="3000" dirty="0" smtClean="0">
                <a:latin typeface="Tahoma" pitchFamily="32" charset="0"/>
                <a:cs typeface="Tahoma" pitchFamily="32" charset="0"/>
              </a:rPr>
              <a:t>your life</a:t>
            </a:r>
            <a:r>
              <a:rPr lang="en-US" sz="3000" dirty="0">
                <a:latin typeface="Tahoma" pitchFamily="32" charset="0"/>
                <a:cs typeface="Tahoma" pitchFamily="32" charset="0"/>
              </a:rPr>
              <a:t>, you need to be </a:t>
            </a:r>
            <a:r>
              <a:rPr lang="en-US" sz="3000" dirty="0" smtClean="0">
                <a:latin typeface="Tahoma" pitchFamily="32" charset="0"/>
                <a:cs typeface="Tahoma" pitchFamily="32" charset="0"/>
              </a:rPr>
              <a:t>patient.                                 </a:t>
            </a:r>
            <a:r>
              <a:rPr lang="en-US" sz="3000" dirty="0">
                <a:solidFill>
                  <a:srgbClr val="0000FF"/>
                </a:solidFill>
                <a:latin typeface="Tahoma" pitchFamily="32" charset="0"/>
                <a:cs typeface="Tahoma" pitchFamily="32" charset="0"/>
              </a:rPr>
              <a:t>(1 Cor. 13:4; </a:t>
            </a:r>
            <a:r>
              <a:rPr lang="en-US" sz="3000" dirty="0" smtClean="0">
                <a:solidFill>
                  <a:srgbClr val="0000FF"/>
                </a:solidFill>
                <a:latin typeface="Tahoma" pitchFamily="32" charset="0"/>
                <a:cs typeface="Tahoma" pitchFamily="32" charset="0"/>
              </a:rPr>
              <a:t>James 1:2-4; 5:11)</a:t>
            </a:r>
            <a:endParaRPr lang="en-US" sz="3000" dirty="0">
              <a:solidFill>
                <a:srgbClr val="0000FF"/>
              </a:solidFill>
              <a:latin typeface="Tahoma" pitchFamily="32" charset="0"/>
              <a:cs typeface="Tahoma" pitchFamily="32" charset="0"/>
            </a:endParaRPr>
          </a:p>
          <a:p>
            <a:pPr marL="609570" indent="-609570" algn="ctr">
              <a:buNone/>
            </a:pPr>
            <a:endParaRPr lang="en-US" sz="800" dirty="0">
              <a:solidFill>
                <a:srgbClr val="0000FF"/>
              </a:solidFill>
              <a:latin typeface="Tahoma" pitchFamily="32" charset="0"/>
              <a:cs typeface="Tahoma" pitchFamily="32" charset="0"/>
            </a:endParaRPr>
          </a:p>
          <a:p>
            <a:pPr marL="609570" indent="-609570" algn="ctr">
              <a:buNone/>
            </a:pPr>
            <a:r>
              <a:rPr lang="en-US" sz="3000" dirty="0">
                <a:latin typeface="Tahoma" pitchFamily="32" charset="0"/>
                <a:cs typeface="Tahoma" pitchFamily="32" charset="0"/>
              </a:rPr>
              <a:t>There is danger in the “lust of the flesh”.</a:t>
            </a:r>
          </a:p>
          <a:p>
            <a:pPr marL="609570" indent="-609570">
              <a:buNone/>
            </a:pPr>
            <a:endParaRPr lang="en-US" dirty="0" smtClean="0">
              <a:solidFill>
                <a:schemeClr val="accent2"/>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fade">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fade">
                                      <p:cBhvr>
                                        <p:cTn id="1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Things</a:t>
            </a:r>
          </a:p>
        </p:txBody>
      </p:sp>
      <p:sp>
        <p:nvSpPr>
          <p:cNvPr id="22531"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It is not wrong to have things.  God knows that we need food, clothing, and shelter to survive in this </a:t>
            </a:r>
            <a:r>
              <a:rPr lang="en-US" sz="3000" dirty="0" smtClean="0">
                <a:latin typeface="Tahoma" pitchFamily="32" charset="0"/>
                <a:cs typeface="Tahoma" pitchFamily="32" charset="0"/>
              </a:rPr>
              <a:t>world </a:t>
            </a:r>
            <a:r>
              <a:rPr lang="en-US" sz="3000" dirty="0">
                <a:solidFill>
                  <a:srgbClr val="0000FF"/>
                </a:solidFill>
                <a:latin typeface="Tahoma" pitchFamily="32" charset="0"/>
                <a:cs typeface="Tahoma" pitchFamily="32" charset="0"/>
              </a:rPr>
              <a:t>(Matthew 6:31-32</a:t>
            </a:r>
            <a:r>
              <a:rPr lang="en-US" sz="3000" dirty="0" smtClean="0">
                <a:solidFill>
                  <a:srgbClr val="0000FF"/>
                </a:solidFill>
                <a:latin typeface="Tahoma" pitchFamily="32" charset="0"/>
                <a:cs typeface="Tahoma" pitchFamily="32" charset="0"/>
              </a:rPr>
              <a:t>)</a:t>
            </a:r>
            <a:endParaRPr lang="en-US" sz="3000" dirty="0">
              <a:solidFill>
                <a:srgbClr val="0000FF"/>
              </a:solidFill>
              <a:latin typeface="Tahoma" pitchFamily="32" charset="0"/>
              <a:cs typeface="Tahoma" pitchFamily="32" charset="0"/>
            </a:endParaRPr>
          </a:p>
          <a:p>
            <a:pPr algn="ctr" eaLnBrk="1" hangingPunct="1">
              <a:buFontTx/>
              <a:buNone/>
            </a:pPr>
            <a:endParaRPr lang="en-US" sz="1600" dirty="0">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3000" dirty="0">
                <a:latin typeface="Tahoma" pitchFamily="32" charset="0"/>
                <a:cs typeface="Tahoma" pitchFamily="32" charset="0"/>
              </a:rPr>
              <a:t>But it is dangerous when we have </a:t>
            </a:r>
            <a:r>
              <a:rPr lang="en-US" sz="3000" i="1" dirty="0">
                <a:latin typeface="Tahoma" pitchFamily="32" charset="0"/>
                <a:cs typeface="Tahoma" pitchFamily="32" charset="0"/>
              </a:rPr>
              <a:t>“an excessive desire to acquire or possess more than what one needs or deserves” </a:t>
            </a:r>
            <a:r>
              <a:rPr lang="en-US" sz="3000" i="1" dirty="0" smtClean="0">
                <a:latin typeface="Tahoma" pitchFamily="32" charset="0"/>
                <a:cs typeface="Tahoma" pitchFamily="32" charset="0"/>
              </a:rPr>
              <a:t> </a:t>
            </a:r>
            <a:r>
              <a:rPr lang="en-US" sz="3000" dirty="0" smtClean="0">
                <a:latin typeface="Tahoma" pitchFamily="32" charset="0"/>
                <a:cs typeface="Tahoma" pitchFamily="32" charset="0"/>
              </a:rPr>
              <a:t>and </a:t>
            </a:r>
            <a:r>
              <a:rPr lang="en-US" sz="3000" dirty="0">
                <a:latin typeface="Tahoma" pitchFamily="32" charset="0"/>
                <a:cs typeface="Tahoma" pitchFamily="32" charset="0"/>
              </a:rPr>
              <a:t>that is the definition of greed.  </a:t>
            </a:r>
          </a:p>
          <a:p>
            <a:pPr algn="ctr" eaLnBrk="1" hangingPunct="1">
              <a:buFontTx/>
              <a:buNone/>
            </a:pPr>
            <a:endParaRPr lang="en-US" sz="16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There is a danger in “the lust of the eye.”</a:t>
            </a:r>
          </a:p>
          <a:p>
            <a:pPr eaLnBrk="1" hangingPunct="1">
              <a:buFontTx/>
              <a:buBlip>
                <a:blip r:embed="rId3"/>
              </a:buBlip>
            </a:pPr>
            <a:endParaRPr lang="en-US" sz="3600" dirty="0"/>
          </a:p>
          <a:p>
            <a:pPr eaLnBrk="1" hangingPunct="1">
              <a:buFontTx/>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fade">
                                      <p:cBhvr>
                                        <p:cTn id="12" dur="5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fade">
                                      <p:cBhvr>
                                        <p:cTn id="1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Things</a:t>
            </a:r>
          </a:p>
        </p:txBody>
      </p:sp>
      <p:sp>
        <p:nvSpPr>
          <p:cNvPr id="23555"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Jesus said, "Beware, and be on your guard against </a:t>
            </a:r>
            <a:r>
              <a:rPr lang="en-US" sz="3000" b="1" u="sng" dirty="0">
                <a:latin typeface="Tahoma" pitchFamily="32" charset="0"/>
                <a:cs typeface="Tahoma" pitchFamily="32" charset="0"/>
              </a:rPr>
              <a:t>every form of greed</a:t>
            </a:r>
            <a:r>
              <a:rPr lang="en-US" sz="3000" dirty="0">
                <a:latin typeface="Tahoma" pitchFamily="32" charset="0"/>
                <a:cs typeface="Tahoma" pitchFamily="32" charset="0"/>
              </a:rPr>
              <a:t>; for not even when one has an abundance does his life consist of his possessions“ </a:t>
            </a:r>
            <a:r>
              <a:rPr lang="en-US" sz="3000" dirty="0">
                <a:solidFill>
                  <a:srgbClr val="0000FF"/>
                </a:solidFill>
                <a:latin typeface="Tahoma" pitchFamily="32" charset="0"/>
                <a:cs typeface="Tahoma" pitchFamily="32" charset="0"/>
              </a:rPr>
              <a:t>(Luke 12:15).</a:t>
            </a:r>
          </a:p>
          <a:p>
            <a:pPr algn="ctr" eaLnBrk="1" hangingPunct="1">
              <a:buFontTx/>
              <a:buNone/>
            </a:pPr>
            <a:endParaRPr lang="en-US" sz="1600" dirty="0">
              <a:solidFill>
                <a:srgbClr val="00CC00"/>
              </a:solidFill>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You cannot serve two masters: God and things, because you will hold on to one and despise the other </a:t>
            </a:r>
            <a:r>
              <a:rPr lang="en-US" sz="3000" dirty="0">
                <a:solidFill>
                  <a:srgbClr val="0000FF"/>
                </a:solidFill>
                <a:latin typeface="Tahoma" pitchFamily="32" charset="0"/>
                <a:cs typeface="Tahoma" pitchFamily="32" charset="0"/>
              </a:rPr>
              <a:t>(Matthew 6:24).</a:t>
            </a:r>
          </a:p>
          <a:p>
            <a:pPr algn="ctr" eaLnBrk="1" hangingPunct="1">
              <a:buFontTx/>
              <a:buNone/>
            </a:pPr>
            <a:endParaRPr lang="en-US" sz="1600" dirty="0">
              <a:solidFill>
                <a:srgbClr val="0000FF"/>
              </a:solidFill>
              <a:latin typeface="Tahoma" pitchFamily="32" charset="0"/>
              <a:cs typeface="Tahoma" pitchFamily="32" charset="0"/>
            </a:endParaRPr>
          </a:p>
          <a:p>
            <a:pPr algn="ctr" eaLnBrk="1" hangingPunct="1">
              <a:buFontTx/>
              <a:buNone/>
            </a:pPr>
            <a:r>
              <a:rPr lang="en-US" sz="2800" dirty="0">
                <a:latin typeface="Tahoma" pitchFamily="32" charset="0"/>
                <a:cs typeface="Tahoma" pitchFamily="32" charset="0"/>
              </a:rPr>
              <a:t>We know Jesus said it and yet we still want them. </a:t>
            </a:r>
          </a:p>
          <a:p>
            <a:pPr eaLnBrk="1" hangingPunct="1">
              <a:buFontTx/>
              <a:buNone/>
            </a:pPr>
            <a:endParaRPr lang="en-US" sz="3000" dirty="0">
              <a:solidFill>
                <a:srgbClr val="0000FF"/>
              </a:solidFill>
              <a:latin typeface="Tahoma" pitchFamily="32" charset="0"/>
              <a:cs typeface="Tahoma" pitchFamily="32" charset="0"/>
            </a:endParaRPr>
          </a:p>
          <a:p>
            <a:pPr eaLnBrk="1" hangingPunct="1">
              <a:buFontTx/>
              <a:buBlip>
                <a:blip r:embed="rId3"/>
              </a:buBlip>
            </a:pPr>
            <a:endParaRPr lang="en-US" sz="3600" dirty="0"/>
          </a:p>
          <a:p>
            <a:pPr eaLnBrk="1" hangingPunct="1">
              <a:buFontTx/>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fade">
                                      <p:cBhvr>
                                        <p:cTn id="12" dur="500"/>
                                        <p:tgtEl>
                                          <p:spTgt spid="2355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fade">
                                      <p:cBhvr>
                                        <p:cTn id="1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Things</a:t>
            </a:r>
          </a:p>
        </p:txBody>
      </p:sp>
      <p:sp>
        <p:nvSpPr>
          <p:cNvPr id="24579"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fontScale="92500"/>
          </a:bodyPr>
          <a:lstStyle/>
          <a:p>
            <a:pPr algn="ctr" eaLnBrk="1" hangingPunct="1">
              <a:buFontTx/>
              <a:buNone/>
            </a:pPr>
            <a:r>
              <a:rPr lang="en-US" sz="3000" dirty="0">
                <a:latin typeface="Tahoma" pitchFamily="32" charset="0"/>
                <a:cs typeface="Tahoma" pitchFamily="32" charset="0"/>
              </a:rPr>
              <a:t>Because we </a:t>
            </a:r>
            <a:r>
              <a:rPr lang="en-US" sz="3000" i="1" dirty="0">
                <a:latin typeface="Tahoma" pitchFamily="32" charset="0"/>
                <a:cs typeface="Tahoma" pitchFamily="32" charset="0"/>
              </a:rPr>
              <a:t>want it now</a:t>
            </a:r>
            <a:r>
              <a:rPr lang="en-US" sz="3000" dirty="0">
                <a:latin typeface="Tahoma" pitchFamily="32" charset="0"/>
                <a:cs typeface="Tahoma" pitchFamily="32" charset="0"/>
              </a:rPr>
              <a:t>, we might consider working a job where there isn’t a sound congregation, we might run up the credit card </a:t>
            </a:r>
            <a:r>
              <a:rPr lang="en-US" sz="3000" dirty="0" smtClean="0">
                <a:latin typeface="Tahoma" pitchFamily="32" charset="0"/>
                <a:cs typeface="Tahoma" pitchFamily="32" charset="0"/>
              </a:rPr>
              <a:t>bill without paying it back, </a:t>
            </a:r>
            <a:r>
              <a:rPr lang="en-US" sz="3000" dirty="0">
                <a:latin typeface="Tahoma" pitchFamily="32" charset="0"/>
                <a:cs typeface="Tahoma" pitchFamily="32" charset="0"/>
              </a:rPr>
              <a:t>or even gamble to try to attain it.</a:t>
            </a:r>
          </a:p>
          <a:p>
            <a:pPr algn="ctr" eaLnBrk="1" hangingPunct="1">
              <a:buFontTx/>
              <a:buNone/>
            </a:pPr>
            <a:endParaRPr lang="en-US" sz="800" dirty="0">
              <a:latin typeface="Tahoma" pitchFamily="32" charset="0"/>
              <a:cs typeface="Tahoma" pitchFamily="32" charset="0"/>
            </a:endParaRPr>
          </a:p>
          <a:p>
            <a:pPr algn="ctr" eaLnBrk="1" hangingPunct="1">
              <a:buFontTx/>
              <a:buNone/>
            </a:pPr>
            <a:r>
              <a:rPr lang="en-US" sz="3000" u="sng" dirty="0">
                <a:latin typeface="Tahoma" pitchFamily="32" charset="0"/>
                <a:cs typeface="Tahoma" pitchFamily="32" charset="0"/>
              </a:rPr>
              <a:t>Solution</a:t>
            </a:r>
          </a:p>
          <a:p>
            <a:pPr algn="ctr" eaLnBrk="1" hangingPunct="1">
              <a:buFontTx/>
              <a:buNone/>
            </a:pPr>
            <a:r>
              <a:rPr lang="en-US" sz="3000" dirty="0">
                <a:latin typeface="Tahoma" pitchFamily="32" charset="0"/>
                <a:cs typeface="Tahoma" pitchFamily="32" charset="0"/>
              </a:rPr>
              <a:t>   Set your mind on things above </a:t>
            </a:r>
            <a:r>
              <a:rPr lang="en-US" sz="3000" dirty="0">
                <a:solidFill>
                  <a:srgbClr val="0C44C2"/>
                </a:solidFill>
                <a:latin typeface="Tahoma" pitchFamily="32" charset="0"/>
                <a:cs typeface="Tahoma" pitchFamily="32" charset="0"/>
              </a:rPr>
              <a:t>(Col. 3:1)</a:t>
            </a:r>
          </a:p>
          <a:p>
            <a:pPr algn="ctr" eaLnBrk="1" hangingPunct="1">
              <a:buFontTx/>
              <a:buNone/>
            </a:pPr>
            <a:endParaRPr lang="en-US" sz="8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   Be content with what you have </a:t>
            </a:r>
            <a:r>
              <a:rPr lang="en-US" sz="3000" dirty="0">
                <a:solidFill>
                  <a:srgbClr val="0C44C2"/>
                </a:solidFill>
                <a:latin typeface="Tahoma" pitchFamily="32" charset="0"/>
                <a:cs typeface="Tahoma" pitchFamily="32" charset="0"/>
              </a:rPr>
              <a:t>(1 Tim. 6:6</a:t>
            </a:r>
            <a:r>
              <a:rPr lang="en-US" sz="3000" dirty="0" smtClean="0">
                <a:solidFill>
                  <a:srgbClr val="0C44C2"/>
                </a:solidFill>
                <a:latin typeface="Tahoma" pitchFamily="32" charset="0"/>
                <a:cs typeface="Tahoma" pitchFamily="32" charset="0"/>
              </a:rPr>
              <a:t>)</a:t>
            </a:r>
            <a:endParaRPr lang="en-US" sz="3000" dirty="0">
              <a:solidFill>
                <a:srgbClr val="0C44C2"/>
              </a:solidFill>
              <a:latin typeface="Tahoma" pitchFamily="32" charset="0"/>
              <a:cs typeface="Tahoma" pitchFamily="32" charset="0"/>
            </a:endParaRPr>
          </a:p>
          <a:p>
            <a:pPr algn="ctr" eaLnBrk="1" hangingPunct="1">
              <a:buFontTx/>
              <a:buNone/>
            </a:pPr>
            <a:endParaRPr lang="en-US" sz="800" dirty="0">
              <a:solidFill>
                <a:srgbClr val="00B0F0"/>
              </a:solidFill>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   Trust in God for eternal treasures</a:t>
            </a:r>
            <a:r>
              <a:rPr lang="en-US" sz="3000" dirty="0">
                <a:solidFill>
                  <a:srgbClr val="00B0F0"/>
                </a:solidFill>
                <a:latin typeface="Tahoma" pitchFamily="32" charset="0"/>
                <a:cs typeface="Tahoma" pitchFamily="32" charset="0"/>
              </a:rPr>
              <a:t> </a:t>
            </a:r>
            <a:r>
              <a:rPr lang="en-US" sz="3000" dirty="0" smtClean="0">
                <a:solidFill>
                  <a:srgbClr val="0C44C2"/>
                </a:solidFill>
                <a:latin typeface="Tahoma" pitchFamily="32" charset="0"/>
                <a:cs typeface="Tahoma" pitchFamily="32" charset="0"/>
              </a:rPr>
              <a:t>(1 Ti. 6:17-19)</a:t>
            </a:r>
            <a:endParaRPr lang="en-US" sz="3000" dirty="0">
              <a:solidFill>
                <a:srgbClr val="0C44C2"/>
              </a:solidFill>
              <a:latin typeface="Tahoma" pitchFamily="32" charset="0"/>
              <a:cs typeface="Tahoma" pitchFamily="32" charset="0"/>
            </a:endParaRPr>
          </a:p>
          <a:p>
            <a:pPr algn="ct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fade">
                                      <p:cBhvr>
                                        <p:cTn id="17" dur="500"/>
                                        <p:tgtEl>
                                          <p:spTgt spid="245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fade">
                                      <p:cBhvr>
                                        <p:cTn id="22" dur="500"/>
                                        <p:tgtEl>
                                          <p:spTgt spid="245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579">
                                            <p:txEl>
                                              <p:pRg st="7" end="7"/>
                                            </p:txEl>
                                          </p:spTgt>
                                        </p:tgtEl>
                                        <p:attrNameLst>
                                          <p:attrName>style.visibility</p:attrName>
                                        </p:attrNameLst>
                                      </p:cBhvr>
                                      <p:to>
                                        <p:strVal val="visible"/>
                                      </p:to>
                                    </p:set>
                                    <p:animEffect transition="in" filter="fade">
                                      <p:cBhvr>
                                        <p:cTn id="27" dur="5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Status</a:t>
            </a:r>
          </a:p>
        </p:txBody>
      </p:sp>
      <p:sp>
        <p:nvSpPr>
          <p:cNvPr id="27651"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We want status (with things and a companion) </a:t>
            </a:r>
          </a:p>
          <a:p>
            <a:pPr algn="ctr" eaLnBrk="1" hangingPunct="1">
              <a:buFontTx/>
              <a:buNone/>
            </a:pPr>
            <a:endParaRPr lang="en-US" sz="12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While it is good to be respected in the community, we can be overly concerned about our status in the eyes of others (</a:t>
            </a:r>
            <a:r>
              <a:rPr lang="en-US" sz="3000" dirty="0" err="1">
                <a:latin typeface="Tahoma" pitchFamily="32" charset="0"/>
                <a:cs typeface="Tahoma" pitchFamily="32" charset="0"/>
              </a:rPr>
              <a:t>Facebook</a:t>
            </a:r>
            <a:r>
              <a:rPr lang="en-US" sz="3000" dirty="0">
                <a:latin typeface="Tahoma" pitchFamily="32" charset="0"/>
                <a:cs typeface="Tahoma" pitchFamily="32" charset="0"/>
              </a:rPr>
              <a:t>).</a:t>
            </a:r>
          </a:p>
          <a:p>
            <a:pPr algn="ctr" eaLnBrk="1" hangingPunct="1">
              <a:buFontTx/>
              <a:buNone/>
            </a:pPr>
            <a:endParaRPr lang="en-US" sz="12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The Pharisees were motivated to do their  deeds before others because of their concern about status but Jesus exposed their </a:t>
            </a:r>
            <a:r>
              <a:rPr lang="en-US" sz="3000" dirty="0" smtClean="0">
                <a:latin typeface="Tahoma" pitchFamily="32" charset="0"/>
                <a:cs typeface="Tahoma" pitchFamily="32" charset="0"/>
              </a:rPr>
              <a:t>hypocrisy</a:t>
            </a:r>
            <a:r>
              <a:rPr lang="en-US" sz="3000" dirty="0" smtClean="0">
                <a:solidFill>
                  <a:srgbClr val="0000FF"/>
                </a:solidFill>
                <a:latin typeface="Tahoma" pitchFamily="32" charset="0"/>
                <a:cs typeface="Tahoma" pitchFamily="32" charset="0"/>
              </a:rPr>
              <a:t> </a:t>
            </a:r>
            <a:r>
              <a:rPr lang="en-US" sz="3000" dirty="0">
                <a:solidFill>
                  <a:srgbClr val="0000FF"/>
                </a:solidFill>
                <a:latin typeface="Tahoma" pitchFamily="32" charset="0"/>
                <a:cs typeface="Tahoma" pitchFamily="32" charset="0"/>
              </a:rPr>
              <a:t>(Matt. 23:5ff; Luke 16:15</a:t>
            </a:r>
            <a:r>
              <a:rPr lang="en-US" sz="3000" dirty="0" smtClean="0">
                <a:solidFill>
                  <a:srgbClr val="0000FF"/>
                </a:solidFill>
                <a:latin typeface="Tahoma" pitchFamily="32" charset="0"/>
                <a:cs typeface="Tahoma" pitchFamily="32" charset="0"/>
              </a:rPr>
              <a:t>). </a:t>
            </a:r>
            <a:endParaRPr lang="en-US" sz="3000" dirty="0">
              <a:solidFill>
                <a:srgbClr val="0000FF"/>
              </a:solidFill>
              <a:latin typeface="Tahoma" pitchFamily="32" charset="0"/>
              <a:cs typeface="Tahoma" pitchFamily="32" charset="0"/>
            </a:endParaRPr>
          </a:p>
          <a:p>
            <a:pPr eaLnBrk="1" hangingPunct="1">
              <a:buFontTx/>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fade">
                                      <p:cBhvr>
                                        <p:cTn id="12" dur="500"/>
                                        <p:tgtEl>
                                          <p:spTgt spid="276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animEffect transition="in" filter="fade">
                                      <p:cBhvr>
                                        <p:cTn id="1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Status</a:t>
            </a:r>
          </a:p>
        </p:txBody>
      </p:sp>
      <p:sp>
        <p:nvSpPr>
          <p:cNvPr id="28675"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Because of concern for status…</a:t>
            </a:r>
          </a:p>
          <a:p>
            <a:pPr algn="ctr" eaLnBrk="1" hangingPunct="1">
              <a:buFontTx/>
              <a:buNone/>
            </a:pPr>
            <a:endParaRPr lang="en-US" sz="400" dirty="0">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3000" dirty="0">
                <a:latin typeface="Tahoma" pitchFamily="32" charset="0"/>
                <a:cs typeface="Tahoma" pitchFamily="32" charset="0"/>
              </a:rPr>
              <a:t>…A gospel preacher may compromise the truth to please a </a:t>
            </a:r>
            <a:r>
              <a:rPr lang="en-US" sz="3000" dirty="0" err="1">
                <a:latin typeface="Tahoma" pitchFamily="32" charset="0"/>
                <a:cs typeface="Tahoma" pitchFamily="32" charset="0"/>
              </a:rPr>
              <a:t>Diotrephes</a:t>
            </a:r>
            <a:r>
              <a:rPr lang="en-US" sz="3000" dirty="0">
                <a:latin typeface="Tahoma" pitchFamily="32" charset="0"/>
                <a:cs typeface="Tahoma" pitchFamily="32" charset="0"/>
              </a:rPr>
              <a:t> </a:t>
            </a:r>
            <a:r>
              <a:rPr lang="en-US" sz="3000" dirty="0">
                <a:solidFill>
                  <a:srgbClr val="0000FF"/>
                </a:solidFill>
                <a:latin typeface="Tahoma" pitchFamily="32" charset="0"/>
                <a:cs typeface="Tahoma" pitchFamily="32" charset="0"/>
              </a:rPr>
              <a:t>(3 John 1:9).</a:t>
            </a:r>
          </a:p>
          <a:p>
            <a:pPr algn="ctr" eaLnBrk="1" hangingPunct="1">
              <a:buFontTx/>
              <a:buNone/>
            </a:pPr>
            <a:endParaRPr lang="en-US" sz="400" dirty="0">
              <a:solidFill>
                <a:srgbClr val="0000FF"/>
              </a:solidFill>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3000" dirty="0">
                <a:latin typeface="Tahoma" pitchFamily="32" charset="0"/>
                <a:cs typeface="Tahoma" pitchFamily="32" charset="0"/>
              </a:rPr>
              <a:t>…A teenager might decide to compromise his/her morals to go to the dance, drinking parties, or mixed swimming where there is immodest dress </a:t>
            </a:r>
            <a:r>
              <a:rPr lang="en-US" sz="3000" dirty="0">
                <a:solidFill>
                  <a:srgbClr val="0000FF"/>
                </a:solidFill>
                <a:latin typeface="Tahoma" pitchFamily="32" charset="0"/>
                <a:cs typeface="Tahoma" pitchFamily="32" charset="0"/>
              </a:rPr>
              <a:t>(1 </a:t>
            </a:r>
            <a:r>
              <a:rPr lang="en-US" sz="3000" dirty="0" smtClean="0">
                <a:solidFill>
                  <a:srgbClr val="0000FF"/>
                </a:solidFill>
                <a:latin typeface="Tahoma" pitchFamily="32" charset="0"/>
                <a:cs typeface="Tahoma" pitchFamily="32" charset="0"/>
              </a:rPr>
              <a:t>Pet. </a:t>
            </a:r>
            <a:r>
              <a:rPr lang="en-US" sz="3000" dirty="0">
                <a:solidFill>
                  <a:srgbClr val="0000FF"/>
                </a:solidFill>
                <a:latin typeface="Tahoma" pitchFamily="32" charset="0"/>
                <a:cs typeface="Tahoma" pitchFamily="32" charset="0"/>
              </a:rPr>
              <a:t>4:3).</a:t>
            </a:r>
          </a:p>
          <a:p>
            <a:pPr algn="ctr" eaLnBrk="1" hangingPunct="1">
              <a:buFontTx/>
              <a:buNone/>
            </a:pPr>
            <a:endParaRPr lang="en-US" sz="400" dirty="0">
              <a:solidFill>
                <a:srgbClr val="0000FF"/>
              </a:solidFill>
              <a:latin typeface="Tahoma" pitchFamily="32" charset="0"/>
              <a:cs typeface="Tahoma" pitchFamily="32" charset="0"/>
            </a:endParaRPr>
          </a:p>
          <a:p>
            <a:pPr algn="ctr" eaLnBrk="1" hangingPunct="1">
              <a:buFontTx/>
              <a:buNone/>
            </a:pPr>
            <a:r>
              <a:rPr lang="en-US" dirty="0" smtClean="0">
                <a:latin typeface="Tahoma" pitchFamily="32" charset="0"/>
                <a:cs typeface="Tahoma" pitchFamily="32" charset="0"/>
              </a:rPr>
              <a:t>   </a:t>
            </a:r>
            <a:r>
              <a:rPr lang="en-US" sz="3000" dirty="0">
                <a:latin typeface="Tahoma" pitchFamily="32" charset="0"/>
                <a:cs typeface="Tahoma" pitchFamily="32" charset="0"/>
              </a:rPr>
              <a:t>…A Christian might hide his light to get ahead or not lose his job </a:t>
            </a:r>
            <a:r>
              <a:rPr lang="en-US" sz="3000" dirty="0">
                <a:solidFill>
                  <a:srgbClr val="0000FF"/>
                </a:solidFill>
                <a:latin typeface="Tahoma" pitchFamily="32" charset="0"/>
                <a:cs typeface="Tahoma" pitchFamily="32" charset="0"/>
              </a:rPr>
              <a:t>(Matt. 5:14-16).</a:t>
            </a:r>
          </a:p>
          <a:p>
            <a:pPr eaLnBrk="1" hangingPunct="1">
              <a:buFontTx/>
              <a:buNone/>
            </a:pPr>
            <a:endParaRPr lang="en-US" dirty="0" smtClean="0">
              <a:solidFill>
                <a:srgbClr val="0000FF"/>
              </a:solidFill>
              <a:latin typeface="Tahoma" pitchFamily="32" charset="0"/>
              <a:cs typeface="Tahoma" pitchFamily="32" charset="0"/>
            </a:endParaRPr>
          </a:p>
          <a:p>
            <a:pPr eaLnBrk="1" hangingPunct="1">
              <a:buFontTx/>
              <a:buNone/>
            </a:pPr>
            <a:endParaRPr lang="en-US" sz="1600" dirty="0">
              <a:latin typeface="Tahoma" pitchFamily="32" charset="0"/>
              <a:cs typeface="Tahoma" pitchFamily="32" charset="0"/>
            </a:endParaRPr>
          </a:p>
          <a:p>
            <a:pPr eaLnBrk="1" hangingPunct="1">
              <a:buFontTx/>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fade">
                                      <p:cBhvr>
                                        <p:cTn id="12" dur="500"/>
                                        <p:tgtEl>
                                          <p:spTgt spid="286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animEffect transition="in" filter="fade">
                                      <p:cBhvr>
                                        <p:cTn id="17" dur="500"/>
                                        <p:tgtEl>
                                          <p:spTgt spid="286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675">
                                            <p:txEl>
                                              <p:pRg st="6" end="6"/>
                                            </p:txEl>
                                          </p:spTgt>
                                        </p:tgtEl>
                                        <p:attrNameLst>
                                          <p:attrName>style.visibility</p:attrName>
                                        </p:attrNameLst>
                                      </p:cBhvr>
                                      <p:to>
                                        <p:strVal val="visible"/>
                                      </p:to>
                                    </p:set>
                                    <p:animEffect transition="in" filter="fade">
                                      <p:cBhvr>
                                        <p:cTn id="2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Conclusion</a:t>
            </a:r>
          </a:p>
        </p:txBody>
      </p:sp>
      <p:sp>
        <p:nvSpPr>
          <p:cNvPr id="30723"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lnSpcReduction="10000"/>
          </a:bodyPr>
          <a:lstStyle/>
          <a:p>
            <a:pPr algn="ctr" eaLnBrk="1" hangingPunct="1">
              <a:buFontTx/>
              <a:buNone/>
            </a:pPr>
            <a:r>
              <a:rPr lang="en-US" sz="2800" dirty="0">
                <a:latin typeface="Tahoma" pitchFamily="32" charset="0"/>
                <a:cs typeface="Tahoma" pitchFamily="32" charset="0"/>
              </a:rPr>
              <a:t>It is not wrong to desire companionship, </a:t>
            </a:r>
            <a:r>
              <a:rPr lang="en-US" sz="2800" dirty="0" smtClean="0">
                <a:latin typeface="Tahoma" pitchFamily="32" charset="0"/>
                <a:cs typeface="Tahoma" pitchFamily="32" charset="0"/>
              </a:rPr>
              <a:t>things </a:t>
            </a:r>
            <a:r>
              <a:rPr lang="en-US" sz="2800" dirty="0">
                <a:latin typeface="Tahoma" pitchFamily="32" charset="0"/>
                <a:cs typeface="Tahoma" pitchFamily="32" charset="0"/>
              </a:rPr>
              <a:t>or status. </a:t>
            </a:r>
          </a:p>
          <a:p>
            <a:pPr algn="ctr" eaLnBrk="1" hangingPunct="1">
              <a:buFontTx/>
              <a:buNone/>
            </a:pPr>
            <a:endParaRPr lang="en-US" sz="800" dirty="0">
              <a:solidFill>
                <a:srgbClr val="00CC00"/>
              </a:solidFill>
              <a:latin typeface="Tahoma" pitchFamily="32" charset="0"/>
              <a:cs typeface="Tahoma" pitchFamily="32" charset="0"/>
            </a:endParaRPr>
          </a:p>
          <a:p>
            <a:pPr algn="ctr" eaLnBrk="1" hangingPunct="1">
              <a:buFontTx/>
              <a:buNone/>
            </a:pPr>
            <a:r>
              <a:rPr lang="en-US" sz="2800" dirty="0">
                <a:latin typeface="Tahoma" pitchFamily="32" charset="0"/>
                <a:cs typeface="Tahoma" pitchFamily="32" charset="0"/>
              </a:rPr>
              <a:t>But if we seek companionship motivated by the lusts of the flesh, desire things because of the lust of the eyes, or status because of the pride of life we demonstrate that we are </a:t>
            </a:r>
            <a:r>
              <a:rPr lang="en-US" sz="2800" dirty="0" smtClean="0">
                <a:latin typeface="Tahoma" pitchFamily="32" charset="0"/>
                <a:cs typeface="Tahoma" pitchFamily="32" charset="0"/>
              </a:rPr>
              <a:t>worldly.      </a:t>
            </a:r>
            <a:r>
              <a:rPr lang="en-US" sz="2800" dirty="0">
                <a:solidFill>
                  <a:srgbClr val="0000FF"/>
                </a:solidFill>
                <a:latin typeface="Tahoma" pitchFamily="32" charset="0"/>
                <a:cs typeface="Tahoma" pitchFamily="32" charset="0"/>
              </a:rPr>
              <a:t>(1 John 2:16</a:t>
            </a:r>
            <a:r>
              <a:rPr lang="en-US" sz="2800" dirty="0" smtClean="0">
                <a:solidFill>
                  <a:srgbClr val="0000FF"/>
                </a:solidFill>
                <a:latin typeface="Tahoma" pitchFamily="32" charset="0"/>
                <a:cs typeface="Tahoma" pitchFamily="32" charset="0"/>
              </a:rPr>
              <a:t>)</a:t>
            </a:r>
            <a:endParaRPr lang="en-US" sz="2800" dirty="0">
              <a:solidFill>
                <a:srgbClr val="0000FF"/>
              </a:solidFill>
              <a:latin typeface="Tahoma" pitchFamily="32" charset="0"/>
              <a:cs typeface="Tahoma" pitchFamily="32" charset="0"/>
            </a:endParaRPr>
          </a:p>
          <a:p>
            <a:pPr algn="ctr" eaLnBrk="1" hangingPunct="1">
              <a:buFontTx/>
              <a:buNone/>
            </a:pPr>
            <a:endParaRPr lang="en-US" sz="800" dirty="0">
              <a:solidFill>
                <a:srgbClr val="0000FF"/>
              </a:solidFill>
              <a:latin typeface="Tahoma" pitchFamily="32" charset="0"/>
              <a:cs typeface="Tahoma" pitchFamily="32" charset="0"/>
            </a:endParaRPr>
          </a:p>
          <a:p>
            <a:pPr algn="ctr">
              <a:buNone/>
            </a:pPr>
            <a:r>
              <a:rPr lang="en-US" sz="2800" dirty="0">
                <a:latin typeface="Tahoma" pitchFamily="32" charset="0"/>
                <a:cs typeface="Tahoma" pitchFamily="32" charset="0"/>
              </a:rPr>
              <a:t>We </a:t>
            </a:r>
            <a:r>
              <a:rPr lang="en-US" sz="2800" dirty="0" smtClean="0">
                <a:latin typeface="Tahoma" pitchFamily="32" charset="0"/>
                <a:cs typeface="Tahoma" pitchFamily="32" charset="0"/>
              </a:rPr>
              <a:t>can “give no place to the devil” &amp; </a:t>
            </a:r>
            <a:r>
              <a:rPr lang="en-US" sz="2800" i="1" dirty="0" smtClean="0">
                <a:latin typeface="Tahoma" pitchFamily="32" charset="0"/>
                <a:cs typeface="Tahoma" pitchFamily="32" charset="0"/>
              </a:rPr>
              <a:t>overcome</a:t>
            </a:r>
            <a:r>
              <a:rPr lang="en-US" sz="2800" dirty="0" smtClean="0">
                <a:latin typeface="Tahoma" pitchFamily="32" charset="0"/>
                <a:cs typeface="Tahoma" pitchFamily="32" charset="0"/>
              </a:rPr>
              <a:t>  these </a:t>
            </a:r>
            <a:r>
              <a:rPr lang="en-US" sz="2800" dirty="0">
                <a:latin typeface="Tahoma" pitchFamily="32" charset="0"/>
                <a:cs typeface="Tahoma" pitchFamily="32" charset="0"/>
              </a:rPr>
              <a:t>desires </a:t>
            </a:r>
            <a:r>
              <a:rPr lang="en-US" sz="2800" dirty="0" smtClean="0">
                <a:latin typeface="Tahoma" pitchFamily="32" charset="0"/>
                <a:cs typeface="Tahoma" pitchFamily="32" charset="0"/>
              </a:rPr>
              <a:t>realizing that they will pass away and by doing God’s will you will live in heaven forever </a:t>
            </a:r>
            <a:r>
              <a:rPr lang="en-US" sz="2800" dirty="0" smtClean="0">
                <a:solidFill>
                  <a:srgbClr val="0000FF"/>
                </a:solidFill>
                <a:latin typeface="Tahoma" pitchFamily="32" charset="0"/>
                <a:cs typeface="Tahoma" pitchFamily="32" charset="0"/>
              </a:rPr>
              <a:t>(1 </a:t>
            </a:r>
            <a:r>
              <a:rPr lang="en-US" sz="2800" dirty="0">
                <a:solidFill>
                  <a:srgbClr val="0000FF"/>
                </a:solidFill>
                <a:latin typeface="Tahoma" pitchFamily="32" charset="0"/>
                <a:cs typeface="Tahoma" pitchFamily="32" charset="0"/>
              </a:rPr>
              <a:t>John 2:17).</a:t>
            </a:r>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Conclusion</a:t>
            </a:r>
          </a:p>
        </p:txBody>
      </p:sp>
      <p:sp>
        <p:nvSpPr>
          <p:cNvPr id="30723"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The apostle Paul was willing to give up companionship, things, and status for the sake of knowing Christ Jesus his Lord, </a:t>
            </a:r>
            <a:r>
              <a:rPr lang="en-US" sz="3000" dirty="0" smtClean="0">
                <a:latin typeface="Tahoma" pitchFamily="32" charset="0"/>
                <a:cs typeface="Tahoma" pitchFamily="32" charset="0"/>
              </a:rPr>
              <a:t>suffering </a:t>
            </a:r>
            <a:r>
              <a:rPr lang="en-US" sz="3000" dirty="0">
                <a:latin typeface="Tahoma" pitchFamily="32" charset="0"/>
                <a:cs typeface="Tahoma" pitchFamily="32" charset="0"/>
              </a:rPr>
              <a:t>for Him, so that he could attain to the resurrection of the dead </a:t>
            </a:r>
            <a:r>
              <a:rPr lang="en-US" sz="3000" dirty="0">
                <a:solidFill>
                  <a:srgbClr val="0000FF"/>
                </a:solidFill>
                <a:latin typeface="Tahoma" pitchFamily="32" charset="0"/>
                <a:cs typeface="Tahoma" pitchFamily="32" charset="0"/>
              </a:rPr>
              <a:t>(Phil. 3:7-11).</a:t>
            </a:r>
          </a:p>
          <a:p>
            <a:pPr algn="ctr" eaLnBrk="1" hangingPunct="1">
              <a:buFontTx/>
              <a:buNone/>
            </a:pPr>
            <a:endParaRPr lang="en-US" sz="1600" dirty="0">
              <a:solidFill>
                <a:srgbClr val="00CC00"/>
              </a:solidFill>
              <a:latin typeface="Tahoma" pitchFamily="32" charset="0"/>
              <a:cs typeface="Tahoma" pitchFamily="32" charset="0"/>
            </a:endParaRPr>
          </a:p>
          <a:p>
            <a:pPr algn="ctr" eaLnBrk="1" hangingPunct="1">
              <a:buFontTx/>
              <a:buNone/>
            </a:pPr>
            <a:r>
              <a:rPr lang="en-US" sz="3000" dirty="0" smtClean="0">
                <a:latin typeface="Tahoma" pitchFamily="32" charset="0"/>
                <a:cs typeface="Tahoma" pitchFamily="32" charset="0"/>
              </a:rPr>
              <a:t>Even if we </a:t>
            </a:r>
            <a:r>
              <a:rPr lang="en-US" sz="3000" dirty="0">
                <a:latin typeface="Tahoma" pitchFamily="32" charset="0"/>
                <a:cs typeface="Tahoma" pitchFamily="32" charset="0"/>
              </a:rPr>
              <a:t>do have a scriptural right to marry, possess things, and have status in this world, we cannot put them above our relationship with Christ. </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What about you?</a:t>
            </a:r>
          </a:p>
        </p:txBody>
      </p:sp>
      <p:sp>
        <p:nvSpPr>
          <p:cNvPr id="30723"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fontScale="92500"/>
          </a:bodyPr>
          <a:lstStyle/>
          <a:p>
            <a:pPr algn="ctr" eaLnBrk="1" hangingPunct="1">
              <a:buFontTx/>
              <a:buNone/>
            </a:pPr>
            <a:r>
              <a:rPr lang="en-US" sz="3000" dirty="0">
                <a:latin typeface="Tahoma" pitchFamily="32" charset="0"/>
                <a:cs typeface="Tahoma" pitchFamily="32" charset="0"/>
              </a:rPr>
              <a:t>Are you focused on serving God above your desire for </a:t>
            </a:r>
            <a:r>
              <a:rPr lang="en-US" sz="3000" dirty="0" smtClean="0">
                <a:latin typeface="Tahoma" pitchFamily="32" charset="0"/>
                <a:cs typeface="Tahoma" pitchFamily="32" charset="0"/>
              </a:rPr>
              <a:t>companionship with the world </a:t>
            </a:r>
            <a:r>
              <a:rPr lang="en-US" sz="3000" dirty="0" smtClean="0">
                <a:solidFill>
                  <a:srgbClr val="0C44C2"/>
                </a:solidFill>
                <a:latin typeface="Tahoma" pitchFamily="32" charset="0"/>
                <a:cs typeface="Tahoma" pitchFamily="32" charset="0"/>
              </a:rPr>
              <a:t>(Jas. 4:1,4)? </a:t>
            </a:r>
            <a:endParaRPr lang="en-US" sz="3000" dirty="0">
              <a:solidFill>
                <a:srgbClr val="0C44C2"/>
              </a:solidFill>
              <a:latin typeface="Tahoma" pitchFamily="32" charset="0"/>
              <a:cs typeface="Tahoma" pitchFamily="32" charset="0"/>
            </a:endParaRPr>
          </a:p>
          <a:p>
            <a:pPr algn="ctr" eaLnBrk="1" hangingPunct="1">
              <a:buFontTx/>
              <a:buNone/>
            </a:pPr>
            <a:endParaRPr lang="en-US" sz="22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Are you setting your mind on things above or on the latest gadget you </a:t>
            </a:r>
            <a:r>
              <a:rPr lang="en-US" sz="3000" dirty="0" smtClean="0">
                <a:latin typeface="Tahoma" pitchFamily="32" charset="0"/>
                <a:cs typeface="Tahoma" pitchFamily="32" charset="0"/>
              </a:rPr>
              <a:t>want </a:t>
            </a:r>
            <a:r>
              <a:rPr lang="en-US" sz="3000" dirty="0" smtClean="0">
                <a:solidFill>
                  <a:srgbClr val="0C44C2"/>
                </a:solidFill>
                <a:latin typeface="Tahoma" pitchFamily="32" charset="0"/>
                <a:cs typeface="Tahoma" pitchFamily="32" charset="0"/>
              </a:rPr>
              <a:t>(James 4:3)? </a:t>
            </a:r>
            <a:endParaRPr lang="en-US" sz="3000" dirty="0">
              <a:solidFill>
                <a:srgbClr val="0C44C2"/>
              </a:solidFill>
              <a:latin typeface="Tahoma" pitchFamily="32" charset="0"/>
              <a:cs typeface="Tahoma" pitchFamily="32" charset="0"/>
            </a:endParaRPr>
          </a:p>
          <a:p>
            <a:pPr algn="ctr" eaLnBrk="1" hangingPunct="1">
              <a:buFontTx/>
              <a:buNone/>
            </a:pPr>
            <a:endParaRPr lang="en-US" sz="22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Are you more concerned about your status before men or </a:t>
            </a:r>
            <a:r>
              <a:rPr lang="en-US" sz="3000" dirty="0" smtClean="0">
                <a:latin typeface="Tahoma" pitchFamily="32" charset="0"/>
                <a:cs typeface="Tahoma" pitchFamily="32" charset="0"/>
              </a:rPr>
              <a:t>before God </a:t>
            </a:r>
            <a:r>
              <a:rPr lang="en-US" sz="3000" dirty="0" smtClean="0">
                <a:solidFill>
                  <a:srgbClr val="0000FF"/>
                </a:solidFill>
                <a:latin typeface="Tahoma" pitchFamily="32" charset="0"/>
                <a:cs typeface="Tahoma" pitchFamily="32" charset="0"/>
              </a:rPr>
              <a:t>(Jas. 4:6-7; 2 Cor. 5:10)?</a:t>
            </a:r>
            <a:endParaRPr lang="en-US" sz="3000" dirty="0">
              <a:solidFill>
                <a:srgbClr val="0000FF"/>
              </a:solidFill>
              <a:latin typeface="Tahoma" pitchFamily="32" charset="0"/>
              <a:cs typeface="Tahoma" pitchFamily="32" charset="0"/>
            </a:endParaRPr>
          </a:p>
          <a:p>
            <a:pPr algn="ctr" eaLnBrk="1" hangingPunct="1">
              <a:buFontTx/>
              <a:buNone/>
            </a:pPr>
            <a:endParaRPr lang="en-US" sz="2200" dirty="0">
              <a:solidFill>
                <a:srgbClr val="0000FF"/>
              </a:solidFill>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Are you ready for the Judgment </a:t>
            </a:r>
            <a:r>
              <a:rPr lang="en-US" sz="3000" dirty="0" smtClean="0">
                <a:solidFill>
                  <a:srgbClr val="0000FF"/>
                </a:solidFill>
                <a:latin typeface="Tahoma" pitchFamily="32" charset="0"/>
                <a:cs typeface="Tahoma" pitchFamily="32" charset="0"/>
              </a:rPr>
              <a:t>(</a:t>
            </a:r>
            <a:r>
              <a:rPr lang="en-US" sz="3000" dirty="0">
                <a:solidFill>
                  <a:srgbClr val="0000FF"/>
                </a:solidFill>
                <a:latin typeface="Tahoma" pitchFamily="32" charset="0"/>
                <a:cs typeface="Tahoma" pitchFamily="32" charset="0"/>
              </a:rPr>
              <a:t>Luke 12:16-21</a:t>
            </a:r>
            <a:r>
              <a:rPr lang="en-US" sz="3000" dirty="0" smtClean="0">
                <a:solidFill>
                  <a:srgbClr val="0000FF"/>
                </a:solidFill>
                <a:latin typeface="Tahoma" pitchFamily="32" charset="0"/>
                <a:cs typeface="Tahoma" pitchFamily="32" charset="0"/>
              </a:rPr>
              <a:t>)?</a:t>
            </a:r>
            <a:endParaRPr lang="en-US" sz="3000" dirty="0">
              <a:solidFill>
                <a:srgbClr val="0000FF"/>
              </a:solidFill>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500"/>
                                        <p:tgtEl>
                                          <p:spTgt spid="307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fade">
                                      <p:cBhvr>
                                        <p:cTn id="17" dur="500"/>
                                        <p:tgtEl>
                                          <p:spTgt spid="307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23">
                                            <p:txEl>
                                              <p:pRg st="6" end="6"/>
                                            </p:txEl>
                                          </p:spTgt>
                                        </p:tgtEl>
                                        <p:attrNameLst>
                                          <p:attrName>style.visibility</p:attrName>
                                        </p:attrNameLst>
                                      </p:cBhvr>
                                      <p:to>
                                        <p:strVal val="visible"/>
                                      </p:to>
                                    </p:set>
                                    <p:animEffect transition="in" filter="fade">
                                      <p:cBhvr>
                                        <p:cTn id="22"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4300" dirty="0">
                <a:latin typeface="Tahoma" pitchFamily="32" charset="0"/>
                <a:cs typeface="Tahoma" pitchFamily="32" charset="0"/>
              </a:rPr>
              <a:t>People Want Things Now</a:t>
            </a:r>
          </a:p>
        </p:txBody>
      </p:sp>
      <p:sp>
        <p:nvSpPr>
          <p:cNvPr id="3075"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r>
              <a:rPr lang="en-US" sz="3000" dirty="0">
                <a:latin typeface="Tahoma" pitchFamily="32" charset="0"/>
                <a:cs typeface="Tahoma" pitchFamily="32" charset="0"/>
              </a:rPr>
              <a:t>“I Want to Be Rich” </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to be Popular” </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to be Pretty” </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a Trophy Wife” </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to Be Loved” </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a:t>
            </a:r>
            <a:r>
              <a:rPr lang="en-US" sz="3000" dirty="0" smtClean="0">
                <a:latin typeface="Tahoma" pitchFamily="32" charset="0"/>
                <a:cs typeface="Tahoma" pitchFamily="32" charset="0"/>
              </a:rPr>
              <a:t>to Drive the Coolest Car” </a:t>
            </a:r>
            <a:endParaRPr lang="en-US" sz="3000" dirty="0">
              <a:latin typeface="Tahoma" pitchFamily="32" charset="0"/>
              <a:cs typeface="Tahoma" pitchFamily="32" charset="0"/>
            </a:endParaRP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 Want the latest </a:t>
            </a:r>
            <a:r>
              <a:rPr lang="en-US" sz="3000" dirty="0" smtClean="0">
                <a:latin typeface="Tahoma" pitchFamily="32" charset="0"/>
                <a:cs typeface="Tahoma" pitchFamily="32" charset="0"/>
              </a:rPr>
              <a:t>gadget                            (Game system, Cell phone</a:t>
            </a:r>
            <a:r>
              <a:rPr lang="en-US" sz="3000" dirty="0">
                <a:latin typeface="Tahoma" pitchFamily="32" charset="0"/>
                <a:cs typeface="Tahoma" pitchFamily="32" charset="0"/>
              </a:rPr>
              <a:t>, Computer, TV)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up)">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wipe(up)">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wipe(up)">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075">
                                            <p:txEl>
                                              <p:pRg st="6" end="6"/>
                                            </p:txEl>
                                          </p:spTgt>
                                        </p:tgtEl>
                                        <p:attrNameLst>
                                          <p:attrName>style.visibility</p:attrName>
                                        </p:attrNameLst>
                                      </p:cBhvr>
                                      <p:to>
                                        <p:strVal val="visible"/>
                                      </p:to>
                                    </p:set>
                                    <p:animEffect transition="in" filter="wipe(up)">
                                      <p:cBhvr>
                                        <p:cTn id="22" dur="500"/>
                                        <p:tgtEl>
                                          <p:spTgt spid="30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animEffect transition="in" filter="wipe(up)">
                                      <p:cBhvr>
                                        <p:cTn id="27" dur="500"/>
                                        <p:tgtEl>
                                          <p:spTgt spid="30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075">
                                            <p:txEl>
                                              <p:pRg st="10" end="10"/>
                                            </p:txEl>
                                          </p:spTgt>
                                        </p:tgtEl>
                                        <p:attrNameLst>
                                          <p:attrName>style.visibility</p:attrName>
                                        </p:attrNameLst>
                                      </p:cBhvr>
                                      <p:to>
                                        <p:strVal val="visible"/>
                                      </p:to>
                                    </p:set>
                                    <p:animEffect transition="in" filter="wipe(up)">
                                      <p:cBhvr>
                                        <p:cTn id="32" dur="500"/>
                                        <p:tgtEl>
                                          <p:spTgt spid="307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075">
                                            <p:txEl>
                                              <p:pRg st="12" end="12"/>
                                            </p:txEl>
                                          </p:spTgt>
                                        </p:tgtEl>
                                        <p:attrNameLst>
                                          <p:attrName>style.visibility</p:attrName>
                                        </p:attrNameLst>
                                      </p:cBhvr>
                                      <p:to>
                                        <p:strVal val="visible"/>
                                      </p:to>
                                    </p:set>
                                    <p:animEffect transition="in" filter="wipe(up)">
                                      <p:cBhvr>
                                        <p:cTn id="37" dur="5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bg1"/>
          </a:solidFill>
          <a:ln w="44450">
            <a:solidFill>
              <a:schemeClr val="folHlink"/>
            </a:solidFill>
          </a:ln>
        </p:spPr>
        <p:txBody>
          <a:bodyPr/>
          <a:lstStyle/>
          <a:p>
            <a:r>
              <a:rPr lang="en-US" sz="4300" dirty="0" smtClean="0">
                <a:latin typeface="Tahoma" pitchFamily="32" charset="0"/>
                <a:cs typeface="Tahoma" pitchFamily="32" charset="0"/>
              </a:rPr>
              <a:t>People Want Things Now</a:t>
            </a:r>
            <a:endParaRPr lang="en-US" sz="4300" dirty="0">
              <a:latin typeface="Tahoma" pitchFamily="32" charset="0"/>
              <a:cs typeface="Tahoma" pitchFamily="32" charset="0"/>
            </a:endParaRPr>
          </a:p>
        </p:txBody>
      </p:sp>
      <p:sp>
        <p:nvSpPr>
          <p:cNvPr id="5123"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lstStyle/>
          <a:p>
            <a:pPr algn="ctr" eaLnBrk="1" hangingPunct="1">
              <a:buFontTx/>
              <a:buNone/>
            </a:pPr>
            <a:r>
              <a:rPr lang="en-US" sz="3000" dirty="0">
                <a:latin typeface="Tahoma" pitchFamily="32" charset="0"/>
                <a:cs typeface="Tahoma" pitchFamily="32" charset="0"/>
              </a:rPr>
              <a:t>Children want to have all the things their parents have worked a lifetime to achieve and they want it now!</a:t>
            </a:r>
          </a:p>
          <a:p>
            <a:pPr algn="ctr" eaLnBrk="1" hangingPunct="1">
              <a:buFontTx/>
              <a:buNone/>
            </a:pPr>
            <a:endParaRPr lang="en-US" sz="16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But adults want companionship, things, and status now also. </a:t>
            </a:r>
          </a:p>
          <a:p>
            <a:pPr algn="ctr" eaLnBrk="1" hangingPunct="1">
              <a:buFontTx/>
              <a:buNone/>
            </a:pPr>
            <a:endParaRPr lang="en-US" sz="1600" dirty="0">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While all these things aren’t inherently </a:t>
            </a:r>
            <a:r>
              <a:rPr lang="en-US" sz="3000" dirty="0" smtClean="0">
                <a:latin typeface="Tahoma" pitchFamily="32" charset="0"/>
                <a:cs typeface="Tahoma" pitchFamily="32" charset="0"/>
              </a:rPr>
              <a:t>sinful, </a:t>
            </a:r>
            <a:r>
              <a:rPr lang="en-US" sz="3000" dirty="0">
                <a:latin typeface="Tahoma" pitchFamily="32" charset="0"/>
                <a:cs typeface="Tahoma" pitchFamily="32" charset="0"/>
              </a:rPr>
              <a:t>they can be dangerous to your soul!</a:t>
            </a:r>
          </a:p>
          <a:p>
            <a:pPr algn="ctr" eaLnBrk="1" hangingPunct="1"/>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fade">
                                      <p:cBhvr>
                                        <p:cTn id="1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4000" dirty="0">
                <a:latin typeface="Tahoma" pitchFamily="32" charset="0"/>
                <a:cs typeface="Tahoma" pitchFamily="32" charset="0"/>
              </a:rPr>
              <a:t>Where did this attitude come from?</a:t>
            </a:r>
            <a:endParaRPr lang="en-US" sz="4300" dirty="0">
              <a:latin typeface="Tahoma" pitchFamily="32" charset="0"/>
              <a:cs typeface="Tahoma" pitchFamily="32" charset="0"/>
            </a:endParaRPr>
          </a:p>
        </p:txBody>
      </p:sp>
      <p:sp>
        <p:nvSpPr>
          <p:cNvPr id="4099"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r>
              <a:rPr lang="en-US" sz="3000" dirty="0">
                <a:latin typeface="Tahoma" pitchFamily="32" charset="0"/>
                <a:cs typeface="Tahoma" pitchFamily="32" charset="0"/>
              </a:rPr>
              <a:t>Fast food (restaurant or microwave it)</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Breaking news 24 hrs/day</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Remote control</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Hi-speed internet</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Instant </a:t>
            </a:r>
            <a:r>
              <a:rPr lang="en-US" sz="3000" dirty="0" smtClean="0">
                <a:latin typeface="Tahoma" pitchFamily="32" charset="0"/>
                <a:cs typeface="Tahoma" pitchFamily="32" charset="0"/>
              </a:rPr>
              <a:t>communication                                   (phone, texting</a:t>
            </a:r>
            <a:r>
              <a:rPr lang="en-US" sz="3000" dirty="0">
                <a:latin typeface="Tahoma" pitchFamily="32" charset="0"/>
                <a:cs typeface="Tahoma" pitchFamily="32" charset="0"/>
              </a:rPr>
              <a:t>, instant </a:t>
            </a:r>
            <a:r>
              <a:rPr lang="en-US" sz="3000" dirty="0" smtClean="0">
                <a:latin typeface="Tahoma" pitchFamily="32" charset="0"/>
                <a:cs typeface="Tahoma" pitchFamily="32" charset="0"/>
              </a:rPr>
              <a:t>messaging)</a:t>
            </a:r>
            <a:endParaRPr lang="en-US" sz="3000" dirty="0">
              <a:latin typeface="Tahoma" pitchFamily="32" charset="0"/>
              <a:cs typeface="Tahoma" pitchFamily="32" charset="0"/>
            </a:endParaRP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Fast travel (car, jet)</a:t>
            </a:r>
          </a:p>
          <a:p>
            <a:pPr algn="ctr" eaLnBrk="1" hangingPunct="1">
              <a:buFontTx/>
              <a:buNone/>
            </a:pPr>
            <a:endParaRPr lang="en-US" sz="200" dirty="0">
              <a:latin typeface="Tahoma" pitchFamily="32" charset="0"/>
              <a:cs typeface="Tahoma" pitchFamily="32" charset="0"/>
            </a:endParaRPr>
          </a:p>
          <a:p>
            <a:pPr algn="ctr" eaLnBrk="1" hangingPunct="1"/>
            <a:r>
              <a:rPr lang="en-US" sz="3000" dirty="0">
                <a:latin typeface="Tahoma" pitchFamily="32" charset="0"/>
                <a:cs typeface="Tahoma" pitchFamily="32" charset="0"/>
              </a:rPr>
              <a:t>Buy now and pay it later </a:t>
            </a:r>
            <a:endParaRPr lang="en-US" sz="3000" dirty="0"/>
          </a:p>
          <a:p>
            <a:pPr algn="ctr" eaLnBrk="1" hangingPunct="1"/>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wipe(up)">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wipe(up)">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wipe(up)">
                                      <p:cBhvr>
                                        <p:cTn id="22" dur="5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wipe(up)">
                                      <p:cBhvr>
                                        <p:cTn id="27" dur="500"/>
                                        <p:tgtEl>
                                          <p:spTgt spid="409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099">
                                            <p:txEl>
                                              <p:pRg st="10" end="10"/>
                                            </p:txEl>
                                          </p:spTgt>
                                        </p:tgtEl>
                                        <p:attrNameLst>
                                          <p:attrName>style.visibility</p:attrName>
                                        </p:attrNameLst>
                                      </p:cBhvr>
                                      <p:to>
                                        <p:strVal val="visible"/>
                                      </p:to>
                                    </p:set>
                                    <p:animEffect transition="in" filter="wipe(up)">
                                      <p:cBhvr>
                                        <p:cTn id="32" dur="500"/>
                                        <p:tgtEl>
                                          <p:spTgt spid="409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099">
                                            <p:txEl>
                                              <p:pRg st="12" end="12"/>
                                            </p:txEl>
                                          </p:spTgt>
                                        </p:tgtEl>
                                        <p:attrNameLst>
                                          <p:attrName>style.visibility</p:attrName>
                                        </p:attrNameLst>
                                      </p:cBhvr>
                                      <p:to>
                                        <p:strVal val="visible"/>
                                      </p:to>
                                    </p:set>
                                    <p:animEffect transition="in" filter="wipe(up)">
                                      <p:cBhvr>
                                        <p:cTn id="37" dur="500"/>
                                        <p:tgtEl>
                                          <p:spTgt spid="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bg1"/>
          </a:solidFill>
          <a:ln w="44450">
            <a:solidFill>
              <a:schemeClr val="folHlink"/>
            </a:solidFill>
          </a:ln>
        </p:spPr>
        <p:txBody>
          <a:bodyPr/>
          <a:lstStyle/>
          <a:p>
            <a:pPr eaLnBrk="1" hangingPunct="1"/>
            <a:r>
              <a:rPr lang="en-US" sz="4300" b="1" dirty="0">
                <a:latin typeface="Tahoma" pitchFamily="32" charset="0"/>
                <a:cs typeface="Tahoma" pitchFamily="32" charset="0"/>
              </a:rPr>
              <a:t>“I Want It Now!”</a:t>
            </a:r>
          </a:p>
        </p:txBody>
      </p:sp>
      <p:sp>
        <p:nvSpPr>
          <p:cNvPr id="6147"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buFontTx/>
              <a:buNone/>
            </a:pPr>
            <a:r>
              <a:rPr lang="en-US" sz="3000" dirty="0">
                <a:latin typeface="Tahoma" pitchFamily="32" charset="0"/>
                <a:cs typeface="Tahoma" pitchFamily="32" charset="0"/>
              </a:rPr>
              <a:t>Consider 1 John </a:t>
            </a:r>
            <a:r>
              <a:rPr lang="en-US" sz="3000" dirty="0" smtClean="0">
                <a:latin typeface="Tahoma" pitchFamily="32" charset="0"/>
                <a:cs typeface="Tahoma" pitchFamily="32" charset="0"/>
              </a:rPr>
              <a:t>2:16 and with </a:t>
            </a:r>
            <a:r>
              <a:rPr lang="en-US" sz="3000" dirty="0">
                <a:latin typeface="Tahoma" pitchFamily="32" charset="0"/>
                <a:cs typeface="Tahoma" pitchFamily="32" charset="0"/>
              </a:rPr>
              <a:t>this passage in mind, let’s look at the dangers with this attitude in regard to three specific </a:t>
            </a:r>
            <a:r>
              <a:rPr lang="en-US" sz="3000" dirty="0" smtClean="0">
                <a:latin typeface="Tahoma" pitchFamily="32" charset="0"/>
                <a:cs typeface="Tahoma" pitchFamily="32" charset="0"/>
              </a:rPr>
              <a:t>areas:</a:t>
            </a:r>
            <a:endParaRPr lang="en-US" sz="3000" dirty="0">
              <a:latin typeface="Tahoma" pitchFamily="32" charset="0"/>
              <a:cs typeface="Tahoma" pitchFamily="32" charset="0"/>
            </a:endParaRPr>
          </a:p>
          <a:p>
            <a:pPr algn="ctr" eaLnBrk="1" hangingPunct="1">
              <a:buFontTx/>
              <a:buNone/>
            </a:pPr>
            <a:endParaRPr lang="en-US" sz="800" dirty="0">
              <a:latin typeface="Tahoma" pitchFamily="32" charset="0"/>
              <a:cs typeface="Tahoma" pitchFamily="32" charset="0"/>
            </a:endParaRPr>
          </a:p>
          <a:p>
            <a:pPr algn="ctr" eaLnBrk="1" hangingPunct="1">
              <a:buFont typeface="Wingdings" charset="2"/>
              <a:buChar char="Ø"/>
            </a:pPr>
            <a:r>
              <a:rPr lang="en-US" sz="3000" dirty="0">
                <a:latin typeface="Tahoma" pitchFamily="32" charset="0"/>
                <a:cs typeface="Tahoma" pitchFamily="32" charset="0"/>
              </a:rPr>
              <a:t>Companionship (relationships)- lust of flesh</a:t>
            </a:r>
          </a:p>
          <a:p>
            <a:pPr algn="ctr" eaLnBrk="1" hangingPunct="1">
              <a:buFontTx/>
              <a:buNone/>
            </a:pPr>
            <a:endParaRPr lang="en-US" sz="800" dirty="0">
              <a:latin typeface="Tahoma" pitchFamily="32" charset="0"/>
              <a:cs typeface="Tahoma" pitchFamily="32" charset="0"/>
            </a:endParaRPr>
          </a:p>
          <a:p>
            <a:pPr algn="ctr" eaLnBrk="1" hangingPunct="1">
              <a:buFont typeface="Wingdings" charset="2"/>
              <a:buChar char="Ø"/>
            </a:pPr>
            <a:r>
              <a:rPr lang="en-US" sz="3000" dirty="0">
                <a:latin typeface="Tahoma" pitchFamily="32" charset="0"/>
                <a:cs typeface="Tahoma" pitchFamily="32" charset="0"/>
              </a:rPr>
              <a:t>Possessions (things)- lust of the eyes</a:t>
            </a:r>
          </a:p>
          <a:p>
            <a:pPr algn="ctr" eaLnBrk="1" hangingPunct="1">
              <a:buFontTx/>
              <a:buNone/>
            </a:pPr>
            <a:endParaRPr lang="en-US" sz="800" dirty="0">
              <a:latin typeface="Tahoma" pitchFamily="32" charset="0"/>
              <a:cs typeface="Tahoma" pitchFamily="32" charset="0"/>
            </a:endParaRPr>
          </a:p>
          <a:p>
            <a:pPr algn="ctr" eaLnBrk="1" hangingPunct="1">
              <a:buFont typeface="Wingdings" charset="2"/>
              <a:buChar char="Ø"/>
            </a:pPr>
            <a:r>
              <a:rPr lang="en-US" sz="3000" dirty="0">
                <a:latin typeface="Tahoma" pitchFamily="32" charset="0"/>
                <a:cs typeface="Tahoma" pitchFamily="32" charset="0"/>
              </a:rPr>
              <a:t>Status (world)- pride of </a:t>
            </a:r>
            <a:r>
              <a:rPr lang="en-US" sz="3000" dirty="0" smtClean="0">
                <a:latin typeface="Tahoma" pitchFamily="32" charset="0"/>
                <a:cs typeface="Tahoma" pitchFamily="32" charset="0"/>
              </a:rPr>
              <a:t>life</a:t>
            </a:r>
          </a:p>
          <a:p>
            <a:pPr algn="ctr" eaLnBrk="1" hangingPunct="1">
              <a:buNone/>
            </a:pPr>
            <a:endParaRPr lang="en-US" sz="800" dirty="0" smtClean="0">
              <a:latin typeface="Tahoma" pitchFamily="32" charset="0"/>
              <a:cs typeface="Tahoma" pitchFamily="32" charset="0"/>
            </a:endParaRPr>
          </a:p>
          <a:p>
            <a:pPr algn="ctr" eaLnBrk="1" hangingPunct="1">
              <a:buNone/>
            </a:pPr>
            <a:r>
              <a:rPr lang="en-US" sz="3000" dirty="0" smtClean="0">
                <a:latin typeface="Tahoma" pitchFamily="32" charset="0"/>
                <a:cs typeface="Tahoma" pitchFamily="32" charset="0"/>
              </a:rPr>
              <a:t>Let us not “give place to the devil” in these </a:t>
            </a:r>
            <a:r>
              <a:rPr lang="en-US" sz="3000" smtClean="0">
                <a:latin typeface="Tahoma" pitchFamily="32" charset="0"/>
                <a:cs typeface="Tahoma" pitchFamily="32" charset="0"/>
              </a:rPr>
              <a:t>three areas.</a:t>
            </a:r>
            <a:endParaRPr lang="en-US" sz="3000" dirty="0">
              <a:latin typeface="Tahoma" pitchFamily="32" charset="0"/>
              <a:cs typeface="Tahoma" pitchFamily="32" charset="0"/>
            </a:endParaRPr>
          </a:p>
          <a:p>
            <a:pPr algn="ctr" eaLnBrk="1" hangingPunct="1">
              <a:buFontTx/>
              <a:buNone/>
            </a:pPr>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fade">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fade">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Effect transition="in" filter="fade">
                                      <p:cBhvr>
                                        <p:cTn id="2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Companionship</a:t>
            </a:r>
          </a:p>
        </p:txBody>
      </p:sp>
      <p:sp>
        <p:nvSpPr>
          <p:cNvPr id="11267"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lstStyle/>
          <a:p>
            <a:pPr algn="ctr" eaLnBrk="1" hangingPunct="1">
              <a:lnSpc>
                <a:spcPct val="80000"/>
              </a:lnSpc>
              <a:buFontTx/>
              <a:buNone/>
            </a:pPr>
            <a:r>
              <a:rPr lang="en-US" sz="4000" b="1" dirty="0">
                <a:latin typeface="Tahoma" pitchFamily="32" charset="0"/>
                <a:cs typeface="Tahoma" pitchFamily="32" charset="0"/>
              </a:rPr>
              <a:t>Companionship Can Be Good</a:t>
            </a:r>
            <a:r>
              <a:rPr lang="en-US" sz="3600" b="1" dirty="0">
                <a:latin typeface="Tahoma" pitchFamily="32" charset="0"/>
                <a:cs typeface="Tahoma" pitchFamily="32" charset="0"/>
              </a:rPr>
              <a:t>             </a:t>
            </a:r>
            <a:r>
              <a:rPr lang="en-US" dirty="0" smtClean="0">
                <a:latin typeface="Tahoma" pitchFamily="32" charset="0"/>
                <a:cs typeface="Tahoma" pitchFamily="32" charset="0"/>
              </a:rPr>
              <a:t>God said,                                                                “It is not good that man should be alone, I will make a helper suitable for him” </a:t>
            </a:r>
            <a:r>
              <a:rPr lang="en-US" dirty="0" smtClean="0">
                <a:solidFill>
                  <a:srgbClr val="0000FF"/>
                </a:solidFill>
                <a:latin typeface="Tahoma" pitchFamily="32" charset="0"/>
                <a:cs typeface="Tahoma" pitchFamily="32" charset="0"/>
              </a:rPr>
              <a:t>(Genesis 2:18).</a:t>
            </a:r>
          </a:p>
          <a:p>
            <a:pPr algn="ctr" eaLnBrk="1" hangingPunct="1">
              <a:lnSpc>
                <a:spcPct val="80000"/>
              </a:lnSpc>
              <a:buFontTx/>
              <a:buNone/>
            </a:pPr>
            <a:endParaRPr lang="en-US" sz="3600" dirty="0">
              <a:latin typeface="Tahoma" pitchFamily="32" charset="0"/>
              <a:cs typeface="Tahoma" pitchFamily="32" charset="0"/>
            </a:endParaRPr>
          </a:p>
          <a:p>
            <a:pPr algn="ctr" eaLnBrk="1" hangingPunct="1">
              <a:lnSpc>
                <a:spcPct val="80000"/>
              </a:lnSpc>
              <a:buFontTx/>
              <a:buNone/>
            </a:pPr>
            <a:r>
              <a:rPr lang="en-US" dirty="0" smtClean="0">
                <a:latin typeface="Tahoma" pitchFamily="32" charset="0"/>
                <a:cs typeface="Tahoma" pitchFamily="32" charset="0"/>
              </a:rPr>
              <a:t>It is natural for people to have someone they can share their feelings, hopes, and ambitions with and not be lonely. </a:t>
            </a:r>
          </a:p>
          <a:p>
            <a:pPr eaLnBrk="1" hangingPunct="1">
              <a:buFontTx/>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Companionship</a:t>
            </a:r>
          </a:p>
        </p:txBody>
      </p:sp>
      <p:sp>
        <p:nvSpPr>
          <p:cNvPr id="12291"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algn="ctr" eaLnBrk="1" hangingPunct="1">
              <a:lnSpc>
                <a:spcPct val="80000"/>
              </a:lnSpc>
              <a:buFontTx/>
              <a:buNone/>
            </a:pPr>
            <a:r>
              <a:rPr lang="en-US" sz="3600" b="1" dirty="0">
                <a:latin typeface="Tahoma" pitchFamily="32" charset="0"/>
                <a:cs typeface="Tahoma" pitchFamily="32" charset="0"/>
              </a:rPr>
              <a:t>But Companionship Can Be Bad …</a:t>
            </a:r>
          </a:p>
          <a:p>
            <a:pPr algn="ctr" eaLnBrk="1" hangingPunct="1">
              <a:lnSpc>
                <a:spcPct val="80000"/>
              </a:lnSpc>
            </a:pPr>
            <a:r>
              <a:rPr lang="en-US" sz="3000" dirty="0">
                <a:latin typeface="Tahoma" pitchFamily="32" charset="0"/>
                <a:cs typeface="Tahoma" pitchFamily="32" charset="0"/>
              </a:rPr>
              <a:t>…If the person is ungodly</a:t>
            </a:r>
          </a:p>
          <a:p>
            <a:pPr algn="ctr" eaLnBrk="1" hangingPunct="1">
              <a:lnSpc>
                <a:spcPct val="80000"/>
              </a:lnSpc>
              <a:buFontTx/>
              <a:buNone/>
            </a:pPr>
            <a:r>
              <a:rPr lang="en-US" sz="3000" dirty="0">
                <a:latin typeface="Tahoma" pitchFamily="32" charset="0"/>
                <a:cs typeface="Tahoma" pitchFamily="32" charset="0"/>
              </a:rPr>
              <a:t>   “Bad company corrupts good morals”.  </a:t>
            </a:r>
            <a:r>
              <a:rPr lang="en-US" sz="3000" dirty="0" smtClean="0">
                <a:latin typeface="Tahoma" pitchFamily="32" charset="0"/>
                <a:cs typeface="Tahoma" pitchFamily="32" charset="0"/>
              </a:rPr>
              <a:t>               </a:t>
            </a:r>
            <a:r>
              <a:rPr lang="en-US" sz="3000" dirty="0">
                <a:solidFill>
                  <a:srgbClr val="0000FF"/>
                </a:solidFill>
                <a:latin typeface="Tahoma" pitchFamily="32" charset="0"/>
                <a:cs typeface="Tahoma" pitchFamily="32" charset="0"/>
              </a:rPr>
              <a:t>(1 Corinthians 15:33)</a:t>
            </a:r>
          </a:p>
          <a:p>
            <a:pPr algn="ctr" eaLnBrk="1" hangingPunct="1">
              <a:lnSpc>
                <a:spcPct val="80000"/>
              </a:lnSpc>
              <a:buFontTx/>
              <a:buNone/>
            </a:pPr>
            <a:endParaRPr lang="en-US" sz="2400" dirty="0">
              <a:latin typeface="Tahoma" pitchFamily="32" charset="0"/>
              <a:cs typeface="Tahoma" pitchFamily="32" charset="0"/>
            </a:endParaRPr>
          </a:p>
          <a:p>
            <a:pPr algn="ctr" eaLnBrk="1" hangingPunct="1">
              <a:lnSpc>
                <a:spcPct val="80000"/>
              </a:lnSpc>
            </a:pPr>
            <a:r>
              <a:rPr lang="en-US" sz="3000" dirty="0">
                <a:latin typeface="Tahoma" pitchFamily="32" charset="0"/>
                <a:cs typeface="Tahoma" pitchFamily="32" charset="0"/>
              </a:rPr>
              <a:t>…If you or the other person has no right to marry.                                                           If you marry them you will commit </a:t>
            </a:r>
            <a:r>
              <a:rPr lang="en-US" sz="3000" dirty="0" smtClean="0">
                <a:latin typeface="Tahoma" pitchFamily="32" charset="0"/>
                <a:cs typeface="Tahoma" pitchFamily="32" charset="0"/>
              </a:rPr>
              <a:t>adultery. </a:t>
            </a:r>
            <a:r>
              <a:rPr lang="en-US" sz="3000" dirty="0">
                <a:solidFill>
                  <a:srgbClr val="0000FF"/>
                </a:solidFill>
                <a:latin typeface="Tahoma" pitchFamily="32" charset="0"/>
                <a:cs typeface="Tahoma" pitchFamily="32" charset="0"/>
              </a:rPr>
              <a:t>(Matthew 19:9</a:t>
            </a:r>
            <a:r>
              <a:rPr lang="en-US" sz="3000" dirty="0" smtClean="0">
                <a:solidFill>
                  <a:srgbClr val="0000FF"/>
                </a:solidFill>
                <a:latin typeface="Tahoma" pitchFamily="32" charset="0"/>
                <a:cs typeface="Tahoma" pitchFamily="32" charset="0"/>
              </a:rPr>
              <a:t>)</a:t>
            </a:r>
            <a:endParaRPr lang="en-US" sz="3000" dirty="0">
              <a:solidFill>
                <a:srgbClr val="0000FF"/>
              </a:solidFill>
              <a:latin typeface="Tahoma" pitchFamily="32" charset="0"/>
              <a:cs typeface="Tahoma" pitchFamily="32" charset="0"/>
            </a:endParaRPr>
          </a:p>
          <a:p>
            <a:pPr algn="ctr" eaLnBrk="1" hangingPunct="1">
              <a:lnSpc>
                <a:spcPct val="80000"/>
              </a:lnSpc>
              <a:buFontTx/>
              <a:buNone/>
            </a:pPr>
            <a:endParaRPr lang="en-US" sz="2400" dirty="0">
              <a:latin typeface="Tahoma" pitchFamily="32" charset="0"/>
              <a:cs typeface="Tahoma" pitchFamily="32" charset="0"/>
            </a:endParaRPr>
          </a:p>
          <a:p>
            <a:pPr algn="ctr" eaLnBrk="1" hangingPunct="1">
              <a:lnSpc>
                <a:spcPct val="80000"/>
              </a:lnSpc>
            </a:pPr>
            <a:r>
              <a:rPr lang="en-US" sz="3000" dirty="0">
                <a:latin typeface="Tahoma" pitchFamily="32" charset="0"/>
                <a:cs typeface="Tahoma" pitchFamily="32" charset="0"/>
              </a:rPr>
              <a:t>…If we are impatient and not willing to wait.</a:t>
            </a:r>
          </a:p>
          <a:p>
            <a:pPr algn="ctr" eaLnBrk="1" hangingPunct="1">
              <a:lnSpc>
                <a:spcPct val="80000"/>
              </a:lnSpc>
              <a:buFontTx/>
              <a:buNone/>
            </a:pPr>
            <a:endParaRPr lang="en-US" dirty="0" smtClean="0">
              <a:latin typeface="Tahoma" pitchFamily="32" charset="0"/>
              <a:cs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291">
                                            <p:txEl>
                                              <p:pRg st="4" end="4"/>
                                            </p:txEl>
                                          </p:spTgt>
                                        </p:tgtEl>
                                        <p:attrNameLst>
                                          <p:attrName>style.visibility</p:attrName>
                                        </p:attrNameLst>
                                      </p:cBhvr>
                                      <p:to>
                                        <p:strVal val="visible"/>
                                      </p:to>
                                    </p:set>
                                    <p:animEffect transition="in" filter="fade">
                                      <p:cBhvr>
                                        <p:cTn id="20" dur="500"/>
                                        <p:tgtEl>
                                          <p:spTgt spid="1229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animEffect transition="in" filter="fade">
                                      <p:cBhvr>
                                        <p:cTn id="25"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Companionship</a:t>
            </a:r>
          </a:p>
        </p:txBody>
      </p:sp>
      <p:sp>
        <p:nvSpPr>
          <p:cNvPr id="14339"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lnSpcReduction="10000"/>
          </a:bodyPr>
          <a:lstStyle/>
          <a:p>
            <a:pPr algn="ctr" eaLnBrk="1" hangingPunct="1">
              <a:buFontTx/>
              <a:buNone/>
            </a:pPr>
            <a:r>
              <a:rPr lang="en-US" sz="3000" dirty="0">
                <a:latin typeface="Tahoma" pitchFamily="32" charset="0"/>
                <a:cs typeface="Tahoma" pitchFamily="32" charset="0"/>
              </a:rPr>
              <a:t>Samson wasn’t willing to wait for a godly woman to marry but instead demanded </a:t>
            </a:r>
            <a:r>
              <a:rPr lang="en-US" sz="3000" dirty="0" smtClean="0">
                <a:latin typeface="Tahoma" pitchFamily="32" charset="0"/>
                <a:cs typeface="Tahoma" pitchFamily="32" charset="0"/>
              </a:rPr>
              <a:t>that his parents allow him to </a:t>
            </a:r>
            <a:r>
              <a:rPr lang="en-US" sz="3000" dirty="0">
                <a:latin typeface="Tahoma" pitchFamily="32" charset="0"/>
                <a:cs typeface="Tahoma" pitchFamily="32" charset="0"/>
              </a:rPr>
              <a:t>marry an uncircumcised Philistine because </a:t>
            </a:r>
            <a:r>
              <a:rPr lang="en-US" sz="3000" dirty="0" smtClean="0">
                <a:latin typeface="Tahoma" pitchFamily="32" charset="0"/>
                <a:cs typeface="Tahoma" pitchFamily="32" charset="0"/>
              </a:rPr>
              <a:t>“she looks good to me” </a:t>
            </a:r>
            <a:r>
              <a:rPr lang="en-US" sz="3000" dirty="0">
                <a:solidFill>
                  <a:srgbClr val="0000FF"/>
                </a:solidFill>
                <a:latin typeface="Tahoma" pitchFamily="32" charset="0"/>
                <a:cs typeface="Tahoma" pitchFamily="32" charset="0"/>
              </a:rPr>
              <a:t>(</a:t>
            </a:r>
            <a:r>
              <a:rPr lang="en-US" sz="3000" dirty="0" smtClean="0">
                <a:solidFill>
                  <a:srgbClr val="0000FF"/>
                </a:solidFill>
                <a:latin typeface="Tahoma" pitchFamily="32" charset="0"/>
                <a:cs typeface="Tahoma" pitchFamily="32" charset="0"/>
              </a:rPr>
              <a:t>Judges </a:t>
            </a:r>
            <a:r>
              <a:rPr lang="en-US" sz="3000" dirty="0">
                <a:solidFill>
                  <a:srgbClr val="0000FF"/>
                </a:solidFill>
                <a:latin typeface="Tahoma" pitchFamily="32" charset="0"/>
                <a:cs typeface="Tahoma" pitchFamily="32" charset="0"/>
              </a:rPr>
              <a:t>14:2-3</a:t>
            </a:r>
            <a:r>
              <a:rPr lang="en-US" sz="3000" dirty="0" smtClean="0">
                <a:solidFill>
                  <a:srgbClr val="0000FF"/>
                </a:solidFill>
                <a:latin typeface="Tahoma" pitchFamily="32" charset="0"/>
                <a:cs typeface="Tahoma" pitchFamily="32" charset="0"/>
              </a:rPr>
              <a:t>).</a:t>
            </a:r>
            <a:endParaRPr lang="en-US" sz="3000" dirty="0">
              <a:solidFill>
                <a:srgbClr val="0000FF"/>
              </a:solidFill>
              <a:latin typeface="Tahoma" pitchFamily="32" charset="0"/>
              <a:cs typeface="Tahoma" pitchFamily="32" charset="0"/>
            </a:endParaRPr>
          </a:p>
          <a:p>
            <a:pPr algn="ctr" eaLnBrk="1" hangingPunct="1">
              <a:buFontTx/>
              <a:buNone/>
            </a:pPr>
            <a:endParaRPr lang="en-US" sz="1200" dirty="0">
              <a:solidFill>
                <a:srgbClr val="0000FF"/>
              </a:solidFill>
              <a:latin typeface="Tahoma" pitchFamily="32" charset="0"/>
              <a:cs typeface="Tahoma" pitchFamily="32" charset="0"/>
            </a:endParaRPr>
          </a:p>
          <a:p>
            <a:pPr algn="ctr" eaLnBrk="1" hangingPunct="1">
              <a:buFontTx/>
              <a:buNone/>
            </a:pPr>
            <a:r>
              <a:rPr lang="en-US" sz="3000" dirty="0" smtClean="0">
                <a:latin typeface="Tahoma" pitchFamily="32" charset="0"/>
                <a:cs typeface="Tahoma" pitchFamily="32" charset="0"/>
              </a:rPr>
              <a:t>Rachel was beautiful, but Jacob </a:t>
            </a:r>
            <a:r>
              <a:rPr lang="en-US" sz="3000" dirty="0">
                <a:latin typeface="Tahoma" pitchFamily="32" charset="0"/>
                <a:cs typeface="Tahoma" pitchFamily="32" charset="0"/>
              </a:rPr>
              <a:t>was willing to wait seven years to marry </a:t>
            </a:r>
            <a:r>
              <a:rPr lang="en-US" sz="3000" dirty="0" smtClean="0">
                <a:latin typeface="Tahoma" pitchFamily="32" charset="0"/>
                <a:cs typeface="Tahoma" pitchFamily="32" charset="0"/>
              </a:rPr>
              <a:t>her because </a:t>
            </a:r>
            <a:r>
              <a:rPr lang="en-US" sz="3000" dirty="0">
                <a:latin typeface="Tahoma" pitchFamily="32" charset="0"/>
                <a:cs typeface="Tahoma" pitchFamily="32" charset="0"/>
              </a:rPr>
              <a:t>he loved her </a:t>
            </a:r>
            <a:r>
              <a:rPr lang="en-US" sz="3000" dirty="0">
                <a:solidFill>
                  <a:srgbClr val="0000FF"/>
                </a:solidFill>
                <a:latin typeface="Tahoma" pitchFamily="32" charset="0"/>
                <a:cs typeface="Tahoma" pitchFamily="32" charset="0"/>
              </a:rPr>
              <a:t>(</a:t>
            </a:r>
            <a:r>
              <a:rPr lang="en-US" sz="3000" dirty="0" smtClean="0">
                <a:solidFill>
                  <a:srgbClr val="0000FF"/>
                </a:solidFill>
                <a:latin typeface="Tahoma" pitchFamily="32" charset="0"/>
                <a:cs typeface="Tahoma" pitchFamily="32" charset="0"/>
              </a:rPr>
              <a:t>Genesis </a:t>
            </a:r>
            <a:r>
              <a:rPr lang="en-US" sz="3000" dirty="0">
                <a:solidFill>
                  <a:srgbClr val="0000FF"/>
                </a:solidFill>
                <a:latin typeface="Tahoma" pitchFamily="32" charset="0"/>
                <a:cs typeface="Tahoma" pitchFamily="32" charset="0"/>
              </a:rPr>
              <a:t>29:20).</a:t>
            </a:r>
          </a:p>
          <a:p>
            <a:pPr algn="ctr" eaLnBrk="1" hangingPunct="1">
              <a:buFontTx/>
              <a:buNone/>
            </a:pPr>
            <a:endParaRPr lang="en-US" sz="1200" dirty="0">
              <a:solidFill>
                <a:srgbClr val="0000FF"/>
              </a:solidFill>
              <a:latin typeface="Tahoma" pitchFamily="32" charset="0"/>
              <a:cs typeface="Tahoma" pitchFamily="32" charset="0"/>
            </a:endParaRPr>
          </a:p>
          <a:p>
            <a:pPr algn="ctr" eaLnBrk="1" hangingPunct="1">
              <a:buFontTx/>
              <a:buNone/>
            </a:pPr>
            <a:r>
              <a:rPr lang="en-US" sz="3000" dirty="0">
                <a:latin typeface="Tahoma" pitchFamily="32" charset="0"/>
                <a:cs typeface="Tahoma" pitchFamily="32" charset="0"/>
              </a:rPr>
              <a:t>Joseph was willing to wait until after Jesus was born to fulfill his desires </a:t>
            </a:r>
            <a:r>
              <a:rPr lang="en-US" sz="3000" dirty="0">
                <a:solidFill>
                  <a:srgbClr val="0000FF"/>
                </a:solidFill>
                <a:latin typeface="Tahoma" pitchFamily="32" charset="0"/>
                <a:cs typeface="Tahoma" pitchFamily="32" charset="0"/>
              </a:rPr>
              <a:t>(</a:t>
            </a:r>
            <a:r>
              <a:rPr lang="en-US" sz="3000" dirty="0" smtClean="0">
                <a:solidFill>
                  <a:srgbClr val="0000FF"/>
                </a:solidFill>
                <a:latin typeface="Tahoma" pitchFamily="32" charset="0"/>
                <a:cs typeface="Tahoma" pitchFamily="32" charset="0"/>
              </a:rPr>
              <a:t>Matthew </a:t>
            </a:r>
            <a:r>
              <a:rPr lang="en-US" sz="3000" dirty="0">
                <a:solidFill>
                  <a:srgbClr val="0000FF"/>
                </a:solidFill>
                <a:latin typeface="Tahoma" pitchFamily="32" charset="0"/>
                <a:cs typeface="Tahoma" pitchFamily="32" charset="0"/>
              </a:rPr>
              <a:t>1:24-25).</a:t>
            </a:r>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fade">
                                      <p:cBhvr>
                                        <p:cTn id="17"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bg1"/>
          </a:solidFill>
          <a:ln w="44450">
            <a:solidFill>
              <a:schemeClr val="folHlink"/>
            </a:solidFill>
          </a:ln>
        </p:spPr>
        <p:txBody>
          <a:bodyPr>
            <a:normAutofit/>
          </a:bodyPr>
          <a:lstStyle/>
          <a:p>
            <a:pPr eaLnBrk="1" hangingPunct="1"/>
            <a:r>
              <a:rPr lang="en-US" sz="6600" dirty="0">
                <a:latin typeface="Tahoma" pitchFamily="32" charset="0"/>
                <a:cs typeface="Tahoma" pitchFamily="32" charset="0"/>
              </a:rPr>
              <a:t>Companionship</a:t>
            </a:r>
          </a:p>
        </p:txBody>
      </p:sp>
      <p:sp>
        <p:nvSpPr>
          <p:cNvPr id="16387" name="Rectangle 3"/>
          <p:cNvSpPr>
            <a:spLocks noGrp="1" noChangeArrowheads="1"/>
          </p:cNvSpPr>
          <p:nvPr>
            <p:ph type="body" idx="1"/>
          </p:nvPr>
        </p:nvSpPr>
        <p:spPr>
          <a:xfrm>
            <a:off x="457200" y="1600200"/>
            <a:ext cx="8229600" cy="4876800"/>
          </a:xfrm>
          <a:solidFill>
            <a:schemeClr val="bg1"/>
          </a:solidFill>
          <a:ln w="28575">
            <a:solidFill>
              <a:schemeClr val="folHlink"/>
            </a:solidFill>
          </a:ln>
        </p:spPr>
        <p:txBody>
          <a:bodyPr>
            <a:normAutofit/>
          </a:bodyPr>
          <a:lstStyle/>
          <a:p>
            <a:pPr marL="609570" indent="-609570" algn="ctr">
              <a:buNone/>
            </a:pPr>
            <a:r>
              <a:rPr lang="en-US" sz="3000" dirty="0" smtClean="0">
                <a:latin typeface="Tahoma" pitchFamily="32" charset="0"/>
                <a:cs typeface="Tahoma" pitchFamily="32" charset="0"/>
              </a:rPr>
              <a:t>A young man </a:t>
            </a:r>
            <a:r>
              <a:rPr lang="en-US" sz="3000" dirty="0">
                <a:latin typeface="Tahoma" pitchFamily="32" charset="0"/>
                <a:cs typeface="Tahoma" pitchFamily="32" charset="0"/>
              </a:rPr>
              <a:t>can be enticed by beauty and immodest dress </a:t>
            </a:r>
            <a:r>
              <a:rPr lang="en-US" sz="3000" dirty="0">
                <a:solidFill>
                  <a:srgbClr val="0000FF"/>
                </a:solidFill>
                <a:latin typeface="Tahoma" pitchFamily="32" charset="0"/>
                <a:cs typeface="Tahoma" pitchFamily="32" charset="0"/>
              </a:rPr>
              <a:t>(</a:t>
            </a:r>
            <a:r>
              <a:rPr lang="en-US" sz="3000" dirty="0" smtClean="0">
                <a:solidFill>
                  <a:srgbClr val="0000FF"/>
                </a:solidFill>
                <a:latin typeface="Tahoma" pitchFamily="32" charset="0"/>
                <a:cs typeface="Tahoma" pitchFamily="32" charset="0"/>
              </a:rPr>
              <a:t>Proverbs 6:25; 7:10ff) </a:t>
            </a:r>
            <a:r>
              <a:rPr lang="en-US" sz="3000" dirty="0">
                <a:latin typeface="Tahoma" pitchFamily="32" charset="0"/>
                <a:cs typeface="Tahoma" pitchFamily="32" charset="0"/>
              </a:rPr>
              <a:t>but married men may also be tempted to sin if their wives refuse their conjugal </a:t>
            </a:r>
            <a:r>
              <a:rPr lang="en-US" sz="3000" dirty="0" smtClean="0">
                <a:latin typeface="Tahoma" pitchFamily="32" charset="0"/>
                <a:cs typeface="Tahoma" pitchFamily="32" charset="0"/>
              </a:rPr>
              <a:t>duty </a:t>
            </a:r>
            <a:r>
              <a:rPr lang="en-US" sz="3000" dirty="0" smtClean="0">
                <a:solidFill>
                  <a:srgbClr val="0000FF"/>
                </a:solidFill>
                <a:latin typeface="Tahoma" pitchFamily="32" charset="0"/>
                <a:cs typeface="Tahoma" pitchFamily="32" charset="0"/>
              </a:rPr>
              <a:t>(</a:t>
            </a:r>
            <a:r>
              <a:rPr lang="en-US" sz="3000" dirty="0">
                <a:solidFill>
                  <a:srgbClr val="0000FF"/>
                </a:solidFill>
                <a:latin typeface="Tahoma" pitchFamily="32" charset="0"/>
                <a:cs typeface="Tahoma" pitchFamily="32" charset="0"/>
              </a:rPr>
              <a:t>1 Cor. 7:3-5</a:t>
            </a:r>
            <a:r>
              <a:rPr lang="en-US" sz="3000" dirty="0" smtClean="0">
                <a:solidFill>
                  <a:srgbClr val="0000FF"/>
                </a:solidFill>
                <a:latin typeface="Tahoma" pitchFamily="32" charset="0"/>
                <a:cs typeface="Tahoma" pitchFamily="32" charset="0"/>
              </a:rPr>
              <a:t>).</a:t>
            </a:r>
            <a:endParaRPr lang="en-US" sz="3000" dirty="0">
              <a:solidFill>
                <a:srgbClr val="0000FF"/>
              </a:solidFill>
              <a:latin typeface="Tahoma" pitchFamily="32" charset="0"/>
              <a:cs typeface="Tahoma" pitchFamily="32" charset="0"/>
            </a:endParaRPr>
          </a:p>
          <a:p>
            <a:pPr marL="609570" indent="-609570" algn="ctr">
              <a:buNone/>
            </a:pPr>
            <a:endParaRPr lang="en-US" sz="1600" dirty="0">
              <a:latin typeface="Tahoma" pitchFamily="32" charset="0"/>
              <a:cs typeface="Tahoma" pitchFamily="32" charset="0"/>
            </a:endParaRPr>
          </a:p>
          <a:p>
            <a:pPr marL="609570" indent="-609570" algn="ctr">
              <a:buNone/>
            </a:pPr>
            <a:r>
              <a:rPr lang="en-US" sz="3000" dirty="0">
                <a:latin typeface="Tahoma" pitchFamily="32" charset="0"/>
                <a:cs typeface="Tahoma" pitchFamily="32" charset="0"/>
              </a:rPr>
              <a:t>If women do not have strong convictions about purity, they might succumb to the sweet talking guy into sin because he says I love </a:t>
            </a:r>
            <a:r>
              <a:rPr lang="en-US" sz="3000" dirty="0" smtClean="0">
                <a:latin typeface="Tahoma" pitchFamily="32" charset="0"/>
                <a:cs typeface="Tahoma" pitchFamily="32" charset="0"/>
              </a:rPr>
              <a:t>you.           </a:t>
            </a:r>
            <a:r>
              <a:rPr lang="en-US" sz="3000" dirty="0">
                <a:solidFill>
                  <a:srgbClr val="0000FF"/>
                </a:solidFill>
                <a:latin typeface="Tahoma" pitchFamily="32" charset="0"/>
                <a:cs typeface="Tahoma" pitchFamily="32" charset="0"/>
              </a:rPr>
              <a:t>(1 </a:t>
            </a:r>
            <a:r>
              <a:rPr lang="en-US" sz="3000" dirty="0" smtClean="0">
                <a:solidFill>
                  <a:srgbClr val="0000FF"/>
                </a:solidFill>
                <a:latin typeface="Tahoma" pitchFamily="32" charset="0"/>
                <a:cs typeface="Tahoma" pitchFamily="32" charset="0"/>
              </a:rPr>
              <a:t>Thess</a:t>
            </a:r>
            <a:r>
              <a:rPr lang="en-US" sz="3000" dirty="0">
                <a:solidFill>
                  <a:srgbClr val="0000FF"/>
                </a:solidFill>
                <a:latin typeface="Tahoma" pitchFamily="32" charset="0"/>
                <a:cs typeface="Tahoma" pitchFamily="32" charset="0"/>
              </a:rPr>
              <a:t>. 4:3; Gen. 29:32).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1223</Words>
  <Application>Microsoft Office PowerPoint</Application>
  <PresentationFormat>On-screen Show (4:3)</PresentationFormat>
  <Paragraphs>145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People Want Things Now</vt:lpstr>
      <vt:lpstr>People Want Things Now</vt:lpstr>
      <vt:lpstr>Where did this attitude come from?</vt:lpstr>
      <vt:lpstr>“I Want It Now!”</vt:lpstr>
      <vt:lpstr>Companionship</vt:lpstr>
      <vt:lpstr>Companionship</vt:lpstr>
      <vt:lpstr>Companionship</vt:lpstr>
      <vt:lpstr>Companionship</vt:lpstr>
      <vt:lpstr>Companionship</vt:lpstr>
      <vt:lpstr>Things</vt:lpstr>
      <vt:lpstr>Things</vt:lpstr>
      <vt:lpstr>Things</vt:lpstr>
      <vt:lpstr>Status</vt:lpstr>
      <vt:lpstr>Status</vt:lpstr>
      <vt:lpstr>Conclusion</vt:lpstr>
      <vt:lpstr>Conclusion</vt:lpstr>
      <vt:lpstr>What about you?</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8</cp:revision>
  <dcterms:created xsi:type="dcterms:W3CDTF">2014-05-11T02:01:17Z</dcterms:created>
  <dcterms:modified xsi:type="dcterms:W3CDTF">2015-04-17T19:14:52Z</dcterms:modified>
</cp:coreProperties>
</file>