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60" r:id="rId7"/>
    <p:sldId id="267" r:id="rId8"/>
    <p:sldId id="261" r:id="rId9"/>
    <p:sldId id="262" r:id="rId10"/>
    <p:sldId id="263" r:id="rId11"/>
    <p:sldId id="264" r:id="rId12"/>
    <p:sldId id="265" r:id="rId13"/>
    <p:sldId id="268" r:id="rId14"/>
    <p:sldId id="270" r:id="rId15"/>
    <p:sldId id="266" r:id="rId16"/>
    <p:sldId id="269"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89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7CE21A-58F8-43C3-9B63-64F78183F9BE}"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3449629889"/>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CE21A-58F8-43C3-9B63-64F78183F9BE}"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2446940061"/>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CE21A-58F8-43C3-9B63-64F78183F9BE}"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2907607416"/>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CE21A-58F8-43C3-9B63-64F78183F9BE}"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1269087659"/>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CE21A-58F8-43C3-9B63-64F78183F9BE}"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428844890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CE21A-58F8-43C3-9B63-64F78183F9BE}"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2483479259"/>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7CE21A-58F8-43C3-9B63-64F78183F9BE}" type="datetimeFigureOut">
              <a:rPr lang="en-US" smtClean="0"/>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3265954651"/>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7CE21A-58F8-43C3-9B63-64F78183F9BE}" type="datetimeFigureOut">
              <a:rPr lang="en-US" smtClean="0"/>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2363906230"/>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CE21A-58F8-43C3-9B63-64F78183F9BE}" type="datetimeFigureOut">
              <a:rPr lang="en-US" smtClean="0"/>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202849185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CE21A-58F8-43C3-9B63-64F78183F9BE}"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538096473"/>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CE21A-58F8-43C3-9B63-64F78183F9BE}"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768E-D4F1-4BF1-B29D-D821FB62BD43}" type="slidenum">
              <a:rPr lang="en-US" smtClean="0"/>
              <a:t>‹#›</a:t>
            </a:fld>
            <a:endParaRPr lang="en-US"/>
          </a:p>
        </p:txBody>
      </p:sp>
    </p:spTree>
    <p:extLst>
      <p:ext uri="{BB962C8B-B14F-4D97-AF65-F5344CB8AC3E}">
        <p14:creationId xmlns:p14="http://schemas.microsoft.com/office/powerpoint/2010/main" val="1549381953"/>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BCBCB"/>
            </a:gs>
            <a:gs pos="7000">
              <a:srgbClr val="5F5F5F"/>
            </a:gs>
            <a:gs pos="17000">
              <a:srgbClr val="5F5F5F">
                <a:alpha val="50000"/>
              </a:srgbClr>
            </a:gs>
            <a:gs pos="63000">
              <a:srgbClr val="FFFFFF"/>
            </a:gs>
            <a:gs pos="67000">
              <a:srgbClr val="B2B2B2"/>
            </a:gs>
            <a:gs pos="88000">
              <a:srgbClr val="292929"/>
            </a:gs>
            <a:gs pos="82001">
              <a:srgbClr val="777777"/>
            </a:gs>
            <a:gs pos="100000">
              <a:srgbClr val="EAEAEA"/>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CE21A-58F8-43C3-9B63-64F78183F9BE}" type="datetimeFigureOut">
              <a:rPr lang="en-US" smtClean="0"/>
              <a:t>8/25/2015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8768E-D4F1-4BF1-B29D-D821FB62BD43}" type="slidenum">
              <a:rPr lang="en-US" smtClean="0"/>
              <a:t>‹#›</a:t>
            </a:fld>
            <a:endParaRPr lang="en-US"/>
          </a:p>
        </p:txBody>
      </p:sp>
    </p:spTree>
    <p:extLst>
      <p:ext uri="{BB962C8B-B14F-4D97-AF65-F5344CB8AC3E}">
        <p14:creationId xmlns:p14="http://schemas.microsoft.com/office/powerpoint/2010/main" val="3276198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z="7200" dirty="0" smtClean="0"/>
              <a:t>SPIRITUAL GROWTH </a:t>
            </a:r>
            <a:r>
              <a:rPr lang="en-US" dirty="0" smtClean="0"/>
              <a:t/>
            </a:r>
            <a:br>
              <a:rPr lang="en-US" dirty="0" smtClean="0"/>
            </a:br>
            <a:r>
              <a:rPr lang="en-US" dirty="0" smtClean="0"/>
              <a:t>#2</a:t>
            </a:r>
            <a:endParaRPr lang="en-US" dirty="0"/>
          </a:p>
        </p:txBody>
      </p:sp>
      <p:sp>
        <p:nvSpPr>
          <p:cNvPr id="3" name="Subtitle 2"/>
          <p:cNvSpPr>
            <a:spLocks noGrp="1"/>
          </p:cNvSpPr>
          <p:nvPr>
            <p:ph type="subTitle" idx="1"/>
          </p:nvPr>
        </p:nvSpPr>
        <p:spPr/>
        <p:txBody>
          <a:bodyPr>
            <a:normAutofit fontScale="92500" lnSpcReduction="20000"/>
          </a:bodyPr>
          <a:lstStyle/>
          <a:p>
            <a:r>
              <a:rPr lang="en-US" dirty="0"/>
              <a:t/>
            </a:r>
            <a:br>
              <a:rPr lang="en-US" dirty="0"/>
            </a:br>
            <a:r>
              <a:rPr lang="en-US" sz="5200" dirty="0">
                <a:solidFill>
                  <a:schemeClr val="tx1"/>
                </a:solidFill>
              </a:rPr>
              <a:t>Spiritual Growth And Self-Esteem</a:t>
            </a:r>
            <a:endParaRPr lang="en-US" dirty="0">
              <a:solidFill>
                <a:schemeClr val="tx1"/>
              </a:solidFill>
            </a:endParaRPr>
          </a:p>
          <a:p>
            <a:endParaRPr lang="en-US" dirty="0"/>
          </a:p>
        </p:txBody>
      </p:sp>
    </p:spTree>
    <p:extLst>
      <p:ext uri="{BB962C8B-B14F-4D97-AF65-F5344CB8AC3E}">
        <p14:creationId xmlns:p14="http://schemas.microsoft.com/office/powerpoint/2010/main" val="1149695649"/>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600200"/>
            <a:ext cx="9067800" cy="5029200"/>
          </a:xfrm>
        </p:spPr>
        <p:txBody>
          <a:bodyPr>
            <a:normAutofit lnSpcReduction="10000"/>
          </a:bodyPr>
          <a:lstStyle/>
          <a:p>
            <a:r>
              <a:rPr lang="en-US" dirty="0" smtClean="0"/>
              <a:t>The consequences of poor self-esteem:</a:t>
            </a:r>
          </a:p>
          <a:p>
            <a:r>
              <a:rPr lang="en-US" dirty="0" smtClean="0"/>
              <a:t>Can create anxiety, stress, loneliness and increased likelihood for depression.</a:t>
            </a:r>
          </a:p>
          <a:p>
            <a:r>
              <a:rPr lang="en-US" dirty="0" smtClean="0"/>
              <a:t>Can cause problems with friendships and relationships.</a:t>
            </a:r>
          </a:p>
          <a:p>
            <a:r>
              <a:rPr lang="en-US" dirty="0" smtClean="0"/>
              <a:t>Can seriously impair academic and job performance.</a:t>
            </a:r>
          </a:p>
          <a:p>
            <a:r>
              <a:rPr lang="en-US" dirty="0" smtClean="0"/>
              <a:t>Can lead to underachievement and increased</a:t>
            </a:r>
            <a:br>
              <a:rPr lang="en-US" dirty="0" smtClean="0"/>
            </a:br>
            <a:r>
              <a:rPr lang="en-US" dirty="0" smtClean="0"/>
              <a:t>vulnerability to drug and alcohol abuse.</a:t>
            </a:r>
            <a:br>
              <a:rPr lang="en-US" dirty="0" smtClean="0"/>
            </a:br>
            <a:endParaRPr lang="en-US" dirty="0"/>
          </a:p>
        </p:txBody>
      </p:sp>
    </p:spTree>
    <p:extLst>
      <p:ext uri="{BB962C8B-B14F-4D97-AF65-F5344CB8AC3E}">
        <p14:creationId xmlns:p14="http://schemas.microsoft.com/office/powerpoint/2010/main" val="304568674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600200"/>
            <a:ext cx="9067800" cy="5105400"/>
          </a:xfrm>
        </p:spPr>
        <p:txBody>
          <a:bodyPr>
            <a:normAutofit/>
          </a:bodyPr>
          <a:lstStyle/>
          <a:p>
            <a:r>
              <a:rPr lang="en-US" sz="4000" dirty="0" smtClean="0"/>
              <a:t>These negative consequences themselves reinforce the  negative self-image and can take a person into a downward spiral of lower and lower self-esteem and increasingly nonproductive or even actively self-destructive behavior.</a:t>
            </a:r>
            <a:r>
              <a:rPr lang="en-US" dirty="0" smtClean="0"/>
              <a:t/>
            </a:r>
            <a:br>
              <a:rPr lang="en-US" dirty="0" smtClean="0"/>
            </a:br>
            <a:endParaRPr lang="en-US" dirty="0"/>
          </a:p>
        </p:txBody>
      </p:sp>
    </p:spTree>
    <p:extLst>
      <p:ext uri="{BB962C8B-B14F-4D97-AF65-F5344CB8AC3E}">
        <p14:creationId xmlns:p14="http://schemas.microsoft.com/office/powerpoint/2010/main" val="285921916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295400"/>
            <a:ext cx="9144000" cy="5486400"/>
          </a:xfrm>
        </p:spPr>
        <p:txBody>
          <a:bodyPr>
            <a:normAutofit fontScale="92500" lnSpcReduction="20000"/>
          </a:bodyPr>
          <a:lstStyle/>
          <a:p>
            <a:r>
              <a:rPr lang="en-US" dirty="0" smtClean="0"/>
              <a:t>The Christian’s Basis For Self-Esteem…</a:t>
            </a:r>
          </a:p>
          <a:p>
            <a:r>
              <a:rPr lang="en-US" dirty="0" smtClean="0"/>
              <a:t>The Christian has two primary reasons for having</a:t>
            </a:r>
            <a:br>
              <a:rPr lang="en-US" dirty="0" smtClean="0"/>
            </a:br>
            <a:r>
              <a:rPr lang="en-US" dirty="0" smtClean="0"/>
              <a:t>healthy self-image:</a:t>
            </a:r>
          </a:p>
          <a:p>
            <a:r>
              <a:rPr lang="en-US" dirty="0" smtClean="0"/>
              <a:t>Dignity by virtue of divine generation.</a:t>
            </a:r>
          </a:p>
          <a:p>
            <a:r>
              <a:rPr lang="en-US" dirty="0" smtClean="0"/>
              <a:t>We were created in God’s image _ Genesis 1:26-27</a:t>
            </a:r>
            <a:br>
              <a:rPr lang="en-US" dirty="0" smtClean="0"/>
            </a:br>
            <a:r>
              <a:rPr lang="en-US" dirty="0" smtClean="0"/>
              <a:t>“And God said, Let us make man in our image, after our likeness: and let them have dominion over the fish of the sea, and over the birds of the heavens, and over the cattle, and over all the earth, and over every creeping thing that </a:t>
            </a:r>
            <a:r>
              <a:rPr lang="en-US" dirty="0" err="1" smtClean="0"/>
              <a:t>creepeth</a:t>
            </a:r>
            <a:r>
              <a:rPr lang="en-US" dirty="0" smtClean="0"/>
              <a:t> upon the earth. And God created man in his own image, in the image of God created he him; male and female created he them”.</a:t>
            </a:r>
            <a:br>
              <a:rPr lang="en-US" dirty="0" smtClean="0"/>
            </a:br>
            <a:endParaRPr lang="en-US" dirty="0"/>
          </a:p>
        </p:txBody>
      </p:sp>
    </p:spTree>
    <p:extLst>
      <p:ext uri="{BB962C8B-B14F-4D97-AF65-F5344CB8AC3E}">
        <p14:creationId xmlns:p14="http://schemas.microsoft.com/office/powerpoint/2010/main" val="14087025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219200"/>
            <a:ext cx="9067800" cy="5562600"/>
          </a:xfrm>
        </p:spPr>
        <p:txBody>
          <a:bodyPr>
            <a:normAutofit fontScale="92500" lnSpcReduction="10000"/>
          </a:bodyPr>
          <a:lstStyle/>
          <a:p>
            <a:r>
              <a:rPr lang="en-US" dirty="0" smtClean="0"/>
              <a:t>We were created to exercise dominion _ Gen 1:28</a:t>
            </a:r>
            <a:br>
              <a:rPr lang="en-US" dirty="0" smtClean="0"/>
            </a:br>
            <a:r>
              <a:rPr lang="en-US" dirty="0" smtClean="0"/>
              <a:t>And God blessed them: and God said unto them, Be fruitful, and multiply, and replenish the earth, and subdue it; and have dominion over the fish of the sea, and over the birds of the heavens, and over every living thing that </a:t>
            </a:r>
            <a:r>
              <a:rPr lang="en-US" dirty="0" err="1" smtClean="0"/>
              <a:t>moveth</a:t>
            </a:r>
            <a:r>
              <a:rPr lang="en-US" dirty="0" smtClean="0"/>
              <a:t> upon the earth.</a:t>
            </a:r>
          </a:p>
          <a:p>
            <a:r>
              <a:rPr lang="en-US" dirty="0" smtClean="0"/>
              <a:t>God has further demonstrated His high estimation of mankind by His love. </a:t>
            </a:r>
          </a:p>
          <a:p>
            <a:r>
              <a:rPr lang="en-US" dirty="0" smtClean="0"/>
              <a:t>John 3:16 “For God so loved the world, that he gave His only begotten Son, that whoever believes in Him should not perish, but have eternal life”. </a:t>
            </a:r>
            <a:br>
              <a:rPr lang="en-US" dirty="0" smtClean="0"/>
            </a:br>
            <a:endParaRPr lang="en-US" dirty="0"/>
          </a:p>
        </p:txBody>
      </p:sp>
    </p:spTree>
    <p:extLst>
      <p:ext uri="{BB962C8B-B14F-4D97-AF65-F5344CB8AC3E}">
        <p14:creationId xmlns:p14="http://schemas.microsoft.com/office/powerpoint/2010/main" val="29685806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76200" y="1295400"/>
            <a:ext cx="8991600" cy="4830763"/>
          </a:xfrm>
        </p:spPr>
        <p:txBody>
          <a:bodyPr>
            <a:normAutofit/>
          </a:bodyPr>
          <a:lstStyle/>
          <a:p>
            <a:r>
              <a:rPr lang="en-US" sz="3600" dirty="0" smtClean="0"/>
              <a:t>1 John 4:10 “In this is love, not that we loved God, but that he loved us and sent His Son to be the propitiation for our sins.”</a:t>
            </a:r>
          </a:p>
          <a:p>
            <a:r>
              <a:rPr lang="en-US" sz="3600" dirty="0" smtClean="0"/>
              <a:t>Romans 5:8 “But God demonstrates His own love toward us, in that while we were yet sinners, Christ died for us”.</a:t>
            </a:r>
            <a:endParaRPr lang="en-US" sz="3600" dirty="0"/>
          </a:p>
        </p:txBody>
      </p:sp>
    </p:spTree>
    <p:extLst>
      <p:ext uri="{BB962C8B-B14F-4D97-AF65-F5344CB8AC3E}">
        <p14:creationId xmlns:p14="http://schemas.microsoft.com/office/powerpoint/2010/main" val="38124640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219200"/>
            <a:ext cx="9144000" cy="5486400"/>
          </a:xfrm>
        </p:spPr>
        <p:txBody>
          <a:bodyPr>
            <a:normAutofit fontScale="92500" lnSpcReduction="20000"/>
          </a:bodyPr>
          <a:lstStyle/>
          <a:p>
            <a:r>
              <a:rPr lang="en-US" dirty="0" smtClean="0"/>
              <a:t>The second reason for having a healthy self-image is:</a:t>
            </a:r>
          </a:p>
          <a:p>
            <a:r>
              <a:rPr lang="en-US" dirty="0" smtClean="0"/>
              <a:t>Dignity by virtue of spiritual regeneration.</a:t>
            </a:r>
          </a:p>
          <a:p>
            <a:r>
              <a:rPr lang="en-US" dirty="0" smtClean="0"/>
              <a:t>Yes, we were sinners, but we have been regenerated;</a:t>
            </a:r>
            <a:br>
              <a:rPr lang="en-US" dirty="0" smtClean="0"/>
            </a:br>
            <a:r>
              <a:rPr lang="en-US" dirty="0" smtClean="0"/>
              <a:t>Titus 3:5 “He saved us, not on the basis of deeds which we have done in righteousness, but according to His mercy, by the washing of regeneration and renewing by the Holy Spirit.</a:t>
            </a:r>
          </a:p>
          <a:p>
            <a:r>
              <a:rPr lang="en-US" dirty="0" smtClean="0"/>
              <a:t>We are now loved as His children  1 John 3:1 “See how great a love the Father has bestowed upon us, that we should be called children of God; and such we are. For this reason the world does not know us because it did not know Him”.</a:t>
            </a:r>
            <a:br>
              <a:rPr lang="en-US" dirty="0" smtClean="0"/>
            </a:br>
            <a:endParaRPr lang="en-US" dirty="0"/>
          </a:p>
        </p:txBody>
      </p:sp>
    </p:spTree>
    <p:extLst>
      <p:ext uri="{BB962C8B-B14F-4D97-AF65-F5344CB8AC3E}">
        <p14:creationId xmlns:p14="http://schemas.microsoft.com/office/powerpoint/2010/main" val="20173789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295400"/>
            <a:ext cx="9067800" cy="5410200"/>
          </a:xfrm>
        </p:spPr>
        <p:txBody>
          <a:bodyPr>
            <a:normAutofit fontScale="85000" lnSpcReduction="10000"/>
          </a:bodyPr>
          <a:lstStyle/>
          <a:p>
            <a:r>
              <a:rPr lang="en-US" dirty="0" smtClean="0"/>
              <a:t>Christians have other reasons for having self-esteem:</a:t>
            </a:r>
          </a:p>
          <a:p>
            <a:r>
              <a:rPr lang="en-US" dirty="0" smtClean="0"/>
              <a:t>The blessing of continued forgiveness when we sin; 1 John 1:9-2:2</a:t>
            </a:r>
          </a:p>
          <a:p>
            <a:r>
              <a:rPr lang="en-US" dirty="0" smtClean="0"/>
              <a:t>The blessing of God’s family (the church) to help us; Hebrews 3:12-13</a:t>
            </a:r>
            <a:r>
              <a:rPr lang="en-US" dirty="0" smtClean="0"/>
              <a:t>“Take care, brethren, lest there should be in any one of you an evil, unbelieving heart, in falling away from the living God. But encourage one another day after day, as long as it is still called today, lest any one of you be hardened by the deceitfulness of sin”.</a:t>
            </a:r>
          </a:p>
          <a:p>
            <a:r>
              <a:rPr lang="en-US" dirty="0" smtClean="0"/>
              <a:t>Hebrews10:25 “not forsaking our own assembling together, as is the habit of some, but encouraging one another; and all the more, as you see the day drawing near”.</a:t>
            </a:r>
          </a:p>
          <a:p>
            <a:endParaRPr lang="en-US" dirty="0" smtClean="0"/>
          </a:p>
          <a:p>
            <a:endParaRPr lang="en-US" dirty="0" smtClean="0"/>
          </a:p>
          <a:p>
            <a:endParaRPr lang="en-US" dirty="0"/>
          </a:p>
        </p:txBody>
      </p:sp>
    </p:spTree>
    <p:extLst>
      <p:ext uri="{BB962C8B-B14F-4D97-AF65-F5344CB8AC3E}">
        <p14:creationId xmlns:p14="http://schemas.microsoft.com/office/powerpoint/2010/main" val="70743266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76200" y="1600200"/>
            <a:ext cx="8991600" cy="5029200"/>
          </a:xfrm>
        </p:spPr>
        <p:txBody>
          <a:bodyPr>
            <a:normAutofit fontScale="92500" lnSpcReduction="20000"/>
          </a:bodyPr>
          <a:lstStyle/>
          <a:p>
            <a:r>
              <a:rPr lang="en-US" dirty="0" smtClean="0"/>
              <a:t>The blessing of God’s own assurance never to</a:t>
            </a:r>
            <a:br>
              <a:rPr lang="en-US" dirty="0" smtClean="0"/>
            </a:br>
            <a:r>
              <a:rPr lang="en-US" dirty="0" smtClean="0"/>
              <a:t>forsake us. Hebrews 13:5-6 “Let your character be free from the love of money, being content with what you have; for he Himself has said, ‘I will never desert you, nor will I ever forsake you’, so that we may confidently say, the lord is my helper, I will not be afraid. What can man do to me?”</a:t>
            </a:r>
          </a:p>
          <a:p>
            <a:r>
              <a:rPr lang="en-US" dirty="0" smtClean="0"/>
              <a:t>There is much that could be added to the fact that God highly esteems His children. Even though we sin, He wants us to have the proper estimation of ourselves. </a:t>
            </a:r>
          </a:p>
          <a:p>
            <a:r>
              <a:rPr lang="en-US" dirty="0" smtClean="0"/>
              <a:t>But now let’s address more directly the subject of…</a:t>
            </a:r>
          </a:p>
          <a:p>
            <a:endParaRPr lang="en-US" dirty="0"/>
          </a:p>
        </p:txBody>
      </p:sp>
    </p:spTree>
    <p:extLst>
      <p:ext uri="{BB962C8B-B14F-4D97-AF65-F5344CB8AC3E}">
        <p14:creationId xmlns:p14="http://schemas.microsoft.com/office/powerpoint/2010/main" val="319793393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SELF-ESTEEM AND SPIRITUAL GROWTH</a:t>
            </a:r>
            <a:endParaRPr lang="en-US" dirty="0"/>
          </a:p>
        </p:txBody>
      </p:sp>
      <p:sp>
        <p:nvSpPr>
          <p:cNvPr id="3" name="Content Placeholder 2"/>
          <p:cNvSpPr>
            <a:spLocks noGrp="1"/>
          </p:cNvSpPr>
          <p:nvPr>
            <p:ph idx="1"/>
          </p:nvPr>
        </p:nvSpPr>
        <p:spPr>
          <a:xfrm>
            <a:off x="0" y="1600200"/>
            <a:ext cx="9144000" cy="5105400"/>
          </a:xfrm>
        </p:spPr>
        <p:txBody>
          <a:bodyPr>
            <a:normAutofit fontScale="85000" lnSpcReduction="10000"/>
          </a:bodyPr>
          <a:lstStyle/>
          <a:p>
            <a:r>
              <a:rPr lang="en-US" sz="3800" dirty="0" smtClean="0"/>
              <a:t>Poor </a:t>
            </a:r>
            <a:r>
              <a:rPr lang="en-US" sz="3800" dirty="0"/>
              <a:t>Self-Esteem Hinders Spiritual Growth</a:t>
            </a:r>
            <a:r>
              <a:rPr lang="en-US" sz="3800" dirty="0" smtClean="0"/>
              <a:t>…</a:t>
            </a:r>
          </a:p>
          <a:p>
            <a:r>
              <a:rPr lang="en-US" sz="3800" dirty="0" smtClean="0"/>
              <a:t>Not </a:t>
            </a:r>
            <a:r>
              <a:rPr lang="en-US" sz="3800" dirty="0"/>
              <a:t>believing they are capable of growing, some say</a:t>
            </a:r>
            <a:r>
              <a:rPr lang="en-US" sz="3800" dirty="0" smtClean="0"/>
              <a:t>:</a:t>
            </a:r>
          </a:p>
          <a:p>
            <a:r>
              <a:rPr lang="en-US" sz="3800" dirty="0" smtClean="0"/>
              <a:t>“</a:t>
            </a:r>
            <a:r>
              <a:rPr lang="en-US" sz="3800" dirty="0"/>
              <a:t>I could never do that (teach a class, preach etc</a:t>
            </a:r>
            <a:r>
              <a:rPr lang="en-US" sz="3800" dirty="0" smtClean="0"/>
              <a:t>.)…”</a:t>
            </a:r>
          </a:p>
          <a:p>
            <a:r>
              <a:rPr lang="en-US" sz="3800" dirty="0" smtClean="0"/>
              <a:t>“</a:t>
            </a:r>
            <a:r>
              <a:rPr lang="en-US" sz="3800" dirty="0"/>
              <a:t>I will make too many mistakes</a:t>
            </a:r>
            <a:r>
              <a:rPr lang="en-US" sz="3800" dirty="0" smtClean="0"/>
              <a:t>…”</a:t>
            </a:r>
          </a:p>
          <a:p>
            <a:r>
              <a:rPr lang="en-US" sz="3800" dirty="0" smtClean="0"/>
              <a:t>Prone </a:t>
            </a:r>
            <a:r>
              <a:rPr lang="en-US" sz="3800" dirty="0"/>
              <a:t>to giving up too soon, some tell themselves</a:t>
            </a:r>
            <a:r>
              <a:rPr lang="en-US" sz="3800" dirty="0" smtClean="0"/>
              <a:t>:</a:t>
            </a:r>
          </a:p>
          <a:p>
            <a:r>
              <a:rPr lang="en-US" sz="3800" dirty="0" smtClean="0"/>
              <a:t>“</a:t>
            </a:r>
            <a:r>
              <a:rPr lang="en-US" sz="3800" dirty="0"/>
              <a:t>I just don’t have the ability</a:t>
            </a:r>
            <a:r>
              <a:rPr lang="en-US" sz="3800" dirty="0" smtClean="0"/>
              <a:t>…”</a:t>
            </a:r>
          </a:p>
          <a:p>
            <a:r>
              <a:rPr lang="en-US" sz="3800" dirty="0" smtClean="0"/>
              <a:t>“</a:t>
            </a:r>
            <a:r>
              <a:rPr lang="en-US" sz="3800" dirty="0"/>
              <a:t>I am only a one talent individual…”</a:t>
            </a:r>
            <a:r>
              <a:rPr lang="en-US" dirty="0"/>
              <a:t/>
            </a:r>
            <a:br>
              <a:rPr lang="en-US" dirty="0"/>
            </a:br>
            <a:endParaRPr lang="en-US" dirty="0"/>
          </a:p>
        </p:txBody>
      </p:sp>
    </p:spTree>
    <p:extLst>
      <p:ext uri="{BB962C8B-B14F-4D97-AF65-F5344CB8AC3E}">
        <p14:creationId xmlns:p14="http://schemas.microsoft.com/office/powerpoint/2010/main" val="221708199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SELF-ESTEEM AND SPIRITUAL GROWTH</a:t>
            </a:r>
            <a:endParaRPr lang="en-US" dirty="0"/>
          </a:p>
        </p:txBody>
      </p:sp>
      <p:sp>
        <p:nvSpPr>
          <p:cNvPr id="3" name="Content Placeholder 2"/>
          <p:cNvSpPr>
            <a:spLocks noGrp="1"/>
          </p:cNvSpPr>
          <p:nvPr>
            <p:ph idx="1"/>
          </p:nvPr>
        </p:nvSpPr>
        <p:spPr>
          <a:xfrm>
            <a:off x="0" y="1600200"/>
            <a:ext cx="9144000" cy="5181600"/>
          </a:xfrm>
        </p:spPr>
        <p:txBody>
          <a:bodyPr>
            <a:normAutofit fontScale="92500"/>
          </a:bodyPr>
          <a:lstStyle/>
          <a:p>
            <a:r>
              <a:rPr lang="en-US" sz="4000" dirty="0" smtClean="0"/>
              <a:t>Poor self-esteem on an individual basis can easily carry over to how the group feels;</a:t>
            </a:r>
          </a:p>
          <a:p>
            <a:r>
              <a:rPr lang="en-US" sz="4000" dirty="0" smtClean="0"/>
              <a:t>“We are too small as a church to do…”</a:t>
            </a:r>
          </a:p>
          <a:p>
            <a:r>
              <a:rPr lang="en-US" sz="4000" dirty="0" smtClean="0"/>
              <a:t>“We are too poor…”</a:t>
            </a:r>
          </a:p>
          <a:p>
            <a:r>
              <a:rPr lang="en-US" sz="4000" dirty="0" smtClean="0"/>
              <a:t>All such excuses are indications of poor self-esteem, and prevent spiritual growth from occurring!</a:t>
            </a:r>
            <a:r>
              <a:rPr lang="en-US" dirty="0" smtClean="0"/>
              <a:t/>
            </a:r>
            <a:br>
              <a:rPr lang="en-US" dirty="0" smtClean="0"/>
            </a:br>
            <a:endParaRPr lang="en-US" dirty="0"/>
          </a:p>
        </p:txBody>
      </p:sp>
    </p:spTree>
    <p:extLst>
      <p:ext uri="{BB962C8B-B14F-4D97-AF65-F5344CB8AC3E}">
        <p14:creationId xmlns:p14="http://schemas.microsoft.com/office/powerpoint/2010/main" val="227095999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95400"/>
            <a:ext cx="9067800" cy="5410200"/>
          </a:xfrm>
        </p:spPr>
        <p:txBody>
          <a:bodyPr>
            <a:normAutofit/>
          </a:bodyPr>
          <a:lstStyle/>
          <a:p>
            <a:r>
              <a:rPr lang="en-US" sz="3600" dirty="0"/>
              <a:t>In our previous lesson we saw that “Spiritual Growth </a:t>
            </a:r>
            <a:r>
              <a:rPr lang="en-US" sz="3600" dirty="0" smtClean="0"/>
              <a:t>Is A </a:t>
            </a:r>
            <a:r>
              <a:rPr lang="en-US" sz="3600" dirty="0"/>
              <a:t>Choice”</a:t>
            </a:r>
            <a:br>
              <a:rPr lang="en-US" sz="3600" dirty="0"/>
            </a:br>
            <a:r>
              <a:rPr lang="en-US" sz="3600" dirty="0"/>
              <a:t>1. Commanded by God (2 </a:t>
            </a:r>
            <a:r>
              <a:rPr lang="en-US" sz="3600" dirty="0" smtClean="0"/>
              <a:t>Peter </a:t>
            </a:r>
            <a:r>
              <a:rPr lang="en-US" sz="3600" dirty="0"/>
              <a:t>3:18)</a:t>
            </a:r>
            <a:br>
              <a:rPr lang="en-US" sz="3600" dirty="0"/>
            </a:br>
            <a:r>
              <a:rPr lang="en-US" sz="3600" dirty="0"/>
              <a:t>2. Requiring diligent effort (</a:t>
            </a:r>
            <a:r>
              <a:rPr lang="en-US" sz="3600" dirty="0" smtClean="0"/>
              <a:t>Philippians </a:t>
            </a:r>
            <a:r>
              <a:rPr lang="en-US" sz="3600" dirty="0"/>
              <a:t>2:12)</a:t>
            </a:r>
            <a:br>
              <a:rPr lang="en-US" sz="3600" dirty="0"/>
            </a:br>
            <a:r>
              <a:rPr lang="en-US" sz="3600" dirty="0"/>
              <a:t>3. Assisted by God (</a:t>
            </a:r>
            <a:r>
              <a:rPr lang="en-US" sz="3600" dirty="0" smtClean="0"/>
              <a:t>Philippians </a:t>
            </a:r>
            <a:r>
              <a:rPr lang="en-US" sz="3600" dirty="0"/>
              <a:t>2:13)</a:t>
            </a:r>
            <a:br>
              <a:rPr lang="en-US" sz="3600" dirty="0"/>
            </a:br>
            <a:r>
              <a:rPr lang="en-US" sz="3600" dirty="0"/>
              <a:t>4. Blessed by God (2 </a:t>
            </a:r>
            <a:r>
              <a:rPr lang="en-US" sz="3600" dirty="0" smtClean="0"/>
              <a:t>Peter </a:t>
            </a:r>
            <a:r>
              <a:rPr lang="en-US" sz="3600" dirty="0"/>
              <a:t>1:8-11</a:t>
            </a:r>
            <a:r>
              <a:rPr lang="en-US" sz="3600" dirty="0" smtClean="0"/>
              <a:t>)</a:t>
            </a:r>
          </a:p>
          <a:p>
            <a:r>
              <a:rPr lang="en-US" sz="3600" dirty="0"/>
              <a:t>Yet many Christians do not reach their potential </a:t>
            </a:r>
            <a:r>
              <a:rPr lang="en-US" sz="3600" dirty="0" smtClean="0"/>
              <a:t>for spiritual </a:t>
            </a:r>
            <a:r>
              <a:rPr lang="en-US" sz="3600" dirty="0"/>
              <a:t>growth…</a:t>
            </a:r>
          </a:p>
        </p:txBody>
      </p:sp>
    </p:spTree>
    <p:extLst>
      <p:ext uri="{BB962C8B-B14F-4D97-AF65-F5344CB8AC3E}">
        <p14:creationId xmlns:p14="http://schemas.microsoft.com/office/powerpoint/2010/main" val="93592899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SELF-ESTEEM AND SPIRITUAL GROWTH</a:t>
            </a:r>
            <a:endParaRPr lang="en-US" dirty="0"/>
          </a:p>
        </p:txBody>
      </p:sp>
      <p:sp>
        <p:nvSpPr>
          <p:cNvPr id="3" name="Content Placeholder 2"/>
          <p:cNvSpPr>
            <a:spLocks noGrp="1"/>
          </p:cNvSpPr>
          <p:nvPr>
            <p:ph idx="1"/>
          </p:nvPr>
        </p:nvSpPr>
        <p:spPr>
          <a:xfrm>
            <a:off x="0" y="1600200"/>
            <a:ext cx="9067800" cy="5181600"/>
          </a:xfrm>
        </p:spPr>
        <p:txBody>
          <a:bodyPr>
            <a:normAutofit fontScale="85000" lnSpcReduction="10000"/>
          </a:bodyPr>
          <a:lstStyle/>
          <a:p>
            <a:r>
              <a:rPr lang="en-US" dirty="0" smtClean="0"/>
              <a:t>Proper Self-Esteem Enhances Spiritual Growth…</a:t>
            </a:r>
          </a:p>
          <a:p>
            <a:r>
              <a:rPr lang="en-US" dirty="0" smtClean="0"/>
              <a:t>Consider the healthy self-esteem the apostle Paul had:</a:t>
            </a:r>
          </a:p>
          <a:p>
            <a:r>
              <a:rPr lang="en-US" dirty="0" smtClean="0"/>
              <a:t>For himself: Philippians 4:13 “I can do all things through Him who strengthens me”.</a:t>
            </a:r>
          </a:p>
          <a:p>
            <a:r>
              <a:rPr lang="en-US" dirty="0" smtClean="0"/>
              <a:t>For others: Philippines 1:6</a:t>
            </a:r>
            <a:r>
              <a:rPr lang="en-US" dirty="0"/>
              <a:t> </a:t>
            </a:r>
            <a:r>
              <a:rPr lang="en-US" dirty="0" smtClean="0"/>
              <a:t>“For I am confident of this very thing, that he who began a good work in you will perfect it until the day of Christ Jesus”.</a:t>
            </a:r>
            <a:r>
              <a:rPr lang="en-US" dirty="0" smtClean="0"/>
              <a:t> </a:t>
            </a:r>
            <a:br>
              <a:rPr lang="en-US" dirty="0" smtClean="0"/>
            </a:br>
            <a:r>
              <a:rPr lang="en-US" dirty="0" smtClean="0"/>
              <a:t>Philippians 2:12-13 “So then, my beloved, just as you have always obeyed, not as in my presence only, but now much more in my absence, work out your salvation with fear and trembling; for it is God who is at work in you, bo</a:t>
            </a:r>
            <a:r>
              <a:rPr lang="en-US" dirty="0" smtClean="0"/>
              <a:t>th to will and to work for His good pleasure.”</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72307393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SELF-ESTEEM AND SPIRITUAL GROWTH</a:t>
            </a:r>
            <a:endParaRPr lang="en-US" dirty="0"/>
          </a:p>
        </p:txBody>
      </p:sp>
      <p:sp>
        <p:nvSpPr>
          <p:cNvPr id="3" name="Content Placeholder 2"/>
          <p:cNvSpPr>
            <a:spLocks noGrp="1"/>
          </p:cNvSpPr>
          <p:nvPr>
            <p:ph idx="1"/>
          </p:nvPr>
        </p:nvSpPr>
        <p:spPr/>
        <p:txBody>
          <a:bodyPr>
            <a:normAutofit/>
          </a:bodyPr>
          <a:lstStyle/>
          <a:p>
            <a:r>
              <a:rPr lang="en-US" dirty="0" smtClean="0"/>
              <a:t>We should have a similar estimation of ourselves.</a:t>
            </a:r>
          </a:p>
          <a:p>
            <a:r>
              <a:rPr lang="en-US" dirty="0" smtClean="0"/>
              <a:t>We can do whatever God wants us to do, because Christ strengthens us!</a:t>
            </a:r>
          </a:p>
          <a:p>
            <a:r>
              <a:rPr lang="en-US" dirty="0" smtClean="0"/>
              <a:t>Instead of making excuses, say “I can do all things through Him who strengthens me”  Philippians 4:13</a:t>
            </a:r>
            <a:br>
              <a:rPr lang="en-US" dirty="0" smtClean="0"/>
            </a:br>
            <a:endParaRPr lang="en-US" dirty="0"/>
          </a:p>
        </p:txBody>
      </p:sp>
    </p:spTree>
    <p:extLst>
      <p:ext uri="{BB962C8B-B14F-4D97-AF65-F5344CB8AC3E}">
        <p14:creationId xmlns:p14="http://schemas.microsoft.com/office/powerpoint/2010/main" val="14582154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SELF-ESTEEM AND SPIRITUAL GROWTH</a:t>
            </a:r>
            <a:endParaRPr lang="en-US" dirty="0"/>
          </a:p>
        </p:txBody>
      </p:sp>
      <p:sp>
        <p:nvSpPr>
          <p:cNvPr id="3" name="Content Placeholder 2"/>
          <p:cNvSpPr>
            <a:spLocks noGrp="1"/>
          </p:cNvSpPr>
          <p:nvPr>
            <p:ph idx="1"/>
          </p:nvPr>
        </p:nvSpPr>
        <p:spPr/>
        <p:txBody>
          <a:bodyPr>
            <a:normAutofit/>
          </a:bodyPr>
          <a:lstStyle/>
          <a:p>
            <a:r>
              <a:rPr lang="en-US" dirty="0" smtClean="0"/>
              <a:t>Practical Steps For Improving Self-Esteem…</a:t>
            </a:r>
          </a:p>
          <a:p>
            <a:r>
              <a:rPr lang="en-US" dirty="0" smtClean="0"/>
              <a:t>Identify and accept your strengths, weaknesses – everyone has them, no one is perfect.</a:t>
            </a:r>
          </a:p>
          <a:p>
            <a:r>
              <a:rPr lang="en-US" dirty="0" smtClean="0"/>
              <a:t>Take an “I can” attitude and offer yourself</a:t>
            </a:r>
            <a:br>
              <a:rPr lang="en-US" dirty="0" smtClean="0"/>
            </a:br>
            <a:r>
              <a:rPr lang="en-US" dirty="0" smtClean="0"/>
              <a:t>encouragement along the way.</a:t>
            </a:r>
            <a:br>
              <a:rPr lang="en-US" dirty="0" smtClean="0"/>
            </a:br>
            <a:endParaRPr lang="en-US" dirty="0"/>
          </a:p>
        </p:txBody>
      </p:sp>
    </p:spTree>
    <p:extLst>
      <p:ext uri="{BB962C8B-B14F-4D97-AF65-F5344CB8AC3E}">
        <p14:creationId xmlns:p14="http://schemas.microsoft.com/office/powerpoint/2010/main" val="9137150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SELF-ESTEEM AND SPIRITUAL GROWTH</a:t>
            </a:r>
            <a:endParaRPr lang="en-US" dirty="0"/>
          </a:p>
        </p:txBody>
      </p:sp>
      <p:sp>
        <p:nvSpPr>
          <p:cNvPr id="3" name="Content Placeholder 2"/>
          <p:cNvSpPr>
            <a:spLocks noGrp="1"/>
          </p:cNvSpPr>
          <p:nvPr>
            <p:ph idx="1"/>
          </p:nvPr>
        </p:nvSpPr>
        <p:spPr/>
        <p:txBody>
          <a:bodyPr>
            <a:normAutofit lnSpcReduction="10000"/>
          </a:bodyPr>
          <a:lstStyle/>
          <a:p>
            <a:r>
              <a:rPr lang="en-US" dirty="0" smtClean="0"/>
              <a:t>Set realistic goals, and then take joy in your</a:t>
            </a:r>
            <a:br>
              <a:rPr lang="en-US" dirty="0" smtClean="0"/>
            </a:br>
            <a:r>
              <a:rPr lang="en-US" dirty="0" smtClean="0"/>
              <a:t>achievements (giving God the glory!)</a:t>
            </a:r>
          </a:p>
          <a:p>
            <a:r>
              <a:rPr lang="en-US" dirty="0" smtClean="0"/>
              <a:t>Don’t try to be someone else – be thankful who you are.</a:t>
            </a:r>
          </a:p>
          <a:p>
            <a:r>
              <a:rPr lang="en-US" dirty="0" smtClean="0"/>
              <a:t>Explore your own talents, learn to love and appreciate the unique person you are (God loves you, your brethren love you, shouldn’t you?)</a:t>
            </a:r>
            <a:br>
              <a:rPr lang="en-US" dirty="0" smtClean="0"/>
            </a:br>
            <a:endParaRPr lang="en-US" dirty="0" smtClean="0"/>
          </a:p>
          <a:p>
            <a:endParaRPr lang="en-US" dirty="0"/>
          </a:p>
        </p:txBody>
      </p:sp>
    </p:spTree>
    <p:extLst>
      <p:ext uri="{BB962C8B-B14F-4D97-AF65-F5344CB8AC3E}">
        <p14:creationId xmlns:p14="http://schemas.microsoft.com/office/powerpoint/2010/main" val="168182063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SELF-ESTEEM AND SPIRITUAL GROWTH</a:t>
            </a:r>
            <a:endParaRPr lang="en-US" dirty="0"/>
          </a:p>
        </p:txBody>
      </p:sp>
      <p:sp>
        <p:nvSpPr>
          <p:cNvPr id="3" name="Content Placeholder 2"/>
          <p:cNvSpPr>
            <a:spLocks noGrp="1"/>
          </p:cNvSpPr>
          <p:nvPr>
            <p:ph idx="1"/>
          </p:nvPr>
        </p:nvSpPr>
        <p:spPr>
          <a:xfrm>
            <a:off x="0" y="1600200"/>
            <a:ext cx="8991600" cy="5105400"/>
          </a:xfrm>
        </p:spPr>
        <p:txBody>
          <a:bodyPr>
            <a:normAutofit fontScale="85000" lnSpcReduction="10000"/>
          </a:bodyPr>
          <a:lstStyle/>
          <a:p>
            <a:r>
              <a:rPr lang="en-US" sz="3800" dirty="0" smtClean="0"/>
              <a:t>Eliminate negative self-talk; consider the following:</a:t>
            </a:r>
          </a:p>
          <a:p>
            <a:r>
              <a:rPr lang="en-US" sz="3800" dirty="0" smtClean="0"/>
              <a:t>It takes about 20 positive statements about ourselves (the foundation of our self-esteem) to counteract even just 1 negative personal statement!</a:t>
            </a:r>
          </a:p>
          <a:p>
            <a:r>
              <a:rPr lang="en-US" sz="3800" dirty="0" smtClean="0"/>
              <a:t>It doesn’t take a continual repetition of negative</a:t>
            </a:r>
            <a:br>
              <a:rPr lang="en-US" sz="3800" dirty="0" smtClean="0"/>
            </a:br>
            <a:r>
              <a:rPr lang="en-US" sz="3800" dirty="0" smtClean="0"/>
              <a:t>statements from our parents, peers, and others</a:t>
            </a:r>
            <a:br>
              <a:rPr lang="en-US" sz="3800" dirty="0" smtClean="0"/>
            </a:br>
            <a:r>
              <a:rPr lang="en-US" sz="3800" dirty="0" smtClean="0"/>
              <a:t>throughout our childhood to cause low self-esteem.</a:t>
            </a:r>
            <a:r>
              <a:rPr lang="en-US" dirty="0" smtClean="0"/>
              <a:t/>
            </a:r>
            <a:br>
              <a:rPr lang="en-US" dirty="0" smtClean="0"/>
            </a:br>
            <a:endParaRPr lang="en-US" dirty="0"/>
          </a:p>
        </p:txBody>
      </p:sp>
    </p:spTree>
    <p:extLst>
      <p:ext uri="{BB962C8B-B14F-4D97-AF65-F5344CB8AC3E}">
        <p14:creationId xmlns:p14="http://schemas.microsoft.com/office/powerpoint/2010/main" val="350208678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SELF-ESTEEM AND SPIRITUAL GROWTH</a:t>
            </a:r>
            <a:endParaRPr lang="en-US" dirty="0"/>
          </a:p>
        </p:txBody>
      </p:sp>
      <p:sp>
        <p:nvSpPr>
          <p:cNvPr id="3" name="Content Placeholder 2"/>
          <p:cNvSpPr>
            <a:spLocks noGrp="1"/>
          </p:cNvSpPr>
          <p:nvPr>
            <p:ph idx="1"/>
          </p:nvPr>
        </p:nvSpPr>
        <p:spPr/>
        <p:txBody>
          <a:bodyPr>
            <a:normAutofit lnSpcReduction="10000"/>
          </a:bodyPr>
          <a:lstStyle/>
          <a:p>
            <a:r>
              <a:rPr lang="en-US" dirty="0" smtClean="0"/>
              <a:t>Once we get a couple in our head, we can use them over and over again; </a:t>
            </a:r>
          </a:p>
          <a:p>
            <a:r>
              <a:rPr lang="en-US" dirty="0" smtClean="0"/>
              <a:t>Again and again we take those false negatives and repeat them unconsciously (completely unaware of what they are doing to us). </a:t>
            </a:r>
          </a:p>
          <a:p>
            <a:r>
              <a:rPr lang="en-US" dirty="0" smtClean="0"/>
              <a:t>It’s like having a constant heckler with you.</a:t>
            </a:r>
          </a:p>
          <a:p>
            <a:r>
              <a:rPr lang="en-US" dirty="0" smtClean="0"/>
              <a:t>We need to have a continuous pep rally in our head.</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4748114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dirty="0" smtClean="0"/>
              <a:t>Rather </a:t>
            </a:r>
            <a:r>
              <a:rPr lang="en-US" dirty="0"/>
              <a:t>than let a mistaken estimation of self to </a:t>
            </a:r>
            <a:r>
              <a:rPr lang="en-US" dirty="0" smtClean="0"/>
              <a:t>hinder our </a:t>
            </a:r>
            <a:r>
              <a:rPr lang="en-US" dirty="0"/>
              <a:t>service to God</a:t>
            </a:r>
            <a:r>
              <a:rPr lang="en-US" dirty="0" smtClean="0"/>
              <a:t>…</a:t>
            </a:r>
          </a:p>
          <a:p>
            <a:r>
              <a:rPr lang="en-US" dirty="0" smtClean="0"/>
              <a:t>Allow </a:t>
            </a:r>
            <a:r>
              <a:rPr lang="en-US" dirty="0"/>
              <a:t>God’s estimation of us to enhance our </a:t>
            </a:r>
            <a:r>
              <a:rPr lang="en-US" dirty="0" smtClean="0"/>
              <a:t>self-image and self-esteem.</a:t>
            </a:r>
          </a:p>
          <a:p>
            <a:r>
              <a:rPr lang="en-US" dirty="0" smtClean="0"/>
              <a:t>Allow </a:t>
            </a:r>
            <a:r>
              <a:rPr lang="en-US" dirty="0"/>
              <a:t>God’s estimation of us to encourage the </a:t>
            </a:r>
            <a:r>
              <a:rPr lang="en-US" dirty="0" smtClean="0"/>
              <a:t>spiritual growth </a:t>
            </a:r>
            <a:r>
              <a:rPr lang="en-US" dirty="0"/>
              <a:t>He </a:t>
            </a:r>
            <a:r>
              <a:rPr lang="en-US" dirty="0" smtClean="0"/>
              <a:t>desires.</a:t>
            </a:r>
          </a:p>
          <a:p>
            <a:r>
              <a:rPr lang="en-US" dirty="0" smtClean="0"/>
              <a:t>When we do, we </a:t>
            </a:r>
            <a:r>
              <a:rPr lang="en-US" dirty="0"/>
              <a:t>will feel better about </a:t>
            </a:r>
            <a:r>
              <a:rPr lang="en-US" dirty="0" smtClean="0"/>
              <a:t>ourselves!</a:t>
            </a:r>
          </a:p>
          <a:p>
            <a:r>
              <a:rPr lang="en-US" dirty="0" smtClean="0"/>
              <a:t>When all is said and done, we realize it is still a choice of what we are going to do and feel.</a:t>
            </a:r>
            <a:endParaRPr lang="en-US" dirty="0"/>
          </a:p>
        </p:txBody>
      </p:sp>
    </p:spTree>
    <p:extLst>
      <p:ext uri="{BB962C8B-B14F-4D97-AF65-F5344CB8AC3E}">
        <p14:creationId xmlns:p14="http://schemas.microsoft.com/office/powerpoint/2010/main" val="24634337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371600"/>
            <a:ext cx="9144000" cy="5181600"/>
          </a:xfrm>
        </p:spPr>
        <p:txBody>
          <a:bodyPr>
            <a:normAutofit/>
          </a:bodyPr>
          <a:lstStyle/>
          <a:p>
            <a:r>
              <a:rPr lang="en-US" sz="3600" dirty="0"/>
              <a:t>Character development is minimal, abilities </a:t>
            </a:r>
            <a:r>
              <a:rPr lang="en-US" sz="3600" dirty="0" smtClean="0"/>
              <a:t>likewise underdeveloped.</a:t>
            </a:r>
          </a:p>
          <a:p>
            <a:r>
              <a:rPr lang="en-US" sz="3600" dirty="0" smtClean="0"/>
              <a:t>Years </a:t>
            </a:r>
            <a:r>
              <a:rPr lang="en-US" sz="3600" dirty="0"/>
              <a:t>pass by with little </a:t>
            </a:r>
            <a:r>
              <a:rPr lang="en-US" sz="3600" dirty="0" smtClean="0"/>
              <a:t>progress.</a:t>
            </a:r>
          </a:p>
          <a:p>
            <a:r>
              <a:rPr lang="en-US" sz="3600" dirty="0" smtClean="0"/>
              <a:t>A major </a:t>
            </a:r>
            <a:r>
              <a:rPr lang="en-US" sz="3600" dirty="0"/>
              <a:t>reason is poor self-esteem</a:t>
            </a:r>
            <a:r>
              <a:rPr lang="en-US" sz="3600" dirty="0" smtClean="0"/>
              <a:t>…</a:t>
            </a:r>
          </a:p>
          <a:p>
            <a:r>
              <a:rPr lang="en-US" sz="3600" dirty="0" smtClean="0"/>
              <a:t>This causes </a:t>
            </a:r>
            <a:r>
              <a:rPr lang="en-US" sz="3600" dirty="0"/>
              <a:t>Christians to underestimate their </a:t>
            </a:r>
            <a:r>
              <a:rPr lang="en-US" sz="3600" dirty="0" smtClean="0"/>
              <a:t>potential.</a:t>
            </a:r>
          </a:p>
        </p:txBody>
      </p:sp>
    </p:spTree>
    <p:extLst>
      <p:ext uri="{BB962C8B-B14F-4D97-AF65-F5344CB8AC3E}">
        <p14:creationId xmlns:p14="http://schemas.microsoft.com/office/powerpoint/2010/main" val="322763647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95400"/>
            <a:ext cx="9144000" cy="5181600"/>
          </a:xfrm>
        </p:spPr>
        <p:txBody>
          <a:bodyPr/>
          <a:lstStyle/>
          <a:p>
            <a:r>
              <a:rPr lang="en-US" sz="4400" dirty="0" smtClean="0"/>
              <a:t>Hindering their efforts to grow.</a:t>
            </a:r>
          </a:p>
          <a:p>
            <a:r>
              <a:rPr lang="en-US" sz="4400" dirty="0" smtClean="0"/>
              <a:t>What is self-esteem? </a:t>
            </a:r>
          </a:p>
          <a:p>
            <a:r>
              <a:rPr lang="en-US" sz="4400" dirty="0" smtClean="0"/>
              <a:t>How does it affect our spiritual growth? </a:t>
            </a:r>
          </a:p>
          <a:p>
            <a:r>
              <a:rPr lang="en-US" sz="4400" dirty="0" smtClean="0"/>
              <a:t>Let’s begin by taking a look at…</a:t>
            </a:r>
          </a:p>
          <a:p>
            <a:endParaRPr lang="en-US" dirty="0"/>
          </a:p>
        </p:txBody>
      </p:sp>
    </p:spTree>
    <p:extLst>
      <p:ext uri="{BB962C8B-B14F-4D97-AF65-F5344CB8AC3E}">
        <p14:creationId xmlns:p14="http://schemas.microsoft.com/office/powerpoint/2010/main" val="27384472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600200"/>
            <a:ext cx="9067800" cy="5105400"/>
          </a:xfrm>
        </p:spPr>
        <p:txBody>
          <a:bodyPr>
            <a:normAutofit fontScale="92500" lnSpcReduction="10000"/>
          </a:bodyPr>
          <a:lstStyle/>
          <a:p>
            <a:r>
              <a:rPr lang="en-US" dirty="0" smtClean="0"/>
              <a:t>Poor self-esteem is a major hindrance to spiritual</a:t>
            </a:r>
            <a:br>
              <a:rPr lang="en-US" dirty="0" smtClean="0"/>
            </a:br>
            <a:r>
              <a:rPr lang="en-US" dirty="0" smtClean="0"/>
              <a:t>growth.</a:t>
            </a:r>
          </a:p>
          <a:p>
            <a:r>
              <a:rPr lang="en-US" dirty="0" smtClean="0"/>
              <a:t>We make excuses for not trying.</a:t>
            </a:r>
          </a:p>
          <a:p>
            <a:r>
              <a:rPr lang="en-US" dirty="0" smtClean="0"/>
              <a:t>We often give up before we make progress.</a:t>
            </a:r>
          </a:p>
          <a:p>
            <a:r>
              <a:rPr lang="en-US" dirty="0" smtClean="0"/>
              <a:t>On the other hand, spiritual growth greatly enhances</a:t>
            </a:r>
            <a:br>
              <a:rPr lang="en-US" dirty="0" smtClean="0"/>
            </a:br>
            <a:r>
              <a:rPr lang="en-US" dirty="0" smtClean="0"/>
              <a:t>self-esteem.</a:t>
            </a:r>
          </a:p>
          <a:p>
            <a:r>
              <a:rPr lang="en-US" dirty="0" smtClean="0"/>
              <a:t>As we grow, our achievements encourage us to do more.</a:t>
            </a:r>
          </a:p>
          <a:p>
            <a:r>
              <a:rPr lang="en-US" dirty="0" smtClean="0"/>
              <a:t>As we grow, we gain confidence that we are on the right track.</a:t>
            </a:r>
          </a:p>
          <a:p>
            <a:endParaRPr lang="en-US" dirty="0"/>
          </a:p>
        </p:txBody>
      </p:sp>
    </p:spTree>
    <p:extLst>
      <p:ext uri="{BB962C8B-B14F-4D97-AF65-F5344CB8AC3E}">
        <p14:creationId xmlns:p14="http://schemas.microsoft.com/office/powerpoint/2010/main" val="259448383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371600"/>
            <a:ext cx="9067800" cy="4754563"/>
          </a:xfrm>
        </p:spPr>
        <p:txBody>
          <a:bodyPr>
            <a:normAutofit/>
          </a:bodyPr>
          <a:lstStyle/>
          <a:p>
            <a:r>
              <a:rPr lang="en-US" sz="4000" dirty="0" smtClean="0"/>
              <a:t>Understanding </a:t>
            </a:r>
            <a:r>
              <a:rPr lang="en-US" sz="4000" dirty="0"/>
              <a:t>Self-Esteem</a:t>
            </a:r>
            <a:r>
              <a:rPr lang="en-US" sz="4000" dirty="0" smtClean="0"/>
              <a:t>…</a:t>
            </a:r>
          </a:p>
          <a:p>
            <a:r>
              <a:rPr lang="en-US" sz="4000" dirty="0" smtClean="0"/>
              <a:t>Self-esteem </a:t>
            </a:r>
            <a:r>
              <a:rPr lang="en-US" sz="4000" dirty="0"/>
              <a:t>is our internal feelings and evaluation </a:t>
            </a:r>
            <a:r>
              <a:rPr lang="en-US" sz="4000" dirty="0" smtClean="0"/>
              <a:t>of ourselves </a:t>
            </a:r>
            <a:r>
              <a:rPr lang="en-US" sz="4000" dirty="0"/>
              <a:t>based on our “perceived” </a:t>
            </a:r>
            <a:r>
              <a:rPr lang="en-US" sz="4000" dirty="0" smtClean="0"/>
              <a:t>self-image.</a:t>
            </a:r>
          </a:p>
          <a:p>
            <a:r>
              <a:rPr lang="en-US" sz="4000" dirty="0" smtClean="0"/>
              <a:t>How </a:t>
            </a:r>
            <a:r>
              <a:rPr lang="en-US" sz="4000" dirty="0"/>
              <a:t>we feel about </a:t>
            </a:r>
            <a:r>
              <a:rPr lang="en-US" sz="4000" dirty="0" smtClean="0"/>
              <a:t>ourselves.</a:t>
            </a:r>
          </a:p>
          <a:p>
            <a:r>
              <a:rPr lang="en-US" sz="4000" dirty="0" smtClean="0"/>
              <a:t>Based </a:t>
            </a:r>
            <a:r>
              <a:rPr lang="en-US" sz="4000" dirty="0"/>
              <a:t>on how we view </a:t>
            </a:r>
            <a:r>
              <a:rPr lang="en-US" sz="4000" dirty="0" smtClean="0"/>
              <a:t>ourselves.</a:t>
            </a:r>
            <a:r>
              <a:rPr lang="en-US" dirty="0"/>
              <a:t/>
            </a:r>
            <a:br>
              <a:rPr lang="en-US" dirty="0"/>
            </a:br>
            <a:endParaRPr lang="en-US" dirty="0"/>
          </a:p>
        </p:txBody>
      </p:sp>
    </p:spTree>
    <p:extLst>
      <p:ext uri="{BB962C8B-B14F-4D97-AF65-F5344CB8AC3E}">
        <p14:creationId xmlns:p14="http://schemas.microsoft.com/office/powerpoint/2010/main" val="203495708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371600"/>
            <a:ext cx="9144000" cy="5257800"/>
          </a:xfrm>
        </p:spPr>
        <p:txBody>
          <a:bodyPr>
            <a:normAutofit/>
          </a:bodyPr>
          <a:lstStyle/>
          <a:p>
            <a:r>
              <a:rPr lang="en-US" sz="4000" dirty="0" smtClean="0"/>
              <a:t>Self-esteem and self-image are closely related, they are based mostly on feedback during childhood.</a:t>
            </a:r>
          </a:p>
          <a:p>
            <a:r>
              <a:rPr lang="en-US" sz="4000" dirty="0" smtClean="0"/>
              <a:t>Feedback may come first from others (parents, peers, other important figures).</a:t>
            </a:r>
          </a:p>
          <a:p>
            <a:r>
              <a:rPr lang="en-US" sz="4000" dirty="0" smtClean="0"/>
              <a:t>But then reinforced by our own self-talk (what we tell ourselves).</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3755475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371600"/>
            <a:ext cx="9144000" cy="5486400"/>
          </a:xfrm>
        </p:spPr>
        <p:txBody>
          <a:bodyPr>
            <a:normAutofit fontScale="92500" lnSpcReduction="10000"/>
          </a:bodyPr>
          <a:lstStyle/>
          <a:p>
            <a:r>
              <a:rPr lang="en-US" sz="4000" dirty="0" smtClean="0"/>
              <a:t>Healthy self-esteem is enhanced by childhood experiences that include:</a:t>
            </a:r>
          </a:p>
          <a:p>
            <a:r>
              <a:rPr lang="en-US" sz="4000" dirty="0" smtClean="0"/>
              <a:t>Being praised.</a:t>
            </a:r>
          </a:p>
          <a:p>
            <a:r>
              <a:rPr lang="en-US" sz="4000" dirty="0" smtClean="0"/>
              <a:t>Being listened to, being spoken to respectfully.</a:t>
            </a:r>
          </a:p>
          <a:p>
            <a:r>
              <a:rPr lang="en-US" sz="4000" dirty="0" smtClean="0"/>
              <a:t>Getting attention and hugs.</a:t>
            </a:r>
          </a:p>
          <a:p>
            <a:r>
              <a:rPr lang="en-US" sz="4000" dirty="0" smtClean="0"/>
              <a:t>Experiencing success in sports or school.</a:t>
            </a:r>
          </a:p>
          <a:p>
            <a:r>
              <a:rPr lang="en-US" sz="4000" dirty="0" smtClean="0"/>
              <a:t>Having trustworthy friends.</a:t>
            </a:r>
            <a:r>
              <a:rPr lang="en-US" dirty="0" smtClean="0"/>
              <a:t/>
            </a:r>
            <a:br>
              <a:rPr lang="en-US" dirty="0" smtClean="0"/>
            </a:br>
            <a:endParaRPr lang="en-US" dirty="0"/>
          </a:p>
        </p:txBody>
      </p:sp>
    </p:spTree>
    <p:extLst>
      <p:ext uri="{BB962C8B-B14F-4D97-AF65-F5344CB8AC3E}">
        <p14:creationId xmlns:p14="http://schemas.microsoft.com/office/powerpoint/2010/main" val="194038488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SELF-ESTEEM AND THE CHRISTIAN</a:t>
            </a:r>
            <a:endParaRPr lang="en-US" dirty="0"/>
          </a:p>
        </p:txBody>
      </p:sp>
      <p:sp>
        <p:nvSpPr>
          <p:cNvPr id="3" name="Content Placeholder 2"/>
          <p:cNvSpPr>
            <a:spLocks noGrp="1"/>
          </p:cNvSpPr>
          <p:nvPr>
            <p:ph idx="1"/>
          </p:nvPr>
        </p:nvSpPr>
        <p:spPr>
          <a:xfrm>
            <a:off x="0" y="1219200"/>
            <a:ext cx="9067800" cy="5486400"/>
          </a:xfrm>
        </p:spPr>
        <p:txBody>
          <a:bodyPr>
            <a:normAutofit fontScale="92500" lnSpcReduction="10000"/>
          </a:bodyPr>
          <a:lstStyle/>
          <a:p>
            <a:r>
              <a:rPr lang="en-US" dirty="0" smtClean="0"/>
              <a:t>Childhood experiences that lead to low self-esteem include:</a:t>
            </a:r>
          </a:p>
          <a:p>
            <a:r>
              <a:rPr lang="en-US" dirty="0" smtClean="0"/>
              <a:t>Being harshly criticized, yelled at, or beaten.</a:t>
            </a:r>
          </a:p>
          <a:p>
            <a:r>
              <a:rPr lang="en-US" dirty="0" smtClean="0"/>
              <a:t>Being ignored, ridiculed or teased.</a:t>
            </a:r>
          </a:p>
          <a:p>
            <a:r>
              <a:rPr lang="en-US" dirty="0" smtClean="0"/>
              <a:t>Being expected to be “perfect” all the time.</a:t>
            </a:r>
          </a:p>
          <a:p>
            <a:r>
              <a:rPr lang="en-US" dirty="0" smtClean="0"/>
              <a:t>Experiencing failures in sports or school.</a:t>
            </a:r>
          </a:p>
          <a:p>
            <a:r>
              <a:rPr lang="en-US" dirty="0" smtClean="0"/>
              <a:t>People with low self-esteem were often given</a:t>
            </a:r>
            <a:br>
              <a:rPr lang="en-US" dirty="0" smtClean="0"/>
            </a:br>
            <a:r>
              <a:rPr lang="en-US" dirty="0" smtClean="0"/>
              <a:t>messages that failed experiences (losing a game,</a:t>
            </a:r>
            <a:br>
              <a:rPr lang="en-US" dirty="0" smtClean="0"/>
            </a:br>
            <a:r>
              <a:rPr lang="en-US" dirty="0" smtClean="0"/>
              <a:t>getting a poor grade, etc.) were failures of their</a:t>
            </a:r>
            <a:br>
              <a:rPr lang="en-US" dirty="0" smtClean="0"/>
            </a:br>
            <a:r>
              <a:rPr lang="en-US" dirty="0" smtClean="0"/>
              <a:t>whole self.</a:t>
            </a:r>
            <a:br>
              <a:rPr lang="en-US" dirty="0" smtClean="0"/>
            </a:br>
            <a:endParaRPr lang="en-US" dirty="0" smtClean="0"/>
          </a:p>
          <a:p>
            <a:endParaRPr lang="en-US" dirty="0"/>
          </a:p>
        </p:txBody>
      </p:sp>
    </p:spTree>
    <p:extLst>
      <p:ext uri="{BB962C8B-B14F-4D97-AF65-F5344CB8AC3E}">
        <p14:creationId xmlns:p14="http://schemas.microsoft.com/office/powerpoint/2010/main" val="256035142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1093</Words>
  <Application>Microsoft Office PowerPoint</Application>
  <PresentationFormat>On-screen Show (4:3)</PresentationFormat>
  <Paragraphs>125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SPIRITUAL GROWTH  #2</vt:lpstr>
      <vt:lpstr>Introduction</vt:lpstr>
      <vt:lpstr>Introduction</vt:lpstr>
      <vt:lpstr>Introduction</vt:lpstr>
      <vt:lpstr>Introduction</vt:lpstr>
      <vt:lpstr>SELF-ESTEEM AND THE CHRISTIAN</vt:lpstr>
      <vt:lpstr>SELF-ESTEEM AND THE CHRISTIAN</vt:lpstr>
      <vt:lpstr>SELF-ESTEEM AND THE CHRISTIAN</vt:lpstr>
      <vt:lpstr>SELF-ESTEEM AND THE CHRISTIAN</vt:lpstr>
      <vt:lpstr>SELF-ESTEEM AND THE CHRISTIAN</vt:lpstr>
      <vt:lpstr>SELF-ESTEEM AND THE CHRISTIAN</vt:lpstr>
      <vt:lpstr>SELF-ESTEEM AND THE CHRISTIAN</vt:lpstr>
      <vt:lpstr>SELF-ESTEEM AND THE CHRISTIAN</vt:lpstr>
      <vt:lpstr>SELF-ESTEEM AND THE CHRISTIAN</vt:lpstr>
      <vt:lpstr>SELF-ESTEEM AND THE CHRISTIAN</vt:lpstr>
      <vt:lpstr>SELF-ESTEEM AND THE CHRISTIAN</vt:lpstr>
      <vt:lpstr>SELF-ESTEEM AND THE CHRISTIAN</vt:lpstr>
      <vt:lpstr>SELF-ESTEEM AND SPIRITUAL GROWTH</vt:lpstr>
      <vt:lpstr>SELF-ESTEEM AND SPIRITUAL GROWTH</vt:lpstr>
      <vt:lpstr>SELF-ESTEEM AND SPIRITUAL GROWTH</vt:lpstr>
      <vt:lpstr>SELF-ESTEEM AND SPIRITUAL GROWTH</vt:lpstr>
      <vt:lpstr>SELF-ESTEEM AND SPIRITUAL GROWTH</vt:lpstr>
      <vt:lpstr>SELF-ESTEEM AND SPIRITUAL GROWTH</vt:lpstr>
      <vt:lpstr>SELF-ESTEEM AND SPIRITUAL GROWTH</vt:lpstr>
      <vt:lpstr>SELF-ESTEEM AND SPIRITUAL GROWTH</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GROWTH  #2</dc:title>
  <dc:creator>Aarons</dc:creator>
  <cp:lastModifiedBy>Aarons</cp:lastModifiedBy>
  <cp:revision>9</cp:revision>
  <dcterms:created xsi:type="dcterms:W3CDTF">2015-08-25T14:05:23Z</dcterms:created>
  <dcterms:modified xsi:type="dcterms:W3CDTF">2015-08-25T16:38:46Z</dcterms:modified>
</cp:coreProperties>
</file>