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6"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89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B37C32-1C8C-429B-87D4-2DD734F41D7D}" type="datetimeFigureOut">
              <a:rPr lang="en-US" smtClean="0"/>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211BD-6B34-4477-BBB4-29A4F0B02FFC}" type="slidenum">
              <a:rPr lang="en-US" smtClean="0"/>
              <a:t>‹#›</a:t>
            </a:fld>
            <a:endParaRPr lang="en-US"/>
          </a:p>
        </p:txBody>
      </p:sp>
    </p:spTree>
    <p:extLst>
      <p:ext uri="{BB962C8B-B14F-4D97-AF65-F5344CB8AC3E}">
        <p14:creationId xmlns:p14="http://schemas.microsoft.com/office/powerpoint/2010/main" val="262632002"/>
      </p:ext>
    </p:extLst>
  </p:cSld>
  <p:clrMapOvr>
    <a:masterClrMapping/>
  </p:clrMapOvr>
  <p:transition spd="slow">
    <p:push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B37C32-1C8C-429B-87D4-2DD734F41D7D}" type="datetimeFigureOut">
              <a:rPr lang="en-US" smtClean="0"/>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211BD-6B34-4477-BBB4-29A4F0B02FFC}" type="slidenum">
              <a:rPr lang="en-US" smtClean="0"/>
              <a:t>‹#›</a:t>
            </a:fld>
            <a:endParaRPr lang="en-US"/>
          </a:p>
        </p:txBody>
      </p:sp>
    </p:spTree>
    <p:extLst>
      <p:ext uri="{BB962C8B-B14F-4D97-AF65-F5344CB8AC3E}">
        <p14:creationId xmlns:p14="http://schemas.microsoft.com/office/powerpoint/2010/main" val="3582435457"/>
      </p:ext>
    </p:extLst>
  </p:cSld>
  <p:clrMapOvr>
    <a:masterClrMapping/>
  </p:clrMapOvr>
  <p:transition spd="slow">
    <p:push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B37C32-1C8C-429B-87D4-2DD734F41D7D}" type="datetimeFigureOut">
              <a:rPr lang="en-US" smtClean="0"/>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211BD-6B34-4477-BBB4-29A4F0B02FFC}" type="slidenum">
              <a:rPr lang="en-US" smtClean="0"/>
              <a:t>‹#›</a:t>
            </a:fld>
            <a:endParaRPr lang="en-US"/>
          </a:p>
        </p:txBody>
      </p:sp>
    </p:spTree>
    <p:extLst>
      <p:ext uri="{BB962C8B-B14F-4D97-AF65-F5344CB8AC3E}">
        <p14:creationId xmlns:p14="http://schemas.microsoft.com/office/powerpoint/2010/main" val="3624554886"/>
      </p:ext>
    </p:extLst>
  </p:cSld>
  <p:clrMapOvr>
    <a:masterClrMapping/>
  </p:clrMapOvr>
  <p:transition spd="slow">
    <p:push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B37C32-1C8C-429B-87D4-2DD734F41D7D}" type="datetimeFigureOut">
              <a:rPr lang="en-US" smtClean="0"/>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211BD-6B34-4477-BBB4-29A4F0B02FFC}" type="slidenum">
              <a:rPr lang="en-US" smtClean="0"/>
              <a:t>‹#›</a:t>
            </a:fld>
            <a:endParaRPr lang="en-US"/>
          </a:p>
        </p:txBody>
      </p:sp>
    </p:spTree>
    <p:extLst>
      <p:ext uri="{BB962C8B-B14F-4D97-AF65-F5344CB8AC3E}">
        <p14:creationId xmlns:p14="http://schemas.microsoft.com/office/powerpoint/2010/main" val="4290921694"/>
      </p:ext>
    </p:extLst>
  </p:cSld>
  <p:clrMapOvr>
    <a:masterClrMapping/>
  </p:clrMapOvr>
  <p:transition spd="slow">
    <p:push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B37C32-1C8C-429B-87D4-2DD734F41D7D}" type="datetimeFigureOut">
              <a:rPr lang="en-US" smtClean="0"/>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211BD-6B34-4477-BBB4-29A4F0B02FFC}" type="slidenum">
              <a:rPr lang="en-US" smtClean="0"/>
              <a:t>‹#›</a:t>
            </a:fld>
            <a:endParaRPr lang="en-US"/>
          </a:p>
        </p:txBody>
      </p:sp>
    </p:spTree>
    <p:extLst>
      <p:ext uri="{BB962C8B-B14F-4D97-AF65-F5344CB8AC3E}">
        <p14:creationId xmlns:p14="http://schemas.microsoft.com/office/powerpoint/2010/main" val="369388204"/>
      </p:ext>
    </p:extLst>
  </p:cSld>
  <p:clrMapOvr>
    <a:masterClrMapping/>
  </p:clrMapOvr>
  <p:transition spd="slow">
    <p:push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B37C32-1C8C-429B-87D4-2DD734F41D7D}" type="datetimeFigureOut">
              <a:rPr lang="en-US" smtClean="0"/>
              <a:t>4/23/2015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211BD-6B34-4477-BBB4-29A4F0B02FFC}" type="slidenum">
              <a:rPr lang="en-US" smtClean="0"/>
              <a:t>‹#›</a:t>
            </a:fld>
            <a:endParaRPr lang="en-US"/>
          </a:p>
        </p:txBody>
      </p:sp>
    </p:spTree>
    <p:extLst>
      <p:ext uri="{BB962C8B-B14F-4D97-AF65-F5344CB8AC3E}">
        <p14:creationId xmlns:p14="http://schemas.microsoft.com/office/powerpoint/2010/main" val="4043474426"/>
      </p:ext>
    </p:extLst>
  </p:cSld>
  <p:clrMapOvr>
    <a:masterClrMapping/>
  </p:clrMapOvr>
  <p:transition spd="slow">
    <p:push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B37C32-1C8C-429B-87D4-2DD734F41D7D}" type="datetimeFigureOut">
              <a:rPr lang="en-US" smtClean="0"/>
              <a:t>4/23/2015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2211BD-6B34-4477-BBB4-29A4F0B02FFC}" type="slidenum">
              <a:rPr lang="en-US" smtClean="0"/>
              <a:t>‹#›</a:t>
            </a:fld>
            <a:endParaRPr lang="en-US"/>
          </a:p>
        </p:txBody>
      </p:sp>
    </p:spTree>
    <p:extLst>
      <p:ext uri="{BB962C8B-B14F-4D97-AF65-F5344CB8AC3E}">
        <p14:creationId xmlns:p14="http://schemas.microsoft.com/office/powerpoint/2010/main" val="945167653"/>
      </p:ext>
    </p:extLst>
  </p:cSld>
  <p:clrMapOvr>
    <a:masterClrMapping/>
  </p:clrMapOvr>
  <p:transition spd="slow">
    <p:push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B37C32-1C8C-429B-87D4-2DD734F41D7D}" type="datetimeFigureOut">
              <a:rPr lang="en-US" smtClean="0"/>
              <a:t>4/23/2015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2211BD-6B34-4477-BBB4-29A4F0B02FFC}" type="slidenum">
              <a:rPr lang="en-US" smtClean="0"/>
              <a:t>‹#›</a:t>
            </a:fld>
            <a:endParaRPr lang="en-US"/>
          </a:p>
        </p:txBody>
      </p:sp>
    </p:spTree>
    <p:extLst>
      <p:ext uri="{BB962C8B-B14F-4D97-AF65-F5344CB8AC3E}">
        <p14:creationId xmlns:p14="http://schemas.microsoft.com/office/powerpoint/2010/main" val="1186358472"/>
      </p:ext>
    </p:extLst>
  </p:cSld>
  <p:clrMapOvr>
    <a:masterClrMapping/>
  </p:clrMapOvr>
  <p:transition spd="slow">
    <p:push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B37C32-1C8C-429B-87D4-2DD734F41D7D}" type="datetimeFigureOut">
              <a:rPr lang="en-US" smtClean="0"/>
              <a:t>4/23/2015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2211BD-6B34-4477-BBB4-29A4F0B02FFC}" type="slidenum">
              <a:rPr lang="en-US" smtClean="0"/>
              <a:t>‹#›</a:t>
            </a:fld>
            <a:endParaRPr lang="en-US"/>
          </a:p>
        </p:txBody>
      </p:sp>
    </p:spTree>
    <p:extLst>
      <p:ext uri="{BB962C8B-B14F-4D97-AF65-F5344CB8AC3E}">
        <p14:creationId xmlns:p14="http://schemas.microsoft.com/office/powerpoint/2010/main" val="2243024088"/>
      </p:ext>
    </p:extLst>
  </p:cSld>
  <p:clrMapOvr>
    <a:masterClrMapping/>
  </p:clrMapOvr>
  <p:transition spd="slow">
    <p:push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B37C32-1C8C-429B-87D4-2DD734F41D7D}" type="datetimeFigureOut">
              <a:rPr lang="en-US" smtClean="0"/>
              <a:t>4/23/2015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211BD-6B34-4477-BBB4-29A4F0B02FFC}" type="slidenum">
              <a:rPr lang="en-US" smtClean="0"/>
              <a:t>‹#›</a:t>
            </a:fld>
            <a:endParaRPr lang="en-US"/>
          </a:p>
        </p:txBody>
      </p:sp>
    </p:spTree>
    <p:extLst>
      <p:ext uri="{BB962C8B-B14F-4D97-AF65-F5344CB8AC3E}">
        <p14:creationId xmlns:p14="http://schemas.microsoft.com/office/powerpoint/2010/main" val="4146821540"/>
      </p:ext>
    </p:extLst>
  </p:cSld>
  <p:clrMapOvr>
    <a:masterClrMapping/>
  </p:clrMapOvr>
  <p:transition spd="slow">
    <p:push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B37C32-1C8C-429B-87D4-2DD734F41D7D}" type="datetimeFigureOut">
              <a:rPr lang="en-US" smtClean="0"/>
              <a:t>4/23/2015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211BD-6B34-4477-BBB4-29A4F0B02FFC}" type="slidenum">
              <a:rPr lang="en-US" smtClean="0"/>
              <a:t>‹#›</a:t>
            </a:fld>
            <a:endParaRPr lang="en-US"/>
          </a:p>
        </p:txBody>
      </p:sp>
    </p:spTree>
    <p:extLst>
      <p:ext uri="{BB962C8B-B14F-4D97-AF65-F5344CB8AC3E}">
        <p14:creationId xmlns:p14="http://schemas.microsoft.com/office/powerpoint/2010/main" val="817968973"/>
      </p:ext>
    </p:extLst>
  </p:cSld>
  <p:clrMapOvr>
    <a:masterClrMapping/>
  </p:clrMapOvr>
  <p:transition spd="slow">
    <p:push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7000">
              <a:srgbClr val="FFF200">
                <a:alpha val="33000"/>
              </a:srgbClr>
            </a:gs>
            <a:gs pos="22000">
              <a:srgbClr val="FF7A00">
                <a:alpha val="33000"/>
              </a:srgbClr>
            </a:gs>
            <a:gs pos="52000">
              <a:srgbClr val="FF0300">
                <a:alpha val="24000"/>
              </a:srgbClr>
            </a:gs>
            <a:gs pos="92000">
              <a:srgbClr val="4D0808">
                <a:alpha val="32000"/>
              </a:srgb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B37C32-1C8C-429B-87D4-2DD734F41D7D}" type="datetimeFigureOut">
              <a:rPr lang="en-US" smtClean="0"/>
              <a:t>4/23/2015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2211BD-6B34-4477-BBB4-29A4F0B02FFC}" type="slidenum">
              <a:rPr lang="en-US" smtClean="0"/>
              <a:t>‹#›</a:t>
            </a:fld>
            <a:endParaRPr lang="en-US"/>
          </a:p>
        </p:txBody>
      </p:sp>
    </p:spTree>
    <p:extLst>
      <p:ext uri="{BB962C8B-B14F-4D97-AF65-F5344CB8AC3E}">
        <p14:creationId xmlns:p14="http://schemas.microsoft.com/office/powerpoint/2010/main" val="1959993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biblia.com/bible/nkjv/Phil.%204.6-7" TargetMode="External"/><Relationship Id="rId2" Type="http://schemas.openxmlformats.org/officeDocument/2006/relationships/hyperlink" Target="http://biblia.com/bible/nkjv/2%20Cor.%207.6"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biblia.com/bible/nkjv/Col.%203.1-2"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biblia.com/bible/nkjv/2%20Cor.%2013.11" TargetMode="External"/><Relationship Id="rId2" Type="http://schemas.openxmlformats.org/officeDocument/2006/relationships/hyperlink" Target="http://biblia.com/bible/nkjv/Ac.%209.31"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biblia.com/bible/nkjv/Rom.%2015.4-5"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biblia.com/bible/nkjv/2%20Cor.%201.3-6"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biblia.com/bible/nkjv/1%20Thess.%205.11" TargetMode="External"/><Relationship Id="rId2" Type="http://schemas.openxmlformats.org/officeDocument/2006/relationships/hyperlink" Target="http://biblia.com/bible/nkjv/1%20Thess.%204.18" TargetMode="External"/><Relationship Id="rId1" Type="http://schemas.openxmlformats.org/officeDocument/2006/relationships/slideLayout" Target="../slideLayouts/slideLayout2.xml"/><Relationship Id="rId4" Type="http://schemas.openxmlformats.org/officeDocument/2006/relationships/hyperlink" Target="http://biblia.com/bible/nkjv/1%20Thess%205.14"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biblia.com/bible/nkjv/2%20Corinthians%207.6" TargetMode="External"/><Relationship Id="rId2" Type="http://schemas.openxmlformats.org/officeDocument/2006/relationships/hyperlink" Target="http://biblia.com/bible/nkjv/Colossians%204.8"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roseavenue.org/Study-Materials/Sermon-Outlines/ComfortDoctrines/Comfort1-Intro.html#_ftn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biblia.com/bible/nkjv/2%20Cor.%201.3" TargetMode="External"/><Relationship Id="rId2" Type="http://schemas.openxmlformats.org/officeDocument/2006/relationships/hyperlink" Target="http://biblia.com/bible/nkjv/Rom.%2015.5" TargetMode="External"/><Relationship Id="rId1" Type="http://schemas.openxmlformats.org/officeDocument/2006/relationships/slideLayout" Target="../slideLayouts/slideLayout2.xml"/><Relationship Id="rId4" Type="http://schemas.openxmlformats.org/officeDocument/2006/relationships/hyperlink" Target="http://biblia.com/bible/nkjv/2%20Thess.%202.16-17"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biblia.com/bible/nkjv/John%2014.26" TargetMode="External"/><Relationship Id="rId2" Type="http://schemas.openxmlformats.org/officeDocument/2006/relationships/hyperlink" Target="http://biblia.com/bible/nkjv/John%2014.16" TargetMode="External"/><Relationship Id="rId1" Type="http://schemas.openxmlformats.org/officeDocument/2006/relationships/slideLayout" Target="../slideLayouts/slideLayout2.xml"/><Relationship Id="rId4" Type="http://schemas.openxmlformats.org/officeDocument/2006/relationships/hyperlink" Target="http://biblia.com/bible/nkjv/John%2015.26"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biblia.com/bible/nkjv/1%20Pet.%205.7"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biblia.com/bible/nkjv/Luke%2016.25" TargetMode="External"/><Relationship Id="rId2" Type="http://schemas.openxmlformats.org/officeDocument/2006/relationships/hyperlink" Target="http://biblia.com/bible/nkjv/Matt.%205.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914401"/>
            <a:ext cx="8534400" cy="2686050"/>
          </a:xfrm>
        </p:spPr>
        <p:txBody>
          <a:bodyPr>
            <a:noAutofit/>
          </a:bodyPr>
          <a:lstStyle/>
          <a:p>
            <a:r>
              <a:rPr lang="en-US" sz="9600" b="1" dirty="0" smtClean="0">
                <a:latin typeface="Bazooka" pitchFamily="2" charset="0"/>
              </a:rPr>
              <a:t>TRUE COMFORT</a:t>
            </a:r>
            <a:endParaRPr lang="en-US" sz="9600" dirty="0">
              <a:latin typeface="Bazooka" pitchFamily="2" charset="0"/>
            </a:endParaRPr>
          </a:p>
        </p:txBody>
      </p:sp>
      <p:sp>
        <p:nvSpPr>
          <p:cNvPr id="3" name="Subtitle 2"/>
          <p:cNvSpPr>
            <a:spLocks noGrp="1"/>
          </p:cNvSpPr>
          <p:nvPr>
            <p:ph type="subTitle" idx="1"/>
          </p:nvPr>
        </p:nvSpPr>
        <p:spPr>
          <a:xfrm>
            <a:off x="304800" y="3429000"/>
            <a:ext cx="8610600" cy="3048000"/>
          </a:xfrm>
        </p:spPr>
        <p:txBody>
          <a:bodyPr>
            <a:normAutofit/>
          </a:bodyPr>
          <a:lstStyle/>
          <a:p>
            <a:r>
              <a:rPr lang="en-US" sz="4800" b="1" dirty="0" smtClean="0">
                <a:solidFill>
                  <a:srgbClr val="FF0000"/>
                </a:solidFill>
              </a:rPr>
              <a:t>WHILE THE WORLD OFFERS COMFORT IN MANY FORMS, TRUE </a:t>
            </a:r>
            <a:r>
              <a:rPr lang="en-US" sz="4800" b="1" dirty="0">
                <a:solidFill>
                  <a:srgbClr val="FF0000"/>
                </a:solidFill>
              </a:rPr>
              <a:t>COMFORT </a:t>
            </a:r>
            <a:r>
              <a:rPr lang="en-US" sz="4800" b="1" dirty="0" smtClean="0">
                <a:solidFill>
                  <a:srgbClr val="FF0000"/>
                </a:solidFill>
              </a:rPr>
              <a:t>IS </a:t>
            </a:r>
            <a:r>
              <a:rPr lang="en-US" sz="4800" b="1" dirty="0" smtClean="0">
                <a:solidFill>
                  <a:srgbClr val="FF0000"/>
                </a:solidFill>
              </a:rPr>
              <a:t>FOUND </a:t>
            </a:r>
            <a:r>
              <a:rPr lang="en-US" sz="4800" b="1" u="sng" dirty="0" smtClean="0">
                <a:solidFill>
                  <a:srgbClr val="FF0000"/>
                </a:solidFill>
              </a:rPr>
              <a:t>ONLY</a:t>
            </a:r>
            <a:r>
              <a:rPr lang="en-US" sz="4800" b="1" dirty="0" smtClean="0">
                <a:solidFill>
                  <a:srgbClr val="FF0000"/>
                </a:solidFill>
              </a:rPr>
              <a:t> </a:t>
            </a:r>
            <a:r>
              <a:rPr lang="en-US" sz="4800" b="1" dirty="0" smtClean="0">
                <a:solidFill>
                  <a:srgbClr val="FF0000"/>
                </a:solidFill>
              </a:rPr>
              <a:t>IN </a:t>
            </a:r>
            <a:r>
              <a:rPr lang="en-US" sz="4800" b="1" dirty="0" smtClean="0">
                <a:solidFill>
                  <a:srgbClr val="FF0000"/>
                </a:solidFill>
              </a:rPr>
              <a:t>CHRIST.</a:t>
            </a:r>
            <a:endParaRPr lang="en-US" sz="4800" dirty="0">
              <a:solidFill>
                <a:srgbClr val="FF0000"/>
              </a:solidFill>
            </a:endParaRPr>
          </a:p>
        </p:txBody>
      </p:sp>
    </p:spTree>
    <p:extLst>
      <p:ext uri="{BB962C8B-B14F-4D97-AF65-F5344CB8AC3E}">
        <p14:creationId xmlns:p14="http://schemas.microsoft.com/office/powerpoint/2010/main" val="2084216087"/>
      </p:ext>
    </p:extLst>
  </p:cSld>
  <p:clrMapOvr>
    <a:masterClrMapping/>
  </p:clrMapOvr>
  <p:transition spd="slow">
    <p:push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Comfort Is Promised</a:t>
            </a:r>
            <a:endParaRPr lang="en-US" dirty="0"/>
          </a:p>
        </p:txBody>
      </p:sp>
      <p:sp>
        <p:nvSpPr>
          <p:cNvPr id="3" name="Content Placeholder 2"/>
          <p:cNvSpPr>
            <a:spLocks noGrp="1"/>
          </p:cNvSpPr>
          <p:nvPr>
            <p:ph idx="1"/>
          </p:nvPr>
        </p:nvSpPr>
        <p:spPr/>
        <p:txBody>
          <a:bodyPr>
            <a:normAutofit lnSpcReduction="10000"/>
          </a:bodyPr>
          <a:lstStyle/>
          <a:p>
            <a:r>
              <a:rPr lang="en-US" dirty="0" smtClean="0"/>
              <a:t>The ultimate “comfort” we anticipate is that found in the eternal rest of heaven.</a:t>
            </a:r>
          </a:p>
          <a:p>
            <a:r>
              <a:rPr lang="en-US" u="sng" dirty="0" smtClean="0">
                <a:hlinkClick r:id="rId2"/>
              </a:rPr>
              <a:t>2 Corinthians 7:6</a:t>
            </a:r>
            <a:r>
              <a:rPr lang="en-US" dirty="0" smtClean="0"/>
              <a:t> says that God comforts the downcast.</a:t>
            </a:r>
          </a:p>
          <a:p>
            <a:r>
              <a:rPr lang="en-US" u="sng" dirty="0" smtClean="0">
                <a:hlinkClick r:id="rId3"/>
              </a:rPr>
              <a:t>Philippians 4:6-7</a:t>
            </a:r>
            <a:r>
              <a:rPr lang="en-US" dirty="0" smtClean="0"/>
              <a:t> – promises us that if we will be patient and turn to Him in prayer, “</a:t>
            </a:r>
            <a:r>
              <a:rPr lang="en-US" i="1" dirty="0" smtClean="0"/>
              <a:t>the peace of God which surpasses understanding will guard your hearts and minds through Christ Jesus</a:t>
            </a:r>
            <a:r>
              <a:rPr lang="en-US" dirty="0" smtClean="0"/>
              <a:t>.”</a:t>
            </a:r>
          </a:p>
          <a:p>
            <a:endParaRPr lang="en-US" dirty="0"/>
          </a:p>
        </p:txBody>
      </p:sp>
    </p:spTree>
    <p:extLst>
      <p:ext uri="{BB962C8B-B14F-4D97-AF65-F5344CB8AC3E}">
        <p14:creationId xmlns:p14="http://schemas.microsoft.com/office/powerpoint/2010/main" val="81942602"/>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CAN Have Comfort</a:t>
            </a:r>
            <a:endParaRPr lang="en-US" dirty="0"/>
          </a:p>
        </p:txBody>
      </p:sp>
      <p:sp>
        <p:nvSpPr>
          <p:cNvPr id="3" name="Content Placeholder 2"/>
          <p:cNvSpPr>
            <a:spLocks noGrp="1"/>
          </p:cNvSpPr>
          <p:nvPr>
            <p:ph idx="1"/>
          </p:nvPr>
        </p:nvSpPr>
        <p:spPr/>
        <p:txBody>
          <a:bodyPr>
            <a:normAutofit lnSpcReduction="10000"/>
          </a:bodyPr>
          <a:lstStyle/>
          <a:p>
            <a:r>
              <a:rPr lang="en-US" dirty="0" smtClean="0"/>
              <a:t>We </a:t>
            </a:r>
            <a:r>
              <a:rPr lang="en-US" dirty="0"/>
              <a:t>live in a chaotic world.  </a:t>
            </a:r>
            <a:endParaRPr lang="en-US" dirty="0" smtClean="0"/>
          </a:p>
          <a:p>
            <a:r>
              <a:rPr lang="en-US" dirty="0" smtClean="0"/>
              <a:t>For </a:t>
            </a:r>
            <a:r>
              <a:rPr lang="en-US" dirty="0"/>
              <a:t>far too many there is very little true comfort in this life.  </a:t>
            </a:r>
            <a:endParaRPr lang="en-US" dirty="0" smtClean="0"/>
          </a:p>
          <a:p>
            <a:r>
              <a:rPr lang="en-US" dirty="0" smtClean="0"/>
              <a:t>There </a:t>
            </a:r>
            <a:r>
              <a:rPr lang="en-US" dirty="0"/>
              <a:t>is misery, disappointment, failures, and troubles which drive away that sense of comfort that we all crave.  </a:t>
            </a:r>
            <a:endParaRPr lang="en-US" dirty="0" smtClean="0"/>
          </a:p>
          <a:p>
            <a:r>
              <a:rPr lang="en-US" dirty="0" smtClean="0"/>
              <a:t>For </a:t>
            </a:r>
            <a:r>
              <a:rPr lang="en-US" dirty="0"/>
              <a:t>the one who lives without any hope beyond this life, such things can become overwhelming and even defeating</a:t>
            </a:r>
            <a:r>
              <a:rPr lang="en-US" dirty="0" smtClean="0"/>
              <a:t>.</a:t>
            </a:r>
            <a:endParaRPr lang="en-US" dirty="0"/>
          </a:p>
        </p:txBody>
      </p:sp>
    </p:spTree>
    <p:extLst>
      <p:ext uri="{BB962C8B-B14F-4D97-AF65-F5344CB8AC3E}">
        <p14:creationId xmlns:p14="http://schemas.microsoft.com/office/powerpoint/2010/main" val="3277452317"/>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CAN Have Comfort</a:t>
            </a:r>
            <a:endParaRPr lang="en-US" dirty="0"/>
          </a:p>
        </p:txBody>
      </p:sp>
      <p:sp>
        <p:nvSpPr>
          <p:cNvPr id="3" name="Content Placeholder 2"/>
          <p:cNvSpPr>
            <a:spLocks noGrp="1"/>
          </p:cNvSpPr>
          <p:nvPr>
            <p:ph idx="1"/>
          </p:nvPr>
        </p:nvSpPr>
        <p:spPr/>
        <p:txBody>
          <a:bodyPr>
            <a:normAutofit lnSpcReduction="10000"/>
          </a:bodyPr>
          <a:lstStyle/>
          <a:p>
            <a:r>
              <a:rPr lang="en-US" dirty="0" smtClean="0"/>
              <a:t>But the Christian, even in the face of difficulties, has a better perspective about life which extends beyond this realm </a:t>
            </a:r>
          </a:p>
          <a:p>
            <a:r>
              <a:rPr lang="en-US" u="sng" dirty="0" smtClean="0">
                <a:hlinkClick r:id="rId2"/>
              </a:rPr>
              <a:t>Colossians 3:1-2</a:t>
            </a:r>
            <a:r>
              <a:rPr lang="en-US" dirty="0" smtClean="0"/>
              <a:t>).  Set your mind above, not on the earth.</a:t>
            </a:r>
          </a:p>
          <a:p>
            <a:r>
              <a:rPr lang="en-US" dirty="0" smtClean="0"/>
              <a:t>Therefore, he/she can take great comfort, even in the face of the same trials, misery, disappointment and failures that others face.  </a:t>
            </a:r>
          </a:p>
          <a:p>
            <a:r>
              <a:rPr lang="en-US" dirty="0" smtClean="0"/>
              <a:t>It is all about his or her perspective.</a:t>
            </a:r>
          </a:p>
          <a:p>
            <a:endParaRPr lang="en-US" dirty="0"/>
          </a:p>
        </p:txBody>
      </p:sp>
    </p:spTree>
    <p:extLst>
      <p:ext uri="{BB962C8B-B14F-4D97-AF65-F5344CB8AC3E}">
        <p14:creationId xmlns:p14="http://schemas.microsoft.com/office/powerpoint/2010/main" val="3454002581"/>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CAN Have Comfort</a:t>
            </a:r>
            <a:endParaRPr lang="en-US" dirty="0"/>
          </a:p>
        </p:txBody>
      </p:sp>
      <p:sp>
        <p:nvSpPr>
          <p:cNvPr id="3" name="Content Placeholder 2"/>
          <p:cNvSpPr>
            <a:spLocks noGrp="1"/>
          </p:cNvSpPr>
          <p:nvPr>
            <p:ph idx="1"/>
          </p:nvPr>
        </p:nvSpPr>
        <p:spPr/>
        <p:txBody>
          <a:bodyPr>
            <a:normAutofit fontScale="92500"/>
          </a:bodyPr>
          <a:lstStyle/>
          <a:p>
            <a:r>
              <a:rPr lang="en-US" u="sng" dirty="0" smtClean="0">
                <a:hlinkClick r:id="rId2"/>
              </a:rPr>
              <a:t>Acts 9:31</a:t>
            </a:r>
            <a:r>
              <a:rPr lang="en-US" dirty="0" smtClean="0"/>
              <a:t> says, “Then the churches throughout all Judea, Galilee, and Samaria had peace and were edified. And walking in the fear of the Lord and in the comfort of the Holy Spirit, they were multiplied”</a:t>
            </a:r>
          </a:p>
          <a:p>
            <a:r>
              <a:rPr lang="en-US" u="sng" dirty="0" smtClean="0">
                <a:hlinkClick r:id="rId3"/>
              </a:rPr>
              <a:t>2 Corinthians 13:11</a:t>
            </a:r>
            <a:r>
              <a:rPr lang="en-US" dirty="0" smtClean="0"/>
              <a:t>, calls upon us to “…</a:t>
            </a:r>
            <a:r>
              <a:rPr lang="en-US" i="1" dirty="0" smtClean="0"/>
              <a:t>Be of good comfort, be of one mind, live in peace; and the God of love and peace will be with you</a:t>
            </a:r>
            <a:r>
              <a:rPr lang="en-US" dirty="0" smtClean="0"/>
              <a:t>.”</a:t>
            </a:r>
          </a:p>
          <a:p>
            <a:r>
              <a:rPr lang="en-US" dirty="0" smtClean="0"/>
              <a:t>May we find our true comfort in Him.</a:t>
            </a:r>
          </a:p>
          <a:p>
            <a:endParaRPr lang="en-US" dirty="0"/>
          </a:p>
        </p:txBody>
      </p:sp>
    </p:spTree>
    <p:extLst>
      <p:ext uri="{BB962C8B-B14F-4D97-AF65-F5344CB8AC3E}">
        <p14:creationId xmlns:p14="http://schemas.microsoft.com/office/powerpoint/2010/main" val="1347271366"/>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Find Comfort In His Word</a:t>
            </a:r>
            <a:endParaRPr lang="en-US" dirty="0"/>
          </a:p>
        </p:txBody>
      </p:sp>
      <p:sp>
        <p:nvSpPr>
          <p:cNvPr id="3" name="Content Placeholder 2"/>
          <p:cNvSpPr>
            <a:spLocks noGrp="1"/>
          </p:cNvSpPr>
          <p:nvPr>
            <p:ph idx="1"/>
          </p:nvPr>
        </p:nvSpPr>
        <p:spPr/>
        <p:txBody>
          <a:bodyPr>
            <a:normAutofit/>
          </a:bodyPr>
          <a:lstStyle/>
          <a:p>
            <a:r>
              <a:rPr lang="en-US" u="sng" dirty="0" smtClean="0">
                <a:hlinkClick r:id="rId2"/>
              </a:rPr>
              <a:t>Romans </a:t>
            </a:r>
            <a:r>
              <a:rPr lang="en-US" u="sng" dirty="0">
                <a:hlinkClick r:id="rId2"/>
              </a:rPr>
              <a:t>15:4-5</a:t>
            </a:r>
            <a:r>
              <a:rPr lang="en-US" dirty="0"/>
              <a:t> says, “For whatever things were written before were written for our learning, that we through the patience and comfort of the Scriptures might have hope.  Now may the God of patience and comfort grant you to be like-minded toward one another, according to Christ Jesus”</a:t>
            </a:r>
          </a:p>
          <a:p>
            <a:endParaRPr lang="en-US" dirty="0"/>
          </a:p>
        </p:txBody>
      </p:sp>
    </p:spTree>
    <p:extLst>
      <p:ext uri="{BB962C8B-B14F-4D97-AF65-F5344CB8AC3E}">
        <p14:creationId xmlns:p14="http://schemas.microsoft.com/office/powerpoint/2010/main" val="2086714466"/>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out)">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 Find Comfort In His Word</a:t>
            </a:r>
          </a:p>
        </p:txBody>
      </p:sp>
      <p:sp>
        <p:nvSpPr>
          <p:cNvPr id="3" name="Content Placeholder 2"/>
          <p:cNvSpPr>
            <a:spLocks noGrp="1"/>
          </p:cNvSpPr>
          <p:nvPr>
            <p:ph idx="1"/>
          </p:nvPr>
        </p:nvSpPr>
        <p:spPr/>
        <p:txBody>
          <a:bodyPr>
            <a:normAutofit/>
          </a:bodyPr>
          <a:lstStyle/>
          <a:p>
            <a:r>
              <a:rPr lang="en-US" dirty="0"/>
              <a:t>His message is one of hope and optimism.  </a:t>
            </a:r>
            <a:endParaRPr lang="en-US" dirty="0" smtClean="0"/>
          </a:p>
          <a:p>
            <a:r>
              <a:rPr lang="en-US" dirty="0" smtClean="0"/>
              <a:t>That </a:t>
            </a:r>
            <a:r>
              <a:rPr lang="en-US" dirty="0"/>
              <a:t>does not mean that everything will be without troubles or sorrows.  </a:t>
            </a:r>
            <a:endParaRPr lang="en-US" dirty="0" smtClean="0"/>
          </a:p>
          <a:p>
            <a:r>
              <a:rPr lang="en-US" dirty="0" smtClean="0"/>
              <a:t>We </a:t>
            </a:r>
            <a:r>
              <a:rPr lang="en-US" dirty="0"/>
              <a:t>know better.  </a:t>
            </a:r>
            <a:endParaRPr lang="en-US" dirty="0" smtClean="0"/>
          </a:p>
        </p:txBody>
      </p:sp>
    </p:spTree>
    <p:extLst>
      <p:ext uri="{BB962C8B-B14F-4D97-AF65-F5344CB8AC3E}">
        <p14:creationId xmlns:p14="http://schemas.microsoft.com/office/powerpoint/2010/main" val="1658385331"/>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 Find Comfort In His Word</a:t>
            </a:r>
          </a:p>
        </p:txBody>
      </p:sp>
      <p:sp>
        <p:nvSpPr>
          <p:cNvPr id="3" name="Content Placeholder 2"/>
          <p:cNvSpPr>
            <a:spLocks noGrp="1"/>
          </p:cNvSpPr>
          <p:nvPr>
            <p:ph idx="1"/>
          </p:nvPr>
        </p:nvSpPr>
        <p:spPr/>
        <p:txBody>
          <a:bodyPr/>
          <a:lstStyle/>
          <a:p>
            <a:r>
              <a:rPr lang="en-US" dirty="0"/>
              <a:t>But the overall message and the end result is truly comforting to us.  </a:t>
            </a:r>
          </a:p>
          <a:p>
            <a:r>
              <a:rPr lang="en-US" dirty="0"/>
              <a:t>As we study His word, especially in the difficult times, it can give us the strength, hope and endurance we need to move ahead</a:t>
            </a:r>
            <a:r>
              <a:rPr lang="en-US" dirty="0" smtClean="0"/>
              <a:t>.</a:t>
            </a:r>
            <a:endParaRPr lang="en-US" dirty="0"/>
          </a:p>
        </p:txBody>
      </p:sp>
    </p:spTree>
    <p:extLst>
      <p:ext uri="{BB962C8B-B14F-4D97-AF65-F5344CB8AC3E}">
        <p14:creationId xmlns:p14="http://schemas.microsoft.com/office/powerpoint/2010/main" val="995855815"/>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 </a:t>
            </a:r>
            <a:r>
              <a:rPr lang="en-US" dirty="0" smtClean="0"/>
              <a:t>Are To Comfort One Another</a:t>
            </a:r>
            <a:endParaRPr lang="en-US" dirty="0"/>
          </a:p>
        </p:txBody>
      </p:sp>
      <p:sp>
        <p:nvSpPr>
          <p:cNvPr id="3" name="Content Placeholder 2"/>
          <p:cNvSpPr>
            <a:spLocks noGrp="1"/>
          </p:cNvSpPr>
          <p:nvPr>
            <p:ph idx="1"/>
          </p:nvPr>
        </p:nvSpPr>
        <p:spPr/>
        <p:txBody>
          <a:bodyPr/>
          <a:lstStyle/>
          <a:p>
            <a:r>
              <a:rPr lang="en-US" dirty="0" smtClean="0"/>
              <a:t>One </a:t>
            </a:r>
            <a:r>
              <a:rPr lang="en-US" dirty="0"/>
              <a:t>of the blessings we enjoy as Christians is fellowship with our brethren.  </a:t>
            </a:r>
            <a:endParaRPr lang="en-US" dirty="0" smtClean="0"/>
          </a:p>
          <a:p>
            <a:r>
              <a:rPr lang="en-US" dirty="0" smtClean="0"/>
              <a:t>When </a:t>
            </a:r>
            <a:r>
              <a:rPr lang="en-US" dirty="0"/>
              <a:t>we are what we ought to be, we will be there for one another.  </a:t>
            </a:r>
            <a:endParaRPr lang="en-US" dirty="0" smtClean="0"/>
          </a:p>
          <a:p>
            <a:r>
              <a:rPr lang="en-US" dirty="0" smtClean="0"/>
              <a:t>We </a:t>
            </a:r>
            <a:r>
              <a:rPr lang="en-US" dirty="0"/>
              <a:t>will lift each other up in the difficult times. </a:t>
            </a:r>
          </a:p>
          <a:p>
            <a:endParaRPr lang="en-US" dirty="0"/>
          </a:p>
        </p:txBody>
      </p:sp>
    </p:spTree>
    <p:extLst>
      <p:ext uri="{BB962C8B-B14F-4D97-AF65-F5344CB8AC3E}">
        <p14:creationId xmlns:p14="http://schemas.microsoft.com/office/powerpoint/2010/main" val="3194320269"/>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 Are To Comfort One Another</a:t>
            </a:r>
          </a:p>
        </p:txBody>
      </p:sp>
      <p:sp>
        <p:nvSpPr>
          <p:cNvPr id="3" name="Content Placeholder 2"/>
          <p:cNvSpPr>
            <a:spLocks noGrp="1"/>
          </p:cNvSpPr>
          <p:nvPr>
            <p:ph idx="1"/>
          </p:nvPr>
        </p:nvSpPr>
        <p:spPr>
          <a:xfrm>
            <a:off x="0" y="1295400"/>
            <a:ext cx="9067800" cy="5334000"/>
          </a:xfrm>
        </p:spPr>
        <p:txBody>
          <a:bodyPr>
            <a:normAutofit fontScale="92500" lnSpcReduction="10000"/>
          </a:bodyPr>
          <a:lstStyle/>
          <a:p>
            <a:r>
              <a:rPr lang="en-US" u="sng" dirty="0">
                <a:hlinkClick r:id="rId2"/>
              </a:rPr>
              <a:t>2 </a:t>
            </a:r>
            <a:r>
              <a:rPr lang="en-US" u="sng" dirty="0" smtClean="0">
                <a:hlinkClick r:id="rId2"/>
              </a:rPr>
              <a:t>Corinthians </a:t>
            </a:r>
            <a:r>
              <a:rPr lang="en-US" u="sng" dirty="0">
                <a:hlinkClick r:id="rId2"/>
              </a:rPr>
              <a:t>1:3-6</a:t>
            </a:r>
            <a:r>
              <a:rPr lang="en-US" dirty="0"/>
              <a:t> says, “</a:t>
            </a:r>
            <a:r>
              <a:rPr lang="en-US" i="1" dirty="0"/>
              <a:t>Blessed be the God and Father of our Lord Jesus Christ, the Father of mercies and God of all comfort, who comforts us in all our tribulation, that we may be able to comfort those who are in any trouble, with the comfort with which we ourselves are comforted by God. </a:t>
            </a:r>
            <a:r>
              <a:rPr lang="en-US" i="1" baseline="30000" dirty="0"/>
              <a:t>5</a:t>
            </a:r>
            <a:r>
              <a:rPr lang="en-US" i="1" dirty="0"/>
              <a:t>For as the sufferings of Christ abound in us, so our consolation also abounds through Christ.  </a:t>
            </a:r>
            <a:r>
              <a:rPr lang="en-US" i="1" baseline="30000" dirty="0"/>
              <a:t>6</a:t>
            </a:r>
            <a:r>
              <a:rPr lang="en-US" i="1" dirty="0"/>
              <a:t>Now if we are afflicted, it is for your consolation and salvation, which is effective for enduring the same sufferings which we also suffer. Or if we are comforted, it is for your consolation and salvation</a:t>
            </a:r>
            <a:r>
              <a:rPr lang="en-US" dirty="0"/>
              <a:t>.”</a:t>
            </a:r>
            <a:endParaRPr lang="en-US" dirty="0"/>
          </a:p>
        </p:txBody>
      </p:sp>
    </p:spTree>
    <p:extLst>
      <p:ext uri="{BB962C8B-B14F-4D97-AF65-F5344CB8AC3E}">
        <p14:creationId xmlns:p14="http://schemas.microsoft.com/office/powerpoint/2010/main" val="2804665488"/>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 Are To Comfort One Another</a:t>
            </a:r>
          </a:p>
        </p:txBody>
      </p:sp>
      <p:sp>
        <p:nvSpPr>
          <p:cNvPr id="3" name="Content Placeholder 2"/>
          <p:cNvSpPr>
            <a:spLocks noGrp="1"/>
          </p:cNvSpPr>
          <p:nvPr>
            <p:ph idx="1"/>
          </p:nvPr>
        </p:nvSpPr>
        <p:spPr/>
        <p:txBody>
          <a:bodyPr/>
          <a:lstStyle/>
          <a:p>
            <a:r>
              <a:rPr lang="en-US" u="sng" dirty="0">
                <a:hlinkClick r:id="rId2"/>
              </a:rPr>
              <a:t>1 </a:t>
            </a:r>
            <a:r>
              <a:rPr lang="en-US" u="sng" dirty="0" smtClean="0">
                <a:hlinkClick r:id="rId2"/>
              </a:rPr>
              <a:t>Thessalonians </a:t>
            </a:r>
            <a:r>
              <a:rPr lang="en-US" u="sng" dirty="0">
                <a:hlinkClick r:id="rId2"/>
              </a:rPr>
              <a:t>4:18</a:t>
            </a:r>
            <a:r>
              <a:rPr lang="en-US" dirty="0"/>
              <a:t>,  “Therefore comfort one another with these words.”</a:t>
            </a:r>
          </a:p>
          <a:p>
            <a:r>
              <a:rPr lang="en-US" u="sng" dirty="0" smtClean="0">
                <a:hlinkClick r:id="rId3"/>
              </a:rPr>
              <a:t>1 Thessalonians </a:t>
            </a:r>
            <a:r>
              <a:rPr lang="en-US" u="sng" dirty="0">
                <a:hlinkClick r:id="rId3"/>
              </a:rPr>
              <a:t>5:11</a:t>
            </a:r>
            <a:r>
              <a:rPr lang="en-US" dirty="0"/>
              <a:t>, </a:t>
            </a:r>
            <a:r>
              <a:rPr lang="en-US" u="sng" dirty="0">
                <a:hlinkClick r:id="rId4"/>
              </a:rPr>
              <a:t>14</a:t>
            </a:r>
            <a:r>
              <a:rPr lang="en-US" dirty="0"/>
              <a:t>, “</a:t>
            </a:r>
            <a:r>
              <a:rPr lang="en-US" i="1" baseline="30000" dirty="0"/>
              <a:t>11</a:t>
            </a:r>
            <a:r>
              <a:rPr lang="en-US" i="1" dirty="0"/>
              <a:t>Therefore comfort each other and edify one another, just as you also are doing. …</a:t>
            </a:r>
            <a:r>
              <a:rPr lang="en-US" i="1" baseline="30000" dirty="0"/>
              <a:t>14</a:t>
            </a:r>
            <a:r>
              <a:rPr lang="en-US" i="1" dirty="0"/>
              <a:t>Now we exhort you, brethren, warn those who are unruly, comfort the fainthearted, uphold the weak, be patient with all</a:t>
            </a:r>
            <a:r>
              <a:rPr lang="en-US" dirty="0"/>
              <a:t>”</a:t>
            </a:r>
          </a:p>
          <a:p>
            <a:endParaRPr lang="en-US" dirty="0"/>
          </a:p>
        </p:txBody>
      </p:sp>
    </p:spTree>
    <p:extLst>
      <p:ext uri="{BB962C8B-B14F-4D97-AF65-F5344CB8AC3E}">
        <p14:creationId xmlns:p14="http://schemas.microsoft.com/office/powerpoint/2010/main" val="1061826848"/>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304800" y="1295400"/>
            <a:ext cx="8610600" cy="5334000"/>
          </a:xfrm>
        </p:spPr>
        <p:txBody>
          <a:bodyPr>
            <a:normAutofit/>
          </a:bodyPr>
          <a:lstStyle/>
          <a:p>
            <a:r>
              <a:rPr lang="en-US" dirty="0" smtClean="0"/>
              <a:t>We</a:t>
            </a:r>
            <a:r>
              <a:rPr lang="en-US" b="1" dirty="0"/>
              <a:t> </a:t>
            </a:r>
            <a:r>
              <a:rPr lang="en-US" dirty="0" smtClean="0"/>
              <a:t>begin </a:t>
            </a:r>
            <a:r>
              <a:rPr lang="en-US" dirty="0"/>
              <a:t>a study in which we will come face to face with where we stand before God.  </a:t>
            </a:r>
            <a:endParaRPr lang="en-US" dirty="0" smtClean="0"/>
          </a:p>
          <a:p>
            <a:r>
              <a:rPr lang="en-US" dirty="0" smtClean="0"/>
              <a:t>It </a:t>
            </a:r>
            <a:r>
              <a:rPr lang="en-US" dirty="0"/>
              <a:t>is a study based upon the false security that so many have about their faith.  </a:t>
            </a:r>
            <a:endParaRPr lang="en-US" dirty="0" smtClean="0"/>
          </a:p>
          <a:p>
            <a:r>
              <a:rPr lang="en-US" dirty="0" smtClean="0"/>
              <a:t>In </a:t>
            </a:r>
            <a:r>
              <a:rPr lang="en-US" dirty="0"/>
              <a:t>our lesson today </a:t>
            </a:r>
            <a:r>
              <a:rPr lang="en-US" dirty="0" smtClean="0"/>
              <a:t>we</a:t>
            </a:r>
            <a:r>
              <a:rPr lang="en-US" dirty="0" smtClean="0"/>
              <a:t> </a:t>
            </a:r>
            <a:r>
              <a:rPr lang="en-US" dirty="0"/>
              <a:t>want to establish that God wants us to be comfortable with our salvation.  </a:t>
            </a:r>
            <a:endParaRPr lang="en-US" dirty="0" smtClean="0"/>
          </a:p>
          <a:p>
            <a:endParaRPr lang="en-US" dirty="0"/>
          </a:p>
        </p:txBody>
      </p:sp>
    </p:spTree>
    <p:extLst>
      <p:ext uri="{BB962C8B-B14F-4D97-AF65-F5344CB8AC3E}">
        <p14:creationId xmlns:p14="http://schemas.microsoft.com/office/powerpoint/2010/main" val="3569286864"/>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 Are To Comfort One Another</a:t>
            </a:r>
          </a:p>
        </p:txBody>
      </p:sp>
      <p:sp>
        <p:nvSpPr>
          <p:cNvPr id="3" name="Content Placeholder 2"/>
          <p:cNvSpPr>
            <a:spLocks noGrp="1"/>
          </p:cNvSpPr>
          <p:nvPr>
            <p:ph idx="1"/>
          </p:nvPr>
        </p:nvSpPr>
        <p:spPr>
          <a:xfrm>
            <a:off x="76200" y="1447800"/>
            <a:ext cx="8991600" cy="5105400"/>
          </a:xfrm>
        </p:spPr>
        <p:txBody>
          <a:bodyPr>
            <a:normAutofit fontScale="92500" lnSpcReduction="20000"/>
          </a:bodyPr>
          <a:lstStyle/>
          <a:p>
            <a:r>
              <a:rPr lang="en-US" u="sng" dirty="0">
                <a:hlinkClick r:id="rId2"/>
              </a:rPr>
              <a:t>Colossians 4:8</a:t>
            </a:r>
            <a:r>
              <a:rPr lang="en-US" dirty="0"/>
              <a:t>, Paul sent </a:t>
            </a:r>
            <a:r>
              <a:rPr lang="en-US" dirty="0" err="1"/>
              <a:t>Tychicus</a:t>
            </a:r>
            <a:r>
              <a:rPr lang="en-US" dirty="0"/>
              <a:t> to the brethren at </a:t>
            </a:r>
            <a:r>
              <a:rPr lang="en-US" dirty="0" smtClean="0"/>
              <a:t>Colossae </a:t>
            </a:r>
            <a:r>
              <a:rPr lang="en-US" dirty="0"/>
              <a:t>to comfort them.  He said, </a:t>
            </a:r>
            <a:r>
              <a:rPr lang="en-US" baseline="30000" dirty="0"/>
              <a:t>“</a:t>
            </a:r>
            <a:r>
              <a:rPr lang="en-US" dirty="0"/>
              <a:t>I am sending him to you for this very purpose, that he may know your circumstances and comfort your hearts,”</a:t>
            </a:r>
          </a:p>
          <a:p>
            <a:r>
              <a:rPr lang="en-US" dirty="0" smtClean="0"/>
              <a:t>Conversely</a:t>
            </a:r>
            <a:r>
              <a:rPr lang="en-US" dirty="0"/>
              <a:t>, Paul was comforted by brethren coming to Him. </a:t>
            </a:r>
            <a:r>
              <a:rPr lang="en-US" u="sng" dirty="0">
                <a:hlinkClick r:id="rId3"/>
              </a:rPr>
              <a:t>2 Corinthians </a:t>
            </a:r>
            <a:r>
              <a:rPr lang="en-US" u="sng" dirty="0" smtClean="0">
                <a:hlinkClick r:id="rId3"/>
              </a:rPr>
              <a:t>7:6</a:t>
            </a:r>
            <a:r>
              <a:rPr lang="en-US" u="sng" dirty="0" smtClean="0"/>
              <a:t>-7</a:t>
            </a:r>
            <a:r>
              <a:rPr lang="en-US" dirty="0"/>
              <a:t> says, “Nevertheless God, who comforts the downcast, comforted us by the coming of Titus, 7 and not only by his coming, but also by the consolation with which he was comforted in you, when he told us of your earnest desire, your mourning, your zeal for me, so that I rejoiced even more.”</a:t>
            </a:r>
          </a:p>
        </p:txBody>
      </p:sp>
    </p:spTree>
    <p:extLst>
      <p:ext uri="{BB962C8B-B14F-4D97-AF65-F5344CB8AC3E}">
        <p14:creationId xmlns:p14="http://schemas.microsoft.com/office/powerpoint/2010/main" val="188823663"/>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0" y="1143000"/>
            <a:ext cx="9144000" cy="5562600"/>
          </a:xfrm>
        </p:spPr>
        <p:txBody>
          <a:bodyPr>
            <a:normAutofit fontScale="92500" lnSpcReduction="10000"/>
          </a:bodyPr>
          <a:lstStyle/>
          <a:p>
            <a:r>
              <a:rPr lang="en-US" dirty="0" smtClean="0"/>
              <a:t>Comfort </a:t>
            </a:r>
            <a:r>
              <a:rPr lang="en-US" dirty="0"/>
              <a:t>is something that God wants us to have as His children.  </a:t>
            </a:r>
            <a:endParaRPr lang="en-US" dirty="0" smtClean="0"/>
          </a:p>
          <a:p>
            <a:r>
              <a:rPr lang="en-US" dirty="0" smtClean="0"/>
              <a:t>In </a:t>
            </a:r>
            <a:r>
              <a:rPr lang="en-US" dirty="0"/>
              <a:t>His word He has provided for us all things necessary to be comforted, even in the face of difficulties in this world.  </a:t>
            </a:r>
            <a:endParaRPr lang="en-US" dirty="0" smtClean="0"/>
          </a:p>
          <a:p>
            <a:r>
              <a:rPr lang="en-US" dirty="0" smtClean="0"/>
              <a:t>His </a:t>
            </a:r>
            <a:r>
              <a:rPr lang="en-US" dirty="0"/>
              <a:t>word gives us comfort as does His people.  </a:t>
            </a:r>
            <a:endParaRPr lang="en-US" dirty="0" smtClean="0"/>
          </a:p>
          <a:p>
            <a:r>
              <a:rPr lang="en-US" dirty="0" smtClean="0"/>
              <a:t>We </a:t>
            </a:r>
            <a:r>
              <a:rPr lang="en-US" dirty="0"/>
              <a:t>ought to pursue the comfort and peach He offers us.  </a:t>
            </a:r>
            <a:endParaRPr lang="en-US" dirty="0" smtClean="0"/>
          </a:p>
          <a:p>
            <a:r>
              <a:rPr lang="en-US" b="1" i="1" dirty="0" smtClean="0"/>
              <a:t>But </a:t>
            </a:r>
            <a:r>
              <a:rPr lang="en-US" b="1" i="1" dirty="0"/>
              <a:t>it is only found if we are true to Him and His word!</a:t>
            </a:r>
            <a:r>
              <a:rPr lang="en-US" dirty="0"/>
              <a:t> </a:t>
            </a:r>
            <a:endParaRPr lang="en-US" dirty="0" smtClean="0"/>
          </a:p>
          <a:p>
            <a:r>
              <a:rPr lang="en-US" dirty="0" smtClean="0"/>
              <a:t>We </a:t>
            </a:r>
            <a:r>
              <a:rPr lang="en-US" dirty="0"/>
              <a:t>CANNOT achieve godly comfort while refusing to submit to His will. </a:t>
            </a:r>
            <a:endParaRPr lang="en-US" dirty="0"/>
          </a:p>
        </p:txBody>
      </p:sp>
    </p:spTree>
    <p:extLst>
      <p:ext uri="{BB962C8B-B14F-4D97-AF65-F5344CB8AC3E}">
        <p14:creationId xmlns:p14="http://schemas.microsoft.com/office/powerpoint/2010/main" val="1180068298"/>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a:t>He wants us to live with hope and assurance.  </a:t>
            </a:r>
          </a:p>
          <a:p>
            <a:r>
              <a:rPr lang="en-US" dirty="0"/>
              <a:t>His word is intended to be something that will give us comfort as we face trials and difficulties in this life.  </a:t>
            </a:r>
          </a:p>
          <a:p>
            <a:r>
              <a:rPr lang="en-US" dirty="0"/>
              <a:t>But that hope has to be realistic which means it must be based upon what His word actually says. </a:t>
            </a:r>
          </a:p>
        </p:txBody>
      </p:sp>
    </p:spTree>
    <p:extLst>
      <p:ext uri="{BB962C8B-B14F-4D97-AF65-F5344CB8AC3E}">
        <p14:creationId xmlns:p14="http://schemas.microsoft.com/office/powerpoint/2010/main" val="2629374491"/>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What is comfort?</a:t>
            </a:r>
            <a:endParaRPr lang="en-US" dirty="0"/>
          </a:p>
        </p:txBody>
      </p:sp>
      <p:sp>
        <p:nvSpPr>
          <p:cNvPr id="3" name="Content Placeholder 2"/>
          <p:cNvSpPr>
            <a:spLocks noGrp="1"/>
          </p:cNvSpPr>
          <p:nvPr>
            <p:ph idx="1"/>
          </p:nvPr>
        </p:nvSpPr>
        <p:spPr>
          <a:xfrm>
            <a:off x="0" y="1600200"/>
            <a:ext cx="9067800" cy="5105400"/>
          </a:xfrm>
        </p:spPr>
        <p:txBody>
          <a:bodyPr>
            <a:normAutofit fontScale="92500" lnSpcReduction="10000"/>
          </a:bodyPr>
          <a:lstStyle/>
          <a:p>
            <a:r>
              <a:rPr lang="en-US" dirty="0" smtClean="0"/>
              <a:t>According </a:t>
            </a:r>
            <a:r>
              <a:rPr lang="en-US" dirty="0"/>
              <a:t>to Webster’s Collegiate Dictionary, the </a:t>
            </a:r>
            <a:r>
              <a:rPr lang="en-US" dirty="0" smtClean="0"/>
              <a:t>word</a:t>
            </a:r>
            <a:r>
              <a:rPr lang="en-US" dirty="0"/>
              <a:t> </a:t>
            </a:r>
            <a:r>
              <a:rPr lang="en-US" i="1" dirty="0"/>
              <a:t>comfort</a:t>
            </a:r>
            <a:r>
              <a:rPr lang="en-US" dirty="0"/>
              <a:t> means, “</a:t>
            </a:r>
            <a:r>
              <a:rPr lang="en-US" baseline="30000" dirty="0"/>
              <a:t>1.</a:t>
            </a:r>
            <a:r>
              <a:rPr lang="en-US" dirty="0"/>
              <a:t> to give strength and hope to; </a:t>
            </a:r>
            <a:r>
              <a:rPr lang="en-US" baseline="30000" dirty="0"/>
              <a:t>2.</a:t>
            </a:r>
            <a:r>
              <a:rPr lang="en-US" dirty="0"/>
              <a:t> To ease the grief or trouble of.”</a:t>
            </a:r>
            <a:r>
              <a:rPr lang="en-US" u="sng" baseline="30000" dirty="0">
                <a:hlinkClick r:id="rId2"/>
              </a:rPr>
              <a:t>[1]</a:t>
            </a:r>
            <a:endParaRPr lang="en-US" dirty="0"/>
          </a:p>
          <a:p>
            <a:r>
              <a:rPr lang="en-US" dirty="0" smtClean="0"/>
              <a:t>The Greek word  has </a:t>
            </a:r>
            <a:r>
              <a:rPr lang="en-US" dirty="0"/>
              <a:t>multiple meanings and is translated almost evenly as “exhort”, “beg” and “comfort”, as well as a few other words.   </a:t>
            </a:r>
            <a:endParaRPr lang="en-US" dirty="0" smtClean="0"/>
          </a:p>
          <a:p>
            <a:r>
              <a:rPr lang="en-US" dirty="0" smtClean="0"/>
              <a:t>With </a:t>
            </a:r>
            <a:r>
              <a:rPr lang="en-US" dirty="0"/>
              <a:t>such diversity of meaning, it is obvious that the context dictates the meaning of this word.  </a:t>
            </a:r>
          </a:p>
          <a:p>
            <a:r>
              <a:rPr lang="en-US" dirty="0" smtClean="0"/>
              <a:t>When </a:t>
            </a:r>
            <a:r>
              <a:rPr lang="en-US" dirty="0"/>
              <a:t>we equate this word to </a:t>
            </a:r>
            <a:r>
              <a:rPr lang="en-US" i="1" dirty="0"/>
              <a:t>comfort</a:t>
            </a:r>
            <a:r>
              <a:rPr lang="en-US" dirty="0"/>
              <a:t>, its use is somewhat parallel to our English definition as above. </a:t>
            </a:r>
            <a:endParaRPr lang="en-US" dirty="0" smtClean="0"/>
          </a:p>
          <a:p>
            <a:r>
              <a:rPr lang="en-US" dirty="0" smtClean="0"/>
              <a:t>It </a:t>
            </a:r>
            <a:r>
              <a:rPr lang="en-US" dirty="0"/>
              <a:t>indicates the idea of reassurance or consolation.</a:t>
            </a:r>
          </a:p>
        </p:txBody>
      </p:sp>
    </p:spTree>
    <p:extLst>
      <p:ext uri="{BB962C8B-B14F-4D97-AF65-F5344CB8AC3E}">
        <p14:creationId xmlns:p14="http://schemas.microsoft.com/office/powerpoint/2010/main" val="1989057089"/>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God Is A God Of Comfort</a:t>
            </a:r>
            <a:endParaRPr lang="en-US" dirty="0"/>
          </a:p>
        </p:txBody>
      </p:sp>
      <p:sp>
        <p:nvSpPr>
          <p:cNvPr id="3" name="Content Placeholder 2"/>
          <p:cNvSpPr>
            <a:spLocks noGrp="1"/>
          </p:cNvSpPr>
          <p:nvPr>
            <p:ph idx="1"/>
          </p:nvPr>
        </p:nvSpPr>
        <p:spPr/>
        <p:txBody>
          <a:bodyPr>
            <a:normAutofit fontScale="92500" lnSpcReduction="10000"/>
          </a:bodyPr>
          <a:lstStyle/>
          <a:p>
            <a:r>
              <a:rPr lang="en-US" u="sng" dirty="0" smtClean="0">
                <a:hlinkClick r:id="rId2"/>
              </a:rPr>
              <a:t>Romans </a:t>
            </a:r>
            <a:r>
              <a:rPr lang="en-US" u="sng" dirty="0">
                <a:hlinkClick r:id="rId2"/>
              </a:rPr>
              <a:t>15:5</a:t>
            </a:r>
            <a:r>
              <a:rPr lang="en-US" dirty="0"/>
              <a:t> describes Him as the God of patience and comfort.</a:t>
            </a:r>
          </a:p>
          <a:p>
            <a:r>
              <a:rPr lang="en-US" u="sng" dirty="0" smtClean="0">
                <a:hlinkClick r:id="rId3"/>
              </a:rPr>
              <a:t>2 Corinthians </a:t>
            </a:r>
            <a:r>
              <a:rPr lang="en-US" u="sng" dirty="0">
                <a:hlinkClick r:id="rId3"/>
              </a:rPr>
              <a:t>1:3</a:t>
            </a:r>
            <a:r>
              <a:rPr lang="en-US" dirty="0"/>
              <a:t> calls our God, “the Father of mercies and God of all comfort.</a:t>
            </a:r>
          </a:p>
          <a:p>
            <a:r>
              <a:rPr lang="en-US" dirty="0" smtClean="0"/>
              <a:t> </a:t>
            </a:r>
            <a:r>
              <a:rPr lang="en-US" u="sng" dirty="0" smtClean="0">
                <a:hlinkClick r:id="rId4"/>
              </a:rPr>
              <a:t>2 Thessalonians </a:t>
            </a:r>
            <a:r>
              <a:rPr lang="en-US" u="sng" dirty="0">
                <a:hlinkClick r:id="rId4"/>
              </a:rPr>
              <a:t>2:16-17</a:t>
            </a:r>
            <a:r>
              <a:rPr lang="en-US" dirty="0"/>
              <a:t> says, “</a:t>
            </a:r>
            <a:r>
              <a:rPr lang="en-US" baseline="30000" dirty="0"/>
              <a:t>16</a:t>
            </a:r>
            <a:r>
              <a:rPr lang="en-US" dirty="0"/>
              <a:t>Now may our Lord Jesus Christ Himself, and our God and Father, who has loved us and given us everlasting consolation and good hope by grace,  </a:t>
            </a:r>
            <a:r>
              <a:rPr lang="en-US" baseline="30000" dirty="0"/>
              <a:t>17</a:t>
            </a:r>
            <a:r>
              <a:rPr lang="en-US" dirty="0"/>
              <a:t>comfort your hearts and establish you in every good word and work</a:t>
            </a:r>
            <a:r>
              <a:rPr lang="en-US" dirty="0" smtClean="0"/>
              <a:t>.”</a:t>
            </a:r>
            <a:endParaRPr lang="en-US" dirty="0"/>
          </a:p>
        </p:txBody>
      </p:sp>
    </p:spTree>
    <p:extLst>
      <p:ext uri="{BB962C8B-B14F-4D97-AF65-F5344CB8AC3E}">
        <p14:creationId xmlns:p14="http://schemas.microsoft.com/office/powerpoint/2010/main" val="456693200"/>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God Is A God Of Comfort</a:t>
            </a:r>
            <a:endParaRPr lang="en-US" dirty="0"/>
          </a:p>
        </p:txBody>
      </p:sp>
      <p:sp>
        <p:nvSpPr>
          <p:cNvPr id="3" name="Content Placeholder 2"/>
          <p:cNvSpPr>
            <a:spLocks noGrp="1"/>
          </p:cNvSpPr>
          <p:nvPr>
            <p:ph idx="1"/>
          </p:nvPr>
        </p:nvSpPr>
        <p:spPr/>
        <p:txBody>
          <a:bodyPr>
            <a:normAutofit fontScale="92500" lnSpcReduction="10000"/>
          </a:bodyPr>
          <a:lstStyle/>
          <a:p>
            <a:r>
              <a:rPr lang="en-US" u="sng" dirty="0" smtClean="0">
                <a:hlinkClick r:id="rId2"/>
              </a:rPr>
              <a:t>John 14:16</a:t>
            </a:r>
            <a:r>
              <a:rPr lang="en-US" dirty="0" smtClean="0"/>
              <a:t>, </a:t>
            </a:r>
            <a:r>
              <a:rPr lang="en-US" u="sng" dirty="0" smtClean="0">
                <a:hlinkClick r:id="rId3"/>
              </a:rPr>
              <a:t>26</a:t>
            </a:r>
            <a:r>
              <a:rPr lang="en-US" dirty="0" smtClean="0"/>
              <a:t>, </a:t>
            </a:r>
            <a:r>
              <a:rPr lang="en-US" u="sng" dirty="0" smtClean="0">
                <a:hlinkClick r:id="rId4"/>
              </a:rPr>
              <a:t>15:26</a:t>
            </a:r>
            <a:r>
              <a:rPr lang="en-US" dirty="0" smtClean="0"/>
              <a:t> refers to the Holy Spirit as “the Helper.” (NKJV, NASU)  </a:t>
            </a:r>
          </a:p>
          <a:p>
            <a:r>
              <a:rPr lang="en-US" dirty="0" smtClean="0"/>
              <a:t>The term is a form of the word for “comfort”.</a:t>
            </a:r>
          </a:p>
          <a:p>
            <a:r>
              <a:rPr lang="en-US" dirty="0" smtClean="0"/>
              <a:t>The KJV and ASV both describe the Holy Spirit in these texts as “the Comforter.”  </a:t>
            </a:r>
          </a:p>
          <a:p>
            <a:r>
              <a:rPr lang="en-US" dirty="0" smtClean="0"/>
              <a:t>While the term in describing the Holy Spirit is not limited to one of comfort (He does so much more for us – hence, the term “helper” in later versions), it certainly is something He provides for us.    </a:t>
            </a:r>
            <a:endParaRPr lang="en-US" dirty="0"/>
          </a:p>
        </p:txBody>
      </p:sp>
    </p:spTree>
    <p:extLst>
      <p:ext uri="{BB962C8B-B14F-4D97-AF65-F5344CB8AC3E}">
        <p14:creationId xmlns:p14="http://schemas.microsoft.com/office/powerpoint/2010/main" val="3376681205"/>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God Is A God Of Comfort</a:t>
            </a:r>
            <a:endParaRPr lang="en-US" dirty="0"/>
          </a:p>
        </p:txBody>
      </p:sp>
      <p:sp>
        <p:nvSpPr>
          <p:cNvPr id="3" name="Content Placeholder 2"/>
          <p:cNvSpPr>
            <a:spLocks noGrp="1"/>
          </p:cNvSpPr>
          <p:nvPr>
            <p:ph idx="1"/>
          </p:nvPr>
        </p:nvSpPr>
        <p:spPr/>
        <p:txBody>
          <a:bodyPr>
            <a:normAutofit/>
          </a:bodyPr>
          <a:lstStyle/>
          <a:p>
            <a:r>
              <a:rPr lang="en-US" dirty="0" smtClean="0"/>
              <a:t>Numbers of other passages describe Him as a caring God – </a:t>
            </a:r>
            <a:r>
              <a:rPr lang="en-US" u="sng" dirty="0" smtClean="0">
                <a:hlinkClick r:id="rId2"/>
              </a:rPr>
              <a:t>1 Peter 5:7</a:t>
            </a:r>
            <a:r>
              <a:rPr lang="en-US" dirty="0" smtClean="0"/>
              <a:t>, He cares for you.</a:t>
            </a:r>
          </a:p>
          <a:p>
            <a:r>
              <a:rPr lang="en-US" dirty="0" smtClean="0"/>
              <a:t>He is a God of hope and patience, mercy and grace.  </a:t>
            </a:r>
          </a:p>
          <a:p>
            <a:r>
              <a:rPr lang="en-US" dirty="0" smtClean="0"/>
              <a:t>He truly is concerned about us and wants what is best.  </a:t>
            </a:r>
          </a:p>
          <a:p>
            <a:r>
              <a:rPr lang="en-US" dirty="0" smtClean="0"/>
              <a:t>His message is ultimately one of hope and forgiveness and salvation.  </a:t>
            </a:r>
          </a:p>
        </p:txBody>
      </p:sp>
    </p:spTree>
    <p:extLst>
      <p:ext uri="{BB962C8B-B14F-4D97-AF65-F5344CB8AC3E}">
        <p14:creationId xmlns:p14="http://schemas.microsoft.com/office/powerpoint/2010/main" val="164212181"/>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God Is A God Of Comfort</a:t>
            </a:r>
            <a:endParaRPr lang="en-US" dirty="0"/>
          </a:p>
        </p:txBody>
      </p:sp>
      <p:sp>
        <p:nvSpPr>
          <p:cNvPr id="3" name="Content Placeholder 2"/>
          <p:cNvSpPr>
            <a:spLocks noGrp="1"/>
          </p:cNvSpPr>
          <p:nvPr>
            <p:ph idx="1"/>
          </p:nvPr>
        </p:nvSpPr>
        <p:spPr/>
        <p:txBody>
          <a:bodyPr/>
          <a:lstStyle/>
          <a:p>
            <a:r>
              <a:rPr lang="en-US" dirty="0" smtClean="0"/>
              <a:t>2 Peter 1:3 He has given us “all things that pertain to life and godliness.”  </a:t>
            </a:r>
          </a:p>
          <a:p>
            <a:r>
              <a:rPr lang="en-US" dirty="0" smtClean="0"/>
              <a:t>HE is a God of victory who has defeated the enemy and is in full control.  </a:t>
            </a:r>
          </a:p>
          <a:p>
            <a:r>
              <a:rPr lang="en-US" dirty="0" smtClean="0"/>
              <a:t>Such thoughts ought to be great comfort and consolation to us as we face so many in this world who fall far short of His image and character.</a:t>
            </a:r>
          </a:p>
        </p:txBody>
      </p:sp>
    </p:spTree>
    <p:extLst>
      <p:ext uri="{BB962C8B-B14F-4D97-AF65-F5344CB8AC3E}">
        <p14:creationId xmlns:p14="http://schemas.microsoft.com/office/powerpoint/2010/main" val="592939318"/>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Comfort Is Promised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a:t>
            </a:r>
            <a:r>
              <a:rPr lang="en-US" dirty="0"/>
              <a:t>some sense, the Christian life brings about true comfort, even as we face difficulties or whatever might come our way.</a:t>
            </a:r>
          </a:p>
          <a:p>
            <a:r>
              <a:rPr lang="en-US" u="sng" dirty="0" smtClean="0">
                <a:hlinkClick r:id="rId2"/>
              </a:rPr>
              <a:t>Matthew </a:t>
            </a:r>
            <a:r>
              <a:rPr lang="en-US" u="sng" dirty="0">
                <a:hlinkClick r:id="rId2"/>
              </a:rPr>
              <a:t>5:4</a:t>
            </a:r>
            <a:r>
              <a:rPr lang="en-US" dirty="0"/>
              <a:t>, “</a:t>
            </a:r>
            <a:r>
              <a:rPr lang="en-US" i="1" dirty="0"/>
              <a:t>Blessed are those who mourn, for they shall be comforted</a:t>
            </a:r>
            <a:r>
              <a:rPr lang="en-US" dirty="0"/>
              <a:t>.”</a:t>
            </a:r>
          </a:p>
          <a:p>
            <a:r>
              <a:rPr lang="en-US" u="sng" dirty="0" smtClean="0">
                <a:hlinkClick r:id="rId3"/>
              </a:rPr>
              <a:t>Luke </a:t>
            </a:r>
            <a:r>
              <a:rPr lang="en-US" u="sng" dirty="0">
                <a:hlinkClick r:id="rId3"/>
              </a:rPr>
              <a:t>16:25</a:t>
            </a:r>
            <a:r>
              <a:rPr lang="en-US" dirty="0"/>
              <a:t> – in the parable of the rich man and Lazarus, we find Abraham explaining to the rich man, “</a:t>
            </a:r>
            <a:r>
              <a:rPr lang="en-US" i="1" dirty="0"/>
              <a:t>But Abraham said, ‘Son, remember that in your lifetime you received your good things, and likewise Lazarus evil things; but now he is comforted and you are tormented</a:t>
            </a:r>
            <a:r>
              <a:rPr lang="en-US" dirty="0"/>
              <a:t>.”  </a:t>
            </a:r>
            <a:endParaRPr lang="en-US" dirty="0" smtClean="0"/>
          </a:p>
          <a:p>
            <a:endParaRPr lang="en-US" dirty="0"/>
          </a:p>
        </p:txBody>
      </p:sp>
    </p:spTree>
    <p:extLst>
      <p:ext uri="{BB962C8B-B14F-4D97-AF65-F5344CB8AC3E}">
        <p14:creationId xmlns:p14="http://schemas.microsoft.com/office/powerpoint/2010/main" val="1274539105"/>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336</Words>
  <Application>Microsoft Office PowerPoint</Application>
  <PresentationFormat>On-screen Show (4:3)</PresentationFormat>
  <Paragraphs>84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TRUE COMFORT</vt:lpstr>
      <vt:lpstr>Introduction</vt:lpstr>
      <vt:lpstr>Introduction</vt:lpstr>
      <vt:lpstr>What is comfort?</vt:lpstr>
      <vt:lpstr>Our God Is A God Of Comfort</vt:lpstr>
      <vt:lpstr>Our God Is A God Of Comfort</vt:lpstr>
      <vt:lpstr>Our God Is A God Of Comfort</vt:lpstr>
      <vt:lpstr>Our God Is A God Of Comfort</vt:lpstr>
      <vt:lpstr>Comfort Is Promised</vt:lpstr>
      <vt:lpstr>Comfort Is Promised</vt:lpstr>
      <vt:lpstr>We CAN Have Comfort</vt:lpstr>
      <vt:lpstr>We CAN Have Comfort</vt:lpstr>
      <vt:lpstr>We CAN Have Comfort</vt:lpstr>
      <vt:lpstr>We Find Comfort In His Word</vt:lpstr>
      <vt:lpstr>We Find Comfort In His Word</vt:lpstr>
      <vt:lpstr>We Find Comfort In His Word</vt:lpstr>
      <vt:lpstr>We Are To Comfort One Another</vt:lpstr>
      <vt:lpstr>We Are To Comfort One Another</vt:lpstr>
      <vt:lpstr>We Are To Comfort One Another</vt:lpstr>
      <vt:lpstr>We Are To Comfort One Another</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TRUE COMFORT</dc:title>
  <dc:creator>Aarons</dc:creator>
  <cp:lastModifiedBy>Aarons</cp:lastModifiedBy>
  <cp:revision>7</cp:revision>
  <dcterms:created xsi:type="dcterms:W3CDTF">2015-04-16T13:51:23Z</dcterms:created>
  <dcterms:modified xsi:type="dcterms:W3CDTF">2015-04-24T03:52:46Z</dcterms:modified>
</cp:coreProperties>
</file>