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8" r:id="rId5"/>
    <p:sldId id="266" r:id="rId6"/>
    <p:sldId id="267" r:id="rId7"/>
    <p:sldId id="268" r:id="rId8"/>
    <p:sldId id="269" r:id="rId9"/>
    <p:sldId id="259" r:id="rId10"/>
    <p:sldId id="270" r:id="rId11"/>
    <p:sldId id="260" r:id="rId12"/>
    <p:sldId id="271" r:id="rId13"/>
    <p:sldId id="272" r:id="rId14"/>
    <p:sldId id="261" r:id="rId15"/>
    <p:sldId id="273" r:id="rId16"/>
    <p:sldId id="274" r:id="rId17"/>
    <p:sldId id="275" r:id="rId18"/>
    <p:sldId id="276" r:id="rId19"/>
    <p:sldId id="277" r:id="rId20"/>
    <p:sldId id="262" r:id="rId21"/>
    <p:sldId id="278" r:id="rId22"/>
    <p:sldId id="279" r:id="rId23"/>
    <p:sldId id="280" r:id="rId24"/>
    <p:sldId id="263" r:id="rId25"/>
    <p:sldId id="281" r:id="rId26"/>
    <p:sldId id="282" r:id="rId27"/>
    <p:sldId id="283" r:id="rId28"/>
    <p:sldId id="26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12" autoAdjust="0"/>
  </p:normalViewPr>
  <p:slideViewPr>
    <p:cSldViewPr>
      <p:cViewPr varScale="1">
        <p:scale>
          <a:sx n="79" d="100"/>
          <a:sy n="79" d="100"/>
        </p:scale>
        <p:origin x="-1866" y="-78"/>
      </p:cViewPr>
      <p:guideLst>
        <p:guide orient="horz" pos="2160"/>
        <p:guide pos="2880"/>
      </p:guideLst>
    </p:cSldViewPr>
  </p:slideViewPr>
  <p:outlineViewPr>
    <p:cViewPr>
      <p:scale>
        <a:sx n="33" d="100"/>
        <a:sy n="33" d="100"/>
      </p:scale>
      <p:origin x="42" y="426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43D568-57E3-49BA-B834-F64519F3C27B}" type="datetimeFigureOut">
              <a:rPr lang="en-US" smtClean="0"/>
              <a:t>7/6/2015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779AD-09F4-496A-ADEF-97B2BB95B007}" type="slidenum">
              <a:rPr lang="en-US" smtClean="0"/>
              <a:t>‹#›</a:t>
            </a:fld>
            <a:endParaRPr lang="en-US"/>
          </a:p>
        </p:txBody>
      </p:sp>
    </p:spTree>
    <p:extLst>
      <p:ext uri="{BB962C8B-B14F-4D97-AF65-F5344CB8AC3E}">
        <p14:creationId xmlns:p14="http://schemas.microsoft.com/office/powerpoint/2010/main" val="2748035321"/>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43D568-57E3-49BA-B834-F64519F3C27B}" type="datetimeFigureOut">
              <a:rPr lang="en-US" smtClean="0"/>
              <a:t>7/6/2015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779AD-09F4-496A-ADEF-97B2BB95B007}" type="slidenum">
              <a:rPr lang="en-US" smtClean="0"/>
              <a:t>‹#›</a:t>
            </a:fld>
            <a:endParaRPr lang="en-US"/>
          </a:p>
        </p:txBody>
      </p:sp>
    </p:spTree>
    <p:extLst>
      <p:ext uri="{BB962C8B-B14F-4D97-AF65-F5344CB8AC3E}">
        <p14:creationId xmlns:p14="http://schemas.microsoft.com/office/powerpoint/2010/main" val="3168957073"/>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43D568-57E3-49BA-B834-F64519F3C27B}" type="datetimeFigureOut">
              <a:rPr lang="en-US" smtClean="0"/>
              <a:t>7/6/2015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779AD-09F4-496A-ADEF-97B2BB95B007}" type="slidenum">
              <a:rPr lang="en-US" smtClean="0"/>
              <a:t>‹#›</a:t>
            </a:fld>
            <a:endParaRPr lang="en-US"/>
          </a:p>
        </p:txBody>
      </p:sp>
    </p:spTree>
    <p:extLst>
      <p:ext uri="{BB962C8B-B14F-4D97-AF65-F5344CB8AC3E}">
        <p14:creationId xmlns:p14="http://schemas.microsoft.com/office/powerpoint/2010/main" val="4178938972"/>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43D568-57E3-49BA-B834-F64519F3C27B}" type="datetimeFigureOut">
              <a:rPr lang="en-US" smtClean="0"/>
              <a:t>7/6/2015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779AD-09F4-496A-ADEF-97B2BB95B007}" type="slidenum">
              <a:rPr lang="en-US" smtClean="0"/>
              <a:t>‹#›</a:t>
            </a:fld>
            <a:endParaRPr lang="en-US"/>
          </a:p>
        </p:txBody>
      </p:sp>
    </p:spTree>
    <p:extLst>
      <p:ext uri="{BB962C8B-B14F-4D97-AF65-F5344CB8AC3E}">
        <p14:creationId xmlns:p14="http://schemas.microsoft.com/office/powerpoint/2010/main" val="1251216311"/>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43D568-57E3-49BA-B834-F64519F3C27B}" type="datetimeFigureOut">
              <a:rPr lang="en-US" smtClean="0"/>
              <a:t>7/6/2015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779AD-09F4-496A-ADEF-97B2BB95B007}" type="slidenum">
              <a:rPr lang="en-US" smtClean="0"/>
              <a:t>‹#›</a:t>
            </a:fld>
            <a:endParaRPr lang="en-US"/>
          </a:p>
        </p:txBody>
      </p:sp>
    </p:spTree>
    <p:extLst>
      <p:ext uri="{BB962C8B-B14F-4D97-AF65-F5344CB8AC3E}">
        <p14:creationId xmlns:p14="http://schemas.microsoft.com/office/powerpoint/2010/main" val="2169554315"/>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43D568-57E3-49BA-B834-F64519F3C27B}" type="datetimeFigureOut">
              <a:rPr lang="en-US" smtClean="0"/>
              <a:t>7/6/2015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9779AD-09F4-496A-ADEF-97B2BB95B007}" type="slidenum">
              <a:rPr lang="en-US" smtClean="0"/>
              <a:t>‹#›</a:t>
            </a:fld>
            <a:endParaRPr lang="en-US"/>
          </a:p>
        </p:txBody>
      </p:sp>
    </p:spTree>
    <p:extLst>
      <p:ext uri="{BB962C8B-B14F-4D97-AF65-F5344CB8AC3E}">
        <p14:creationId xmlns:p14="http://schemas.microsoft.com/office/powerpoint/2010/main" val="1132199022"/>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43D568-57E3-49BA-B834-F64519F3C27B}" type="datetimeFigureOut">
              <a:rPr lang="en-US" smtClean="0"/>
              <a:t>7/6/2015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9779AD-09F4-496A-ADEF-97B2BB95B007}" type="slidenum">
              <a:rPr lang="en-US" smtClean="0"/>
              <a:t>‹#›</a:t>
            </a:fld>
            <a:endParaRPr lang="en-US"/>
          </a:p>
        </p:txBody>
      </p:sp>
    </p:spTree>
    <p:extLst>
      <p:ext uri="{BB962C8B-B14F-4D97-AF65-F5344CB8AC3E}">
        <p14:creationId xmlns:p14="http://schemas.microsoft.com/office/powerpoint/2010/main" val="4006359243"/>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43D568-57E3-49BA-B834-F64519F3C27B}" type="datetimeFigureOut">
              <a:rPr lang="en-US" smtClean="0"/>
              <a:t>7/6/2015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9779AD-09F4-496A-ADEF-97B2BB95B007}" type="slidenum">
              <a:rPr lang="en-US" smtClean="0"/>
              <a:t>‹#›</a:t>
            </a:fld>
            <a:endParaRPr lang="en-US"/>
          </a:p>
        </p:txBody>
      </p:sp>
    </p:spTree>
    <p:extLst>
      <p:ext uri="{BB962C8B-B14F-4D97-AF65-F5344CB8AC3E}">
        <p14:creationId xmlns:p14="http://schemas.microsoft.com/office/powerpoint/2010/main" val="4185950093"/>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43D568-57E3-49BA-B834-F64519F3C27B}" type="datetimeFigureOut">
              <a:rPr lang="en-US" smtClean="0"/>
              <a:t>7/6/2015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9779AD-09F4-496A-ADEF-97B2BB95B007}" type="slidenum">
              <a:rPr lang="en-US" smtClean="0"/>
              <a:t>‹#›</a:t>
            </a:fld>
            <a:endParaRPr lang="en-US"/>
          </a:p>
        </p:txBody>
      </p:sp>
    </p:spTree>
    <p:extLst>
      <p:ext uri="{BB962C8B-B14F-4D97-AF65-F5344CB8AC3E}">
        <p14:creationId xmlns:p14="http://schemas.microsoft.com/office/powerpoint/2010/main" val="651890625"/>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43D568-57E3-49BA-B834-F64519F3C27B}" type="datetimeFigureOut">
              <a:rPr lang="en-US" smtClean="0"/>
              <a:t>7/6/2015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9779AD-09F4-496A-ADEF-97B2BB95B007}" type="slidenum">
              <a:rPr lang="en-US" smtClean="0"/>
              <a:t>‹#›</a:t>
            </a:fld>
            <a:endParaRPr lang="en-US"/>
          </a:p>
        </p:txBody>
      </p:sp>
    </p:spTree>
    <p:extLst>
      <p:ext uri="{BB962C8B-B14F-4D97-AF65-F5344CB8AC3E}">
        <p14:creationId xmlns:p14="http://schemas.microsoft.com/office/powerpoint/2010/main" val="4255670028"/>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43D568-57E3-49BA-B834-F64519F3C27B}" type="datetimeFigureOut">
              <a:rPr lang="en-US" smtClean="0"/>
              <a:t>7/6/2015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9779AD-09F4-496A-ADEF-97B2BB95B007}" type="slidenum">
              <a:rPr lang="en-US" smtClean="0"/>
              <a:t>‹#›</a:t>
            </a:fld>
            <a:endParaRPr lang="en-US"/>
          </a:p>
        </p:txBody>
      </p:sp>
    </p:spTree>
    <p:extLst>
      <p:ext uri="{BB962C8B-B14F-4D97-AF65-F5344CB8AC3E}">
        <p14:creationId xmlns:p14="http://schemas.microsoft.com/office/powerpoint/2010/main" val="3136274699"/>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40000"/>
                <a:lumOff val="60000"/>
              </a:schemeClr>
            </a:gs>
            <a:gs pos="13000">
              <a:srgbClr val="0047FF">
                <a:alpha val="15000"/>
              </a:srgbClr>
            </a:gs>
            <a:gs pos="28000">
              <a:schemeClr val="accent3">
                <a:lumMod val="60000"/>
                <a:lumOff val="40000"/>
                <a:alpha val="60000"/>
              </a:schemeClr>
            </a:gs>
            <a:gs pos="42999">
              <a:srgbClr val="0047FF">
                <a:alpha val="20000"/>
              </a:srgbClr>
            </a:gs>
            <a:gs pos="58000">
              <a:schemeClr val="accent2">
                <a:lumMod val="60000"/>
                <a:lumOff val="40000"/>
                <a:alpha val="56000"/>
              </a:schemeClr>
            </a:gs>
            <a:gs pos="72000">
              <a:srgbClr val="0047FF">
                <a:alpha val="27000"/>
              </a:srgbClr>
            </a:gs>
            <a:gs pos="87000">
              <a:srgbClr val="FFC000">
                <a:alpha val="55000"/>
              </a:srgbClr>
            </a:gs>
            <a:gs pos="100000">
              <a:srgbClr val="0047FF">
                <a:alpha val="18000"/>
              </a:srgbClr>
            </a:gs>
          </a:gsLst>
          <a:lin ang="81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43D568-57E3-49BA-B834-F64519F3C27B}" type="datetimeFigureOut">
              <a:rPr lang="en-US" smtClean="0"/>
              <a:t>7/6/2015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9779AD-09F4-496A-ADEF-97B2BB95B007}" type="slidenum">
              <a:rPr lang="en-US" smtClean="0"/>
              <a:t>‹#›</a:t>
            </a:fld>
            <a:endParaRPr lang="en-US"/>
          </a:p>
        </p:txBody>
      </p:sp>
    </p:spTree>
    <p:extLst>
      <p:ext uri="{BB962C8B-B14F-4D97-AF65-F5344CB8AC3E}">
        <p14:creationId xmlns:p14="http://schemas.microsoft.com/office/powerpoint/2010/main" val="8334872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2209799"/>
          </a:xfrm>
        </p:spPr>
        <p:txBody>
          <a:bodyPr>
            <a:normAutofit/>
          </a:bodyPr>
          <a:lstStyle/>
          <a:p>
            <a:r>
              <a:rPr lang="en-US" sz="6600" b="1" dirty="0" smtClean="0"/>
              <a:t>The Bible Is Unique</a:t>
            </a:r>
            <a:endParaRPr lang="en-US" sz="6600" b="1" dirty="0"/>
          </a:p>
        </p:txBody>
      </p:sp>
      <p:sp>
        <p:nvSpPr>
          <p:cNvPr id="3" name="Subtitle 2"/>
          <p:cNvSpPr>
            <a:spLocks noGrp="1"/>
          </p:cNvSpPr>
          <p:nvPr>
            <p:ph type="subTitle" idx="1"/>
          </p:nvPr>
        </p:nvSpPr>
        <p:spPr>
          <a:xfrm>
            <a:off x="533400" y="3886200"/>
            <a:ext cx="8001000" cy="2667000"/>
          </a:xfrm>
        </p:spPr>
        <p:txBody>
          <a:bodyPr>
            <a:normAutofit fontScale="85000" lnSpcReduction="20000"/>
          </a:bodyPr>
          <a:lstStyle/>
          <a:p>
            <a:r>
              <a:rPr lang="en-US" sz="6000" dirty="0" smtClean="0">
                <a:solidFill>
                  <a:schemeClr val="tx1"/>
                </a:solidFill>
              </a:rPr>
              <a:t>It Is A Book Like No Other In The World</a:t>
            </a:r>
            <a:r>
              <a:rPr lang="en-US" sz="6000" dirty="0" smtClean="0">
                <a:solidFill>
                  <a:schemeClr val="tx1"/>
                </a:solidFill>
              </a:rPr>
              <a:t>.</a:t>
            </a:r>
          </a:p>
          <a:p>
            <a:r>
              <a:rPr lang="en-US" sz="6000" dirty="0" smtClean="0">
                <a:solidFill>
                  <a:schemeClr val="tx1"/>
                </a:solidFill>
              </a:rPr>
              <a:t>You should know this.</a:t>
            </a:r>
            <a:endParaRPr lang="en-US" sz="6000" dirty="0" smtClean="0">
              <a:solidFill>
                <a:schemeClr val="tx1"/>
              </a:solidFill>
            </a:endParaRPr>
          </a:p>
          <a:p>
            <a:r>
              <a:rPr lang="en-US" dirty="0" smtClean="0"/>
              <a:t> </a:t>
            </a:r>
            <a:endParaRPr lang="en-US" dirty="0"/>
          </a:p>
        </p:txBody>
      </p:sp>
    </p:spTree>
    <p:extLst>
      <p:ext uri="{BB962C8B-B14F-4D97-AF65-F5344CB8AC3E}">
        <p14:creationId xmlns:p14="http://schemas.microsoft.com/office/powerpoint/2010/main" val="1622857441"/>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UNIQUE IN ITS CONTINUITY</a:t>
            </a:r>
            <a:endParaRPr lang="en-US" dirty="0"/>
          </a:p>
        </p:txBody>
      </p:sp>
      <p:sp>
        <p:nvSpPr>
          <p:cNvPr id="3" name="Content Placeholder 2"/>
          <p:cNvSpPr>
            <a:spLocks noGrp="1"/>
          </p:cNvSpPr>
          <p:nvPr>
            <p:ph idx="1"/>
          </p:nvPr>
        </p:nvSpPr>
        <p:spPr>
          <a:xfrm>
            <a:off x="0" y="1371600"/>
            <a:ext cx="9144000" cy="5257800"/>
          </a:xfrm>
        </p:spPr>
        <p:txBody>
          <a:bodyPr>
            <a:normAutofit fontScale="92500" lnSpcReduction="10000"/>
          </a:bodyPr>
          <a:lstStyle/>
          <a:p>
            <a:r>
              <a:rPr lang="en-US" dirty="0" smtClean="0"/>
              <a:t>Compare the continuity of the Bible with any other writings of men          </a:t>
            </a:r>
          </a:p>
          <a:p>
            <a:r>
              <a:rPr lang="en-US" dirty="0" smtClean="0"/>
              <a:t>Imagine what you would have it you took just ten authors...             </a:t>
            </a:r>
          </a:p>
          <a:p>
            <a:r>
              <a:rPr lang="en-US" dirty="0" smtClean="0"/>
              <a:t>From one walk of life, one generation, one place, one time, one mood, one continent, one language             </a:t>
            </a:r>
          </a:p>
          <a:p>
            <a:r>
              <a:rPr lang="en-US" dirty="0" smtClean="0"/>
              <a:t>Speaking on just one controversial subject          </a:t>
            </a:r>
          </a:p>
          <a:p>
            <a:r>
              <a:rPr lang="en-US" dirty="0" smtClean="0"/>
              <a:t>You would have a conglomeration of conflicting ideas, not harmony! </a:t>
            </a:r>
            <a:endParaRPr lang="en-US" dirty="0" smtClean="0"/>
          </a:p>
          <a:p>
            <a:r>
              <a:rPr lang="en-US" dirty="0" smtClean="0"/>
              <a:t>[</a:t>
            </a:r>
            <a:r>
              <a:rPr lang="en-US" dirty="0" smtClean="0"/>
              <a:t>The Bible is truly unique, one of a kind, in its continuity.  It is also...]</a:t>
            </a:r>
          </a:p>
          <a:p>
            <a:endParaRPr lang="en-US" dirty="0"/>
          </a:p>
        </p:txBody>
      </p:sp>
    </p:spTree>
    <p:extLst>
      <p:ext uri="{BB962C8B-B14F-4D97-AF65-F5344CB8AC3E}">
        <p14:creationId xmlns:p14="http://schemas.microsoft.com/office/powerpoint/2010/main" val="3803105601"/>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UNIQUE IN ITS TRANSLATION AND CIRCULATION </a:t>
            </a:r>
            <a:r>
              <a:rPr lang="en-US" dirty="0" smtClean="0"/>
              <a:t> </a:t>
            </a:r>
            <a:endParaRPr lang="en-US" dirty="0"/>
          </a:p>
        </p:txBody>
      </p:sp>
      <p:sp>
        <p:nvSpPr>
          <p:cNvPr id="3" name="Content Placeholder 2"/>
          <p:cNvSpPr>
            <a:spLocks noGrp="1"/>
          </p:cNvSpPr>
          <p:nvPr>
            <p:ph idx="1"/>
          </p:nvPr>
        </p:nvSpPr>
        <p:spPr/>
        <p:txBody>
          <a:bodyPr>
            <a:normAutofit/>
          </a:bodyPr>
          <a:lstStyle/>
          <a:p>
            <a:r>
              <a:rPr lang="en-US" b="1" dirty="0" smtClean="0"/>
              <a:t>THE TRANSLATION OF THE BIBLE... </a:t>
            </a:r>
            <a:r>
              <a:rPr lang="en-US" dirty="0" smtClean="0"/>
              <a:t>      </a:t>
            </a:r>
          </a:p>
          <a:p>
            <a:r>
              <a:rPr lang="en-US" dirty="0" smtClean="0"/>
              <a:t>One of the first major books translated          </a:t>
            </a:r>
          </a:p>
          <a:p>
            <a:r>
              <a:rPr lang="en-US" dirty="0" smtClean="0"/>
              <a:t>E.g., the Septuagint version of the OT          </a:t>
            </a:r>
          </a:p>
          <a:p>
            <a:r>
              <a:rPr lang="en-US" dirty="0" smtClean="0"/>
              <a:t>Translated into Greek in 250 B.C.       </a:t>
            </a:r>
          </a:p>
        </p:txBody>
      </p:sp>
    </p:spTree>
    <p:extLst>
      <p:ext uri="{BB962C8B-B14F-4D97-AF65-F5344CB8AC3E}">
        <p14:creationId xmlns:p14="http://schemas.microsoft.com/office/powerpoint/2010/main" val="1346127578"/>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UNIQUE IN ITS TRANSLATION AND CIRCULATION</a:t>
            </a:r>
            <a:endParaRPr lang="en-US" dirty="0"/>
          </a:p>
        </p:txBody>
      </p:sp>
      <p:sp>
        <p:nvSpPr>
          <p:cNvPr id="3" name="Content Placeholder 2"/>
          <p:cNvSpPr>
            <a:spLocks noGrp="1"/>
          </p:cNvSpPr>
          <p:nvPr>
            <p:ph idx="1"/>
          </p:nvPr>
        </p:nvSpPr>
        <p:spPr>
          <a:xfrm>
            <a:off x="0" y="1371600"/>
            <a:ext cx="9144000" cy="5257800"/>
          </a:xfrm>
        </p:spPr>
        <p:txBody>
          <a:bodyPr>
            <a:normAutofit lnSpcReduction="10000"/>
          </a:bodyPr>
          <a:lstStyle/>
          <a:p>
            <a:r>
              <a:rPr lang="en-US" dirty="0"/>
              <a:t>Between 1950-1960, </a:t>
            </a:r>
            <a:r>
              <a:rPr lang="en-US" dirty="0" smtClean="0"/>
              <a:t>more than 3000 </a:t>
            </a:r>
            <a:r>
              <a:rPr lang="en-US" dirty="0"/>
              <a:t>Bible translators were at work       </a:t>
            </a:r>
          </a:p>
          <a:p>
            <a:r>
              <a:rPr lang="en-US" b="1" dirty="0"/>
              <a:t>"By the end of 1993, the whole Bible had been translated into 337 languages; </a:t>
            </a:r>
            <a:r>
              <a:rPr lang="en-US" b="1" dirty="0" smtClean="0"/>
              <a:t>over 2000 dialects, and 2,062 </a:t>
            </a:r>
            <a:r>
              <a:rPr lang="en-US" b="1" dirty="0"/>
              <a:t>languages have translations of at least one book of the Bible."</a:t>
            </a:r>
            <a:r>
              <a:rPr lang="en-US" dirty="0"/>
              <a:t> </a:t>
            </a:r>
            <a:endParaRPr lang="en-US" dirty="0" smtClean="0"/>
          </a:p>
          <a:p>
            <a:r>
              <a:rPr lang="en-US" dirty="0" smtClean="0"/>
              <a:t>- </a:t>
            </a:r>
            <a:r>
              <a:rPr lang="en-US" dirty="0"/>
              <a:t>Guinness Book of World Records (1998)    </a:t>
            </a:r>
            <a:endParaRPr lang="en-US" dirty="0" smtClean="0"/>
          </a:p>
          <a:p>
            <a:r>
              <a:rPr lang="en-US" b="1" dirty="0" smtClean="0"/>
              <a:t>THE </a:t>
            </a:r>
            <a:r>
              <a:rPr lang="en-US" b="1" dirty="0"/>
              <a:t>CIRCULATION OF THE BIBLE... </a:t>
            </a:r>
            <a:r>
              <a:rPr lang="en-US" dirty="0"/>
              <a:t>      </a:t>
            </a:r>
            <a:endParaRPr lang="en-US" dirty="0" smtClean="0"/>
          </a:p>
          <a:p>
            <a:r>
              <a:rPr lang="en-US" dirty="0" smtClean="0"/>
              <a:t>As </a:t>
            </a:r>
            <a:r>
              <a:rPr lang="en-US" dirty="0"/>
              <a:t>of 1804 - 409 million copies       </a:t>
            </a:r>
            <a:endParaRPr lang="en-US" dirty="0" smtClean="0"/>
          </a:p>
          <a:p>
            <a:r>
              <a:rPr lang="en-US" dirty="0" smtClean="0"/>
              <a:t>As </a:t>
            </a:r>
            <a:r>
              <a:rPr lang="en-US" dirty="0"/>
              <a:t>of 1932 - one and a third billion copies       </a:t>
            </a:r>
            <a:endParaRPr lang="en-US" dirty="0" smtClean="0"/>
          </a:p>
          <a:p>
            <a:endParaRPr lang="en-US" dirty="0"/>
          </a:p>
        </p:txBody>
      </p:sp>
    </p:spTree>
    <p:extLst>
      <p:ext uri="{BB962C8B-B14F-4D97-AF65-F5344CB8AC3E}">
        <p14:creationId xmlns:p14="http://schemas.microsoft.com/office/powerpoint/2010/main" val="3841395239"/>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UNIQUE IN ITS TRANSLATION AND CIRCULATION</a:t>
            </a:r>
            <a:endParaRPr lang="en-US" dirty="0"/>
          </a:p>
        </p:txBody>
      </p:sp>
      <p:sp>
        <p:nvSpPr>
          <p:cNvPr id="3" name="Content Placeholder 2"/>
          <p:cNvSpPr>
            <a:spLocks noGrp="1"/>
          </p:cNvSpPr>
          <p:nvPr>
            <p:ph idx="1"/>
          </p:nvPr>
        </p:nvSpPr>
        <p:spPr>
          <a:xfrm>
            <a:off x="0" y="1447800"/>
            <a:ext cx="9144000" cy="5257800"/>
          </a:xfrm>
        </p:spPr>
        <p:txBody>
          <a:bodyPr>
            <a:normAutofit fontScale="92500" lnSpcReduction="10000"/>
          </a:bodyPr>
          <a:lstStyle/>
          <a:p>
            <a:r>
              <a:rPr lang="en-US" b="1" dirty="0"/>
              <a:t>"The world's best-selling and most widely distributed book is the Bible, with an estimated 2.5 billion copies sold, 1815-1975."</a:t>
            </a:r>
            <a:r>
              <a:rPr lang="en-US" dirty="0"/>
              <a:t> –</a:t>
            </a:r>
          </a:p>
          <a:p>
            <a:r>
              <a:rPr lang="en-US" dirty="0"/>
              <a:t>Guinness Book of World Records  </a:t>
            </a:r>
          </a:p>
          <a:p>
            <a:r>
              <a:rPr lang="en-US" dirty="0"/>
              <a:t>[</a:t>
            </a:r>
            <a:r>
              <a:rPr lang="en-US" b="1" dirty="0"/>
              <a:t>"No other book has known the anything approaching this constant circulation"</a:t>
            </a:r>
            <a:r>
              <a:rPr lang="en-US" dirty="0"/>
              <a:t> (The Cambridge History of the Bible).  </a:t>
            </a:r>
          </a:p>
          <a:p>
            <a:r>
              <a:rPr lang="en-US" dirty="0"/>
              <a:t>You would think that if a person were sincerely seeking truth, he or she would give serious consideration to a book that has drawn so much attention!  </a:t>
            </a:r>
          </a:p>
          <a:p>
            <a:r>
              <a:rPr lang="en-US" dirty="0"/>
              <a:t>The Bible is also...</a:t>
            </a:r>
          </a:p>
          <a:p>
            <a:endParaRPr lang="en-US" dirty="0"/>
          </a:p>
        </p:txBody>
      </p:sp>
    </p:spTree>
    <p:extLst>
      <p:ext uri="{BB962C8B-B14F-4D97-AF65-F5344CB8AC3E}">
        <p14:creationId xmlns:p14="http://schemas.microsoft.com/office/powerpoint/2010/main" val="484208132"/>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UNIQUE IN ITS SURVIVAL</a:t>
            </a:r>
            <a:endParaRPr lang="en-US" dirty="0"/>
          </a:p>
        </p:txBody>
      </p:sp>
      <p:sp>
        <p:nvSpPr>
          <p:cNvPr id="3" name="Content Placeholder 2"/>
          <p:cNvSpPr>
            <a:spLocks noGrp="1"/>
          </p:cNvSpPr>
          <p:nvPr>
            <p:ph idx="1"/>
          </p:nvPr>
        </p:nvSpPr>
        <p:spPr/>
        <p:txBody>
          <a:bodyPr>
            <a:normAutofit/>
          </a:bodyPr>
          <a:lstStyle/>
          <a:p>
            <a:r>
              <a:rPr lang="en-US" b="1" dirty="0" smtClean="0"/>
              <a:t>ITS </a:t>
            </a:r>
            <a:r>
              <a:rPr lang="en-US" b="1" dirty="0" smtClean="0"/>
              <a:t>SURVIVAL THROUGH TIME... </a:t>
            </a:r>
            <a:r>
              <a:rPr lang="en-US" dirty="0" smtClean="0"/>
              <a:t>      </a:t>
            </a:r>
            <a:endParaRPr lang="en-US" dirty="0" smtClean="0"/>
          </a:p>
          <a:p>
            <a:r>
              <a:rPr lang="en-US" dirty="0" smtClean="0"/>
              <a:t>Though </a:t>
            </a:r>
            <a:r>
              <a:rPr lang="en-US" dirty="0" smtClean="0"/>
              <a:t>written on material that perishes...          </a:t>
            </a:r>
            <a:endParaRPr lang="en-US" dirty="0" smtClean="0"/>
          </a:p>
          <a:p>
            <a:r>
              <a:rPr lang="en-US" dirty="0" smtClean="0"/>
              <a:t>having </a:t>
            </a:r>
            <a:r>
              <a:rPr lang="en-US" dirty="0" smtClean="0"/>
              <a:t>to be copied and recopied for hundreds of years by </a:t>
            </a:r>
            <a:r>
              <a:rPr lang="en-US" dirty="0" smtClean="0"/>
              <a:t>hand </a:t>
            </a:r>
            <a:r>
              <a:rPr lang="en-US" dirty="0" smtClean="0"/>
              <a:t>         </a:t>
            </a:r>
            <a:endParaRPr lang="en-US" dirty="0" smtClean="0"/>
          </a:p>
          <a:p>
            <a:r>
              <a:rPr lang="en-US" dirty="0" smtClean="0"/>
              <a:t>its </a:t>
            </a:r>
            <a:r>
              <a:rPr lang="en-US" dirty="0" smtClean="0"/>
              <a:t>style, correctness, or existence did not </a:t>
            </a:r>
            <a:r>
              <a:rPr lang="en-US" dirty="0" smtClean="0"/>
              <a:t>diminish. </a:t>
            </a:r>
            <a:r>
              <a:rPr lang="en-US" dirty="0" smtClean="0"/>
              <a:t>      </a:t>
            </a:r>
            <a:endParaRPr lang="en-US" dirty="0" smtClean="0"/>
          </a:p>
        </p:txBody>
      </p:sp>
    </p:spTree>
    <p:extLst>
      <p:ext uri="{BB962C8B-B14F-4D97-AF65-F5344CB8AC3E}">
        <p14:creationId xmlns:p14="http://schemas.microsoft.com/office/powerpoint/2010/main" val="65563432"/>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UNIQUE IN ITS SURVIVAL</a:t>
            </a:r>
            <a:endParaRPr lang="en-US" dirty="0"/>
          </a:p>
        </p:txBody>
      </p:sp>
      <p:sp>
        <p:nvSpPr>
          <p:cNvPr id="3" name="Content Placeholder 2"/>
          <p:cNvSpPr>
            <a:spLocks noGrp="1"/>
          </p:cNvSpPr>
          <p:nvPr>
            <p:ph idx="1"/>
          </p:nvPr>
        </p:nvSpPr>
        <p:spPr/>
        <p:txBody>
          <a:bodyPr>
            <a:normAutofit/>
          </a:bodyPr>
          <a:lstStyle/>
          <a:p>
            <a:r>
              <a:rPr lang="en-US" dirty="0" smtClean="0"/>
              <a:t>Compared </a:t>
            </a:r>
            <a:r>
              <a:rPr lang="en-US" dirty="0"/>
              <a:t>with other ancient writings, the manuscript evidence </a:t>
            </a:r>
            <a:r>
              <a:rPr lang="en-US" dirty="0" smtClean="0"/>
              <a:t>of </a:t>
            </a:r>
            <a:r>
              <a:rPr lang="en-US" dirty="0"/>
              <a:t>the Bible:          </a:t>
            </a:r>
            <a:endParaRPr lang="en-US" dirty="0" smtClean="0"/>
          </a:p>
          <a:p>
            <a:r>
              <a:rPr lang="en-US" dirty="0" smtClean="0"/>
              <a:t>Is </a:t>
            </a:r>
            <a:r>
              <a:rPr lang="en-US" dirty="0"/>
              <a:t>greater than any 10 pieces of classical literature </a:t>
            </a:r>
            <a:r>
              <a:rPr lang="en-US" dirty="0" smtClean="0"/>
              <a:t> </a:t>
            </a:r>
            <a:r>
              <a:rPr lang="en-US" dirty="0"/>
              <a:t>combined!         </a:t>
            </a:r>
            <a:endParaRPr lang="en-US" dirty="0" smtClean="0"/>
          </a:p>
          <a:p>
            <a:r>
              <a:rPr lang="en-US" dirty="0" smtClean="0"/>
              <a:t>Is </a:t>
            </a:r>
            <a:r>
              <a:rPr lang="en-US" dirty="0"/>
              <a:t>sufficient to ensure that we are reading the words of </a:t>
            </a:r>
            <a:r>
              <a:rPr lang="en-US" dirty="0" smtClean="0"/>
              <a:t>the original. </a:t>
            </a:r>
            <a:r>
              <a:rPr lang="en-US" dirty="0"/>
              <a:t>   </a:t>
            </a:r>
            <a:endParaRPr lang="en-US" dirty="0" smtClean="0"/>
          </a:p>
          <a:p>
            <a:endParaRPr lang="en-US" dirty="0"/>
          </a:p>
        </p:txBody>
      </p:sp>
    </p:spTree>
    <p:extLst>
      <p:ext uri="{BB962C8B-B14F-4D97-AF65-F5344CB8AC3E}">
        <p14:creationId xmlns:p14="http://schemas.microsoft.com/office/powerpoint/2010/main" val="3436536910"/>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UNIQUE IN ITS SURVIVAL</a:t>
            </a:r>
            <a:endParaRPr lang="en-US" dirty="0"/>
          </a:p>
        </p:txBody>
      </p:sp>
      <p:sp>
        <p:nvSpPr>
          <p:cNvPr id="3" name="Content Placeholder 2"/>
          <p:cNvSpPr>
            <a:spLocks noGrp="1"/>
          </p:cNvSpPr>
          <p:nvPr>
            <p:ph idx="1"/>
          </p:nvPr>
        </p:nvSpPr>
        <p:spPr/>
        <p:txBody>
          <a:bodyPr>
            <a:normAutofit/>
          </a:bodyPr>
          <a:lstStyle/>
          <a:p>
            <a:r>
              <a:rPr lang="en-US" b="1" dirty="0"/>
              <a:t>ITS SURVIVAL THROUGH PERSECUTION... </a:t>
            </a:r>
            <a:r>
              <a:rPr lang="en-US" dirty="0"/>
              <a:t>      </a:t>
            </a:r>
          </a:p>
          <a:p>
            <a:r>
              <a:rPr lang="en-US" dirty="0"/>
              <a:t>Many have tried to burn it, ban it, and otherwise outlaw it          </a:t>
            </a:r>
          </a:p>
          <a:p>
            <a:r>
              <a:rPr lang="en-US" dirty="0"/>
              <a:t>From the days of Roman emperors          </a:t>
            </a:r>
          </a:p>
          <a:p>
            <a:r>
              <a:rPr lang="en-US" dirty="0"/>
              <a:t>To the present Communist-dominated countries </a:t>
            </a:r>
            <a:r>
              <a:rPr lang="en-US" dirty="0" smtClean="0"/>
              <a:t>	</a:t>
            </a:r>
          </a:p>
          <a:p>
            <a:r>
              <a:rPr lang="en-US" dirty="0" smtClean="0"/>
              <a:t>And now the Muslim world.</a:t>
            </a:r>
            <a:r>
              <a:rPr lang="en-US" dirty="0"/>
              <a:t>      </a:t>
            </a:r>
          </a:p>
          <a:p>
            <a:endParaRPr lang="en-US" dirty="0"/>
          </a:p>
        </p:txBody>
      </p:sp>
    </p:spTree>
    <p:extLst>
      <p:ext uri="{BB962C8B-B14F-4D97-AF65-F5344CB8AC3E}">
        <p14:creationId xmlns:p14="http://schemas.microsoft.com/office/powerpoint/2010/main" val="2725265815"/>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UNIQUE IN ITS SURVIVAL</a:t>
            </a:r>
            <a:endParaRPr lang="en-US" dirty="0"/>
          </a:p>
        </p:txBody>
      </p:sp>
      <p:sp>
        <p:nvSpPr>
          <p:cNvPr id="3" name="Content Placeholder 2"/>
          <p:cNvSpPr>
            <a:spLocks noGrp="1"/>
          </p:cNvSpPr>
          <p:nvPr>
            <p:ph idx="1"/>
          </p:nvPr>
        </p:nvSpPr>
        <p:spPr>
          <a:xfrm>
            <a:off x="0" y="1295400"/>
            <a:ext cx="9144000" cy="5410200"/>
          </a:xfrm>
        </p:spPr>
        <p:txBody>
          <a:bodyPr>
            <a:normAutofit fontScale="85000" lnSpcReduction="10000"/>
          </a:bodyPr>
          <a:lstStyle/>
          <a:p>
            <a:r>
              <a:rPr lang="en-US" dirty="0"/>
              <a:t>Two illustrations of its survival through persecution:          </a:t>
            </a:r>
          </a:p>
          <a:p>
            <a:r>
              <a:rPr lang="en-US" dirty="0"/>
              <a:t>In 303 A.D., the Roman emperor Diocletian issued an edict to stop Christians from worshipping, and to destroy their scriptures.  </a:t>
            </a:r>
          </a:p>
          <a:p>
            <a:r>
              <a:rPr lang="en-US" dirty="0"/>
              <a:t>Only 25 years later the Roman emperor  Constantine called for 50 copies of the Bible to be prepared  at the expense of the government!          </a:t>
            </a:r>
          </a:p>
          <a:p>
            <a:r>
              <a:rPr lang="en-US" dirty="0"/>
              <a:t> Voltaire, French atheist who died in 1778, predicted that </a:t>
            </a:r>
            <a:r>
              <a:rPr lang="en-US" dirty="0" smtClean="0"/>
              <a:t>Christianity </a:t>
            </a:r>
            <a:r>
              <a:rPr lang="en-US" dirty="0"/>
              <a:t>would be swept from existence and pass into </a:t>
            </a:r>
            <a:r>
              <a:rPr lang="en-US" dirty="0" smtClean="0"/>
              <a:t>history </a:t>
            </a:r>
            <a:r>
              <a:rPr lang="en-US" dirty="0"/>
              <a:t>within 100 years of his time.  </a:t>
            </a:r>
            <a:endParaRPr lang="en-US" dirty="0" smtClean="0"/>
          </a:p>
          <a:p>
            <a:r>
              <a:rPr lang="en-US" dirty="0" smtClean="0"/>
              <a:t>50 </a:t>
            </a:r>
            <a:r>
              <a:rPr lang="en-US" dirty="0"/>
              <a:t>years after </a:t>
            </a:r>
            <a:r>
              <a:rPr lang="en-US" dirty="0" smtClean="0"/>
              <a:t>his </a:t>
            </a:r>
            <a:r>
              <a:rPr lang="en-US" dirty="0"/>
              <a:t>death, the Geneva Bible Society used his printing press and </a:t>
            </a:r>
            <a:r>
              <a:rPr lang="en-US" dirty="0" smtClean="0"/>
              <a:t>house </a:t>
            </a:r>
            <a:r>
              <a:rPr lang="en-US" dirty="0"/>
              <a:t>to produce stacks of Bibles!          </a:t>
            </a:r>
            <a:endParaRPr lang="en-US" dirty="0" smtClean="0"/>
          </a:p>
          <a:p>
            <a:endParaRPr lang="en-US" dirty="0"/>
          </a:p>
        </p:txBody>
      </p:sp>
    </p:spTree>
    <p:extLst>
      <p:ext uri="{BB962C8B-B14F-4D97-AF65-F5344CB8AC3E}">
        <p14:creationId xmlns:p14="http://schemas.microsoft.com/office/powerpoint/2010/main" val="2913518611"/>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UNIQUE IN ITS SURVIVAL</a:t>
            </a:r>
            <a:endParaRPr lang="en-US" dirty="0"/>
          </a:p>
        </p:txBody>
      </p:sp>
      <p:sp>
        <p:nvSpPr>
          <p:cNvPr id="3" name="Content Placeholder 2"/>
          <p:cNvSpPr>
            <a:spLocks noGrp="1"/>
          </p:cNvSpPr>
          <p:nvPr>
            <p:ph idx="1"/>
          </p:nvPr>
        </p:nvSpPr>
        <p:spPr>
          <a:xfrm>
            <a:off x="0" y="1219200"/>
            <a:ext cx="9144000" cy="5410200"/>
          </a:xfrm>
        </p:spPr>
        <p:txBody>
          <a:bodyPr>
            <a:normAutofit fontScale="92500" lnSpcReduction="10000"/>
          </a:bodyPr>
          <a:lstStyle/>
          <a:p>
            <a:r>
              <a:rPr lang="en-US" dirty="0" smtClean="0"/>
              <a:t>How </a:t>
            </a:r>
            <a:r>
              <a:rPr lang="en-US" dirty="0"/>
              <a:t>true is the statement:  </a:t>
            </a:r>
            <a:r>
              <a:rPr lang="en-US" b="1" dirty="0"/>
              <a:t>"All flesh is as grass, and all </a:t>
            </a:r>
            <a:r>
              <a:rPr lang="en-US" b="1" dirty="0" smtClean="0"/>
              <a:t>the </a:t>
            </a:r>
            <a:r>
              <a:rPr lang="en-US" b="1" dirty="0"/>
              <a:t>glory of man as the flower of the grass. The </a:t>
            </a:r>
            <a:r>
              <a:rPr lang="en-US" b="1" dirty="0" smtClean="0"/>
              <a:t>grass withers</a:t>
            </a:r>
            <a:r>
              <a:rPr lang="en-US" b="1" dirty="0"/>
              <a:t>, and its flower falls away, but the word of the LORD </a:t>
            </a:r>
            <a:r>
              <a:rPr lang="en-US" b="1" dirty="0" smtClean="0"/>
              <a:t>endures </a:t>
            </a:r>
            <a:r>
              <a:rPr lang="en-US" b="1" dirty="0"/>
              <a:t>forever."</a:t>
            </a:r>
            <a:r>
              <a:rPr lang="en-US" dirty="0"/>
              <a:t> - </a:t>
            </a:r>
            <a:r>
              <a:rPr lang="en-US" dirty="0" smtClean="0"/>
              <a:t>1 Peter </a:t>
            </a:r>
            <a:r>
              <a:rPr lang="en-US" dirty="0"/>
              <a:t>1:24-25    </a:t>
            </a:r>
            <a:endParaRPr lang="en-US" dirty="0" smtClean="0"/>
          </a:p>
          <a:p>
            <a:r>
              <a:rPr lang="en-US" b="1" dirty="0" smtClean="0"/>
              <a:t>ITS </a:t>
            </a:r>
            <a:r>
              <a:rPr lang="en-US" b="1" dirty="0"/>
              <a:t>SURVIVAL THROUGH CRITICISM... </a:t>
            </a:r>
            <a:r>
              <a:rPr lang="en-US" dirty="0"/>
              <a:t>      </a:t>
            </a:r>
            <a:endParaRPr lang="en-US" dirty="0" smtClean="0"/>
          </a:p>
          <a:p>
            <a:r>
              <a:rPr lang="en-US" b="1" dirty="0" smtClean="0"/>
              <a:t>"</a:t>
            </a:r>
            <a:r>
              <a:rPr lang="en-US" b="1" dirty="0"/>
              <a:t>Infidels for 1800 years have been refuting and </a:t>
            </a:r>
            <a:r>
              <a:rPr lang="en-US" b="1" dirty="0" smtClean="0"/>
              <a:t>overthrowing </a:t>
            </a:r>
            <a:r>
              <a:rPr lang="en-US" b="1" dirty="0"/>
              <a:t>this book, and yet it stands today as solid as a rock.  Its </a:t>
            </a:r>
            <a:r>
              <a:rPr lang="en-US" b="1" dirty="0" smtClean="0"/>
              <a:t>circulation </a:t>
            </a:r>
            <a:r>
              <a:rPr lang="en-US" b="1" dirty="0"/>
              <a:t>increases, and it is more loved and cherished and </a:t>
            </a:r>
            <a:r>
              <a:rPr lang="en-US" b="1" dirty="0" smtClean="0"/>
              <a:t>read </a:t>
            </a:r>
            <a:r>
              <a:rPr lang="en-US" b="1" dirty="0"/>
              <a:t>today than ever before. </a:t>
            </a:r>
            <a:endParaRPr lang="en-US" b="1" dirty="0" smtClean="0"/>
          </a:p>
          <a:p>
            <a:r>
              <a:rPr lang="en-US" b="1" dirty="0" smtClean="0"/>
              <a:t>Infidels</a:t>
            </a:r>
            <a:r>
              <a:rPr lang="en-US" b="1" dirty="0"/>
              <a:t>, with all their </a:t>
            </a:r>
            <a:r>
              <a:rPr lang="en-US" b="1" dirty="0" smtClean="0"/>
              <a:t>assault make </a:t>
            </a:r>
            <a:r>
              <a:rPr lang="en-US" b="1" dirty="0"/>
              <a:t>about as much impression on this book as a man with a </a:t>
            </a:r>
            <a:r>
              <a:rPr lang="en-US" b="1" dirty="0" smtClean="0"/>
              <a:t>tack </a:t>
            </a:r>
            <a:r>
              <a:rPr lang="en-US" b="1" dirty="0"/>
              <a:t>hammer on the pyramids of Egypt."</a:t>
            </a:r>
            <a:r>
              <a:rPr lang="en-US" dirty="0"/>
              <a:t>  - H. L. Hastings       </a:t>
            </a:r>
            <a:endParaRPr lang="en-US" dirty="0" smtClean="0"/>
          </a:p>
          <a:p>
            <a:endParaRPr lang="en-US" dirty="0"/>
          </a:p>
        </p:txBody>
      </p:sp>
    </p:spTree>
    <p:extLst>
      <p:ext uri="{BB962C8B-B14F-4D97-AF65-F5344CB8AC3E}">
        <p14:creationId xmlns:p14="http://schemas.microsoft.com/office/powerpoint/2010/main" val="4247637991"/>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UNIQUE IN ITS SURVIVAL</a:t>
            </a:r>
            <a:endParaRPr lang="en-US" dirty="0"/>
          </a:p>
        </p:txBody>
      </p:sp>
      <p:sp>
        <p:nvSpPr>
          <p:cNvPr id="3" name="Content Placeholder 2"/>
          <p:cNvSpPr>
            <a:spLocks noGrp="1"/>
          </p:cNvSpPr>
          <p:nvPr>
            <p:ph idx="1"/>
          </p:nvPr>
        </p:nvSpPr>
        <p:spPr>
          <a:xfrm>
            <a:off x="76200" y="1219200"/>
            <a:ext cx="8991600" cy="5486400"/>
          </a:xfrm>
        </p:spPr>
        <p:txBody>
          <a:bodyPr>
            <a:normAutofit/>
          </a:bodyPr>
          <a:lstStyle/>
          <a:p>
            <a:r>
              <a:rPr lang="en-US" b="1" dirty="0"/>
              <a:t>"No other book has been so chopped, knifed, sifted, scrutinized, and vilified.  What book on philosophy or religion or psychology...has been subject to such a mass attack as the Bible?  With such venom and skepticism?  With such thoroughness and erudition?  Upon every chapter, line and tenet?  And yet, the Bible is still loved by millions, read by millions, and studied by millions."</a:t>
            </a:r>
            <a:r>
              <a:rPr lang="en-US" dirty="0"/>
              <a:t> - Bernard </a:t>
            </a:r>
            <a:r>
              <a:rPr lang="en-US" dirty="0" err="1"/>
              <a:t>Ramm</a:t>
            </a:r>
            <a:r>
              <a:rPr lang="en-US" dirty="0"/>
              <a:t> </a:t>
            </a:r>
          </a:p>
          <a:p>
            <a:r>
              <a:rPr lang="en-US" dirty="0"/>
              <a:t>[Next, consider how the Bible is...]</a:t>
            </a:r>
          </a:p>
          <a:p>
            <a:endParaRPr lang="en-US" dirty="0"/>
          </a:p>
        </p:txBody>
      </p:sp>
    </p:spTree>
    <p:extLst>
      <p:ext uri="{BB962C8B-B14F-4D97-AF65-F5344CB8AC3E}">
        <p14:creationId xmlns:p14="http://schemas.microsoft.com/office/powerpoint/2010/main" val="2524116733"/>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0" y="1143000"/>
            <a:ext cx="9067800" cy="5486400"/>
          </a:xfrm>
        </p:spPr>
        <p:txBody>
          <a:bodyPr>
            <a:normAutofit/>
          </a:bodyPr>
          <a:lstStyle/>
          <a:p>
            <a:r>
              <a:rPr lang="en-US" dirty="0" smtClean="0"/>
              <a:t>Perhaps you have heard people say things like...    </a:t>
            </a:r>
          </a:p>
          <a:p>
            <a:r>
              <a:rPr lang="en-US" dirty="0" smtClean="0"/>
              <a:t>"Oh, you don't read the Bible, do you?"    </a:t>
            </a:r>
          </a:p>
          <a:p>
            <a:r>
              <a:rPr lang="en-US" dirty="0" smtClean="0"/>
              <a:t>"Why, the Bible is just another book; you ought to read..." </a:t>
            </a:r>
          </a:p>
          <a:p>
            <a:r>
              <a:rPr lang="en-US" dirty="0" smtClean="0"/>
              <a:t>Perhaps you have heard...  </a:t>
            </a:r>
          </a:p>
          <a:p>
            <a:r>
              <a:rPr lang="en-US" dirty="0" smtClean="0"/>
              <a:t>A teacher degrade the Bible before his or her students, ridiculing those who read it    </a:t>
            </a:r>
          </a:p>
          <a:p>
            <a:r>
              <a:rPr lang="en-US" dirty="0" smtClean="0"/>
              <a:t>Those who are proud to have a Bible on their bookshelf, but only as one book among other "greats" of literature”. </a:t>
            </a:r>
          </a:p>
        </p:txBody>
      </p:sp>
    </p:spTree>
    <p:extLst>
      <p:ext uri="{BB962C8B-B14F-4D97-AF65-F5344CB8AC3E}">
        <p14:creationId xmlns:p14="http://schemas.microsoft.com/office/powerpoint/2010/main" val="1045672552"/>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UNIQUE IN ITS TEACHING </a:t>
            </a:r>
            <a:r>
              <a:rPr lang="en-US" dirty="0"/>
              <a:t> </a:t>
            </a:r>
            <a:endParaRPr lang="en-US" dirty="0"/>
          </a:p>
        </p:txBody>
      </p:sp>
      <p:sp>
        <p:nvSpPr>
          <p:cNvPr id="3" name="Content Placeholder 2"/>
          <p:cNvSpPr>
            <a:spLocks noGrp="1"/>
          </p:cNvSpPr>
          <p:nvPr>
            <p:ph idx="1"/>
          </p:nvPr>
        </p:nvSpPr>
        <p:spPr>
          <a:xfrm>
            <a:off x="0" y="1219200"/>
            <a:ext cx="9144000" cy="5410200"/>
          </a:xfrm>
        </p:spPr>
        <p:txBody>
          <a:bodyPr>
            <a:normAutofit fontScale="92500" lnSpcReduction="10000"/>
          </a:bodyPr>
          <a:lstStyle/>
          <a:p>
            <a:r>
              <a:rPr lang="en-US" b="1" dirty="0" smtClean="0"/>
              <a:t>A </a:t>
            </a:r>
            <a:r>
              <a:rPr lang="en-US" b="1" dirty="0" smtClean="0"/>
              <a:t>BOOK OF PROPHECY... </a:t>
            </a:r>
            <a:r>
              <a:rPr lang="en-US" dirty="0" smtClean="0"/>
              <a:t>      </a:t>
            </a:r>
            <a:endParaRPr lang="en-US" dirty="0" smtClean="0"/>
          </a:p>
          <a:p>
            <a:r>
              <a:rPr lang="en-US" b="1" dirty="0" smtClean="0"/>
              <a:t>"</a:t>
            </a:r>
            <a:r>
              <a:rPr lang="en-US" b="1" dirty="0" smtClean="0"/>
              <a:t>It is the only volume ever produced in which is to be found a </a:t>
            </a:r>
            <a:r>
              <a:rPr lang="en-US" b="1" dirty="0" smtClean="0"/>
              <a:t>large </a:t>
            </a:r>
            <a:r>
              <a:rPr lang="en-US" b="1" dirty="0" smtClean="0"/>
              <a:t>body of prophecies relating to individual nations (more </a:t>
            </a:r>
            <a:r>
              <a:rPr lang="en-US" b="1" dirty="0" smtClean="0"/>
              <a:t>than </a:t>
            </a:r>
            <a:r>
              <a:rPr lang="en-US" b="1" dirty="0" smtClean="0"/>
              <a:t>ten in Isaiah alone), Israel, all the peoples of the  </a:t>
            </a:r>
            <a:r>
              <a:rPr lang="en-US" b="1" dirty="0" smtClean="0"/>
              <a:t>earth</a:t>
            </a:r>
            <a:r>
              <a:rPr lang="en-US" b="1" dirty="0" smtClean="0"/>
              <a:t>, certain cities, the coming Messiah and His kingdom."</a:t>
            </a:r>
            <a:r>
              <a:rPr lang="en-US" dirty="0" smtClean="0"/>
              <a:t>           - Wilbur Smith       </a:t>
            </a:r>
            <a:endParaRPr lang="en-US" dirty="0" smtClean="0"/>
          </a:p>
          <a:p>
            <a:r>
              <a:rPr lang="en-US" dirty="0" smtClean="0"/>
              <a:t>There </a:t>
            </a:r>
            <a:r>
              <a:rPr lang="en-US" dirty="0" smtClean="0"/>
              <a:t>is no other book of religious antiquity which provides so </a:t>
            </a:r>
            <a:r>
              <a:rPr lang="en-US" dirty="0" smtClean="0"/>
              <a:t>many </a:t>
            </a:r>
            <a:r>
              <a:rPr lang="en-US" dirty="0" smtClean="0"/>
              <a:t>explicit prophecies:          </a:t>
            </a:r>
            <a:endParaRPr lang="en-US" dirty="0" smtClean="0"/>
          </a:p>
          <a:p>
            <a:r>
              <a:rPr lang="en-US" dirty="0" smtClean="0"/>
              <a:t>So </a:t>
            </a:r>
            <a:r>
              <a:rPr lang="en-US" dirty="0" smtClean="0"/>
              <a:t>distant in the </a:t>
            </a:r>
            <a:r>
              <a:rPr lang="en-US" dirty="0" smtClean="0"/>
              <a:t>future, and </a:t>
            </a:r>
            <a:r>
              <a:rPr lang="en-US" dirty="0" smtClean="0"/>
              <a:t>         </a:t>
            </a:r>
            <a:endParaRPr lang="en-US" dirty="0" smtClean="0"/>
          </a:p>
          <a:p>
            <a:r>
              <a:rPr lang="en-US" dirty="0" smtClean="0"/>
              <a:t>Which </a:t>
            </a:r>
            <a:r>
              <a:rPr lang="en-US" dirty="0" smtClean="0"/>
              <a:t>came to </a:t>
            </a:r>
            <a:r>
              <a:rPr lang="en-US" dirty="0" smtClean="0"/>
              <a:t>pass.</a:t>
            </a:r>
          </a:p>
          <a:p>
            <a:r>
              <a:rPr lang="en-US" dirty="0" smtClean="0"/>
              <a:t>Accurate in every detail.</a:t>
            </a:r>
            <a:r>
              <a:rPr lang="en-US" dirty="0" smtClean="0"/>
              <a:t> </a:t>
            </a:r>
            <a:r>
              <a:rPr lang="en-US" dirty="0" smtClean="0"/>
              <a:t>  </a:t>
            </a:r>
            <a:endParaRPr lang="en-US" dirty="0"/>
          </a:p>
        </p:txBody>
      </p:sp>
    </p:spTree>
    <p:extLst>
      <p:ext uri="{BB962C8B-B14F-4D97-AF65-F5344CB8AC3E}">
        <p14:creationId xmlns:p14="http://schemas.microsoft.com/office/powerpoint/2010/main" val="2731707486"/>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UNIQUE IN ITS TEACHING </a:t>
            </a:r>
            <a:r>
              <a:rPr lang="en-US" dirty="0"/>
              <a:t> </a:t>
            </a:r>
          </a:p>
        </p:txBody>
      </p:sp>
      <p:sp>
        <p:nvSpPr>
          <p:cNvPr id="3" name="Content Placeholder 2"/>
          <p:cNvSpPr>
            <a:spLocks noGrp="1"/>
          </p:cNvSpPr>
          <p:nvPr>
            <p:ph idx="1"/>
          </p:nvPr>
        </p:nvSpPr>
        <p:spPr>
          <a:xfrm>
            <a:off x="0" y="1295400"/>
            <a:ext cx="9144000" cy="5334000"/>
          </a:xfrm>
        </p:spPr>
        <p:txBody>
          <a:bodyPr>
            <a:normAutofit/>
          </a:bodyPr>
          <a:lstStyle/>
          <a:p>
            <a:r>
              <a:rPr lang="en-US" b="1" dirty="0" smtClean="0"/>
              <a:t>A </a:t>
            </a:r>
            <a:r>
              <a:rPr lang="en-US" b="1" dirty="0"/>
              <a:t>BOOK OF HISTORY... </a:t>
            </a:r>
            <a:r>
              <a:rPr lang="en-US" dirty="0"/>
              <a:t>      </a:t>
            </a:r>
            <a:endParaRPr lang="en-US" dirty="0" smtClean="0"/>
          </a:p>
          <a:p>
            <a:r>
              <a:rPr lang="en-US" dirty="0" smtClean="0"/>
              <a:t>The </a:t>
            </a:r>
            <a:r>
              <a:rPr lang="en-US" dirty="0"/>
              <a:t>Old Testament </a:t>
            </a:r>
            <a:r>
              <a:rPr lang="en-US" b="1" dirty="0"/>
              <a:t>"embodies the oldest history writing extant" </a:t>
            </a:r>
            <a:r>
              <a:rPr lang="en-US" dirty="0" smtClean="0"/>
              <a:t>(</a:t>
            </a:r>
            <a:r>
              <a:rPr lang="en-US" dirty="0"/>
              <a:t>Cambridge Ancient History)       </a:t>
            </a:r>
            <a:endParaRPr lang="en-US" dirty="0" smtClean="0"/>
          </a:p>
          <a:p>
            <a:r>
              <a:rPr lang="en-US" dirty="0" smtClean="0"/>
              <a:t>The </a:t>
            </a:r>
            <a:r>
              <a:rPr lang="en-US" dirty="0"/>
              <a:t>Hebrews are the only race of people that can give such </a:t>
            </a:r>
            <a:r>
              <a:rPr lang="en-US" dirty="0" smtClean="0"/>
              <a:t>a </a:t>
            </a:r>
            <a:r>
              <a:rPr lang="en-US" dirty="0"/>
              <a:t>clear and accurate picture of their origins       </a:t>
            </a:r>
            <a:endParaRPr lang="en-US" dirty="0" smtClean="0"/>
          </a:p>
          <a:p>
            <a:r>
              <a:rPr lang="en-US" b="1" dirty="0" smtClean="0"/>
              <a:t>"...</a:t>
            </a:r>
            <a:r>
              <a:rPr lang="en-US" b="1" dirty="0"/>
              <a:t>in all of my archaeological investigation I have never </a:t>
            </a:r>
            <a:r>
              <a:rPr lang="en-US" b="1" dirty="0" smtClean="0"/>
              <a:t>found </a:t>
            </a:r>
            <a:r>
              <a:rPr lang="en-US" b="1" dirty="0"/>
              <a:t>one artifact of antiquity that contradicts any statement </a:t>
            </a:r>
            <a:r>
              <a:rPr lang="en-US" b="1" dirty="0" smtClean="0"/>
              <a:t>of </a:t>
            </a:r>
            <a:r>
              <a:rPr lang="en-US" b="1" dirty="0"/>
              <a:t>the Word of God."</a:t>
            </a:r>
            <a:r>
              <a:rPr lang="en-US" dirty="0"/>
              <a:t> - Nelson </a:t>
            </a:r>
            <a:r>
              <a:rPr lang="en-US" dirty="0" err="1"/>
              <a:t>Glueck</a:t>
            </a:r>
            <a:r>
              <a:rPr lang="en-US" dirty="0"/>
              <a:t>    </a:t>
            </a:r>
            <a:endParaRPr lang="en-US" dirty="0" smtClean="0"/>
          </a:p>
          <a:p>
            <a:endParaRPr lang="en-US" dirty="0"/>
          </a:p>
        </p:txBody>
      </p:sp>
    </p:spTree>
    <p:extLst>
      <p:ext uri="{BB962C8B-B14F-4D97-AF65-F5344CB8AC3E}">
        <p14:creationId xmlns:p14="http://schemas.microsoft.com/office/powerpoint/2010/main" val="3279855222"/>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UNIQUE IN ITS TEACHING </a:t>
            </a:r>
            <a:r>
              <a:rPr lang="en-US" dirty="0"/>
              <a:t> </a:t>
            </a:r>
          </a:p>
        </p:txBody>
      </p:sp>
      <p:sp>
        <p:nvSpPr>
          <p:cNvPr id="3" name="Content Placeholder 2"/>
          <p:cNvSpPr>
            <a:spLocks noGrp="1"/>
          </p:cNvSpPr>
          <p:nvPr>
            <p:ph idx="1"/>
          </p:nvPr>
        </p:nvSpPr>
        <p:spPr>
          <a:xfrm>
            <a:off x="0" y="1295400"/>
            <a:ext cx="9144000" cy="5410200"/>
          </a:xfrm>
        </p:spPr>
        <p:txBody>
          <a:bodyPr>
            <a:normAutofit fontScale="92500" lnSpcReduction="10000"/>
          </a:bodyPr>
          <a:lstStyle/>
          <a:p>
            <a:r>
              <a:rPr lang="en-US" b="1" dirty="0" smtClean="0"/>
              <a:t>A </a:t>
            </a:r>
            <a:r>
              <a:rPr lang="en-US" b="1" dirty="0"/>
              <a:t>BOOK OF PERSONALITIES... </a:t>
            </a:r>
            <a:r>
              <a:rPr lang="en-US" dirty="0"/>
              <a:t>      </a:t>
            </a:r>
            <a:endParaRPr lang="en-US" dirty="0" smtClean="0"/>
          </a:p>
          <a:p>
            <a:r>
              <a:rPr lang="en-US" dirty="0" smtClean="0"/>
              <a:t>The </a:t>
            </a:r>
            <a:r>
              <a:rPr lang="en-US" dirty="0"/>
              <a:t>Bible deals frankly with the sins of its characters, </a:t>
            </a:r>
            <a:r>
              <a:rPr lang="en-US" dirty="0" smtClean="0"/>
              <a:t>even </a:t>
            </a:r>
            <a:r>
              <a:rPr lang="en-US" dirty="0"/>
              <a:t>its heroes:          </a:t>
            </a:r>
            <a:endParaRPr lang="en-US" dirty="0" smtClean="0"/>
          </a:p>
          <a:p>
            <a:r>
              <a:rPr lang="en-US" dirty="0" smtClean="0"/>
              <a:t>Adam </a:t>
            </a:r>
            <a:r>
              <a:rPr lang="en-US" dirty="0"/>
              <a:t>and Eve - putting off responsibility on to others          </a:t>
            </a:r>
            <a:endParaRPr lang="en-US" dirty="0" smtClean="0"/>
          </a:p>
          <a:p>
            <a:r>
              <a:rPr lang="en-US" dirty="0" smtClean="0"/>
              <a:t>Noah </a:t>
            </a:r>
            <a:r>
              <a:rPr lang="en-US" dirty="0"/>
              <a:t>- drunkenness          </a:t>
            </a:r>
            <a:endParaRPr lang="en-US" dirty="0" smtClean="0"/>
          </a:p>
          <a:p>
            <a:r>
              <a:rPr lang="en-US" dirty="0" smtClean="0"/>
              <a:t>Abraham </a:t>
            </a:r>
            <a:r>
              <a:rPr lang="en-US" dirty="0"/>
              <a:t>- cowardice, lying to save his skin          </a:t>
            </a:r>
            <a:endParaRPr lang="en-US" dirty="0" smtClean="0"/>
          </a:p>
          <a:p>
            <a:r>
              <a:rPr lang="en-US" dirty="0" smtClean="0"/>
              <a:t>Moses </a:t>
            </a:r>
            <a:r>
              <a:rPr lang="en-US" dirty="0"/>
              <a:t>- disobedience to God          </a:t>
            </a:r>
            <a:endParaRPr lang="en-US" dirty="0" smtClean="0"/>
          </a:p>
          <a:p>
            <a:r>
              <a:rPr lang="en-US" dirty="0" smtClean="0"/>
              <a:t>David </a:t>
            </a:r>
            <a:r>
              <a:rPr lang="en-US" dirty="0"/>
              <a:t>- lying, adultery, murder          </a:t>
            </a:r>
            <a:endParaRPr lang="en-US" dirty="0" smtClean="0"/>
          </a:p>
          <a:p>
            <a:r>
              <a:rPr lang="en-US" dirty="0" smtClean="0"/>
              <a:t>Peter </a:t>
            </a:r>
            <a:r>
              <a:rPr lang="en-US" dirty="0"/>
              <a:t>- denying the Lord, causing division through hypocrisy          </a:t>
            </a:r>
            <a:endParaRPr lang="en-US" dirty="0" smtClean="0"/>
          </a:p>
          <a:p>
            <a:endParaRPr lang="en-US" dirty="0"/>
          </a:p>
        </p:txBody>
      </p:sp>
    </p:spTree>
    <p:extLst>
      <p:ext uri="{BB962C8B-B14F-4D97-AF65-F5344CB8AC3E}">
        <p14:creationId xmlns:p14="http://schemas.microsoft.com/office/powerpoint/2010/main" val="1984356199"/>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UNIQUE IN ITS TEACHING </a:t>
            </a:r>
            <a:r>
              <a:rPr lang="en-US" dirty="0"/>
              <a:t> </a:t>
            </a:r>
          </a:p>
        </p:txBody>
      </p:sp>
      <p:sp>
        <p:nvSpPr>
          <p:cNvPr id="3" name="Content Placeholder 2"/>
          <p:cNvSpPr>
            <a:spLocks noGrp="1"/>
          </p:cNvSpPr>
          <p:nvPr>
            <p:ph idx="1"/>
          </p:nvPr>
        </p:nvSpPr>
        <p:spPr>
          <a:xfrm>
            <a:off x="0" y="1371600"/>
            <a:ext cx="9067800" cy="5181600"/>
          </a:xfrm>
        </p:spPr>
        <p:txBody>
          <a:bodyPr/>
          <a:lstStyle/>
          <a:p>
            <a:r>
              <a:rPr lang="en-US" dirty="0" smtClean="0"/>
              <a:t>We also see that a churches were made up of humans just like us. </a:t>
            </a:r>
            <a:endParaRPr lang="en-US" dirty="0"/>
          </a:p>
          <a:p>
            <a:r>
              <a:rPr lang="en-US" dirty="0" smtClean="0"/>
              <a:t>That is why they divided</a:t>
            </a:r>
            <a:r>
              <a:rPr lang="en-US" dirty="0"/>
              <a:t>, </a:t>
            </a:r>
            <a:r>
              <a:rPr lang="en-US" dirty="0" smtClean="0"/>
              <a:t>acted arrogantly toward each other, and were materialistic. </a:t>
            </a:r>
            <a:r>
              <a:rPr lang="en-US" dirty="0"/>
              <a:t>      </a:t>
            </a:r>
          </a:p>
          <a:p>
            <a:r>
              <a:rPr lang="en-US" dirty="0"/>
              <a:t>The Bible has the habit of telling it like it was, and </a:t>
            </a:r>
            <a:r>
              <a:rPr lang="en-US" dirty="0" smtClean="0"/>
              <a:t>is unique </a:t>
            </a:r>
            <a:r>
              <a:rPr lang="en-US" dirty="0"/>
              <a:t>in its portrayal of its key personalities </a:t>
            </a:r>
            <a:endParaRPr lang="en-US" dirty="0" smtClean="0"/>
          </a:p>
          <a:p>
            <a:r>
              <a:rPr lang="en-US" dirty="0" smtClean="0"/>
              <a:t>[</a:t>
            </a:r>
            <a:r>
              <a:rPr lang="en-US" dirty="0"/>
              <a:t>Finally, we briefly note that Bible is...]</a:t>
            </a:r>
          </a:p>
          <a:p>
            <a:endParaRPr lang="en-US" dirty="0"/>
          </a:p>
        </p:txBody>
      </p:sp>
    </p:spTree>
    <p:extLst>
      <p:ext uri="{BB962C8B-B14F-4D97-AF65-F5344CB8AC3E}">
        <p14:creationId xmlns:p14="http://schemas.microsoft.com/office/powerpoint/2010/main" val="3164761283"/>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UNIQUE IN ITS INFLUENCE</a:t>
            </a:r>
            <a:endParaRPr lang="en-US" dirty="0"/>
          </a:p>
        </p:txBody>
      </p:sp>
      <p:sp>
        <p:nvSpPr>
          <p:cNvPr id="3" name="Content Placeholder 2"/>
          <p:cNvSpPr>
            <a:spLocks noGrp="1"/>
          </p:cNvSpPr>
          <p:nvPr>
            <p:ph idx="1"/>
          </p:nvPr>
        </p:nvSpPr>
        <p:spPr>
          <a:xfrm>
            <a:off x="0" y="1371600"/>
            <a:ext cx="9144000" cy="5334000"/>
          </a:xfrm>
        </p:spPr>
        <p:txBody>
          <a:bodyPr>
            <a:normAutofit/>
          </a:bodyPr>
          <a:lstStyle/>
          <a:p>
            <a:r>
              <a:rPr lang="en-US" b="1" dirty="0" smtClean="0"/>
              <a:t>UPON </a:t>
            </a:r>
            <a:r>
              <a:rPr lang="en-US" b="1" dirty="0" smtClean="0"/>
              <a:t>THE LITERATURE OF THE WORLD... </a:t>
            </a:r>
            <a:r>
              <a:rPr lang="en-US" dirty="0" smtClean="0"/>
              <a:t>      </a:t>
            </a:r>
            <a:endParaRPr lang="en-US" dirty="0" smtClean="0"/>
          </a:p>
          <a:p>
            <a:r>
              <a:rPr lang="en-US" b="1" dirty="0" smtClean="0"/>
              <a:t>"</a:t>
            </a:r>
            <a:r>
              <a:rPr lang="en-US" b="1" dirty="0" smtClean="0"/>
              <a:t>If every Bible in any considerable city were destroyed, </a:t>
            </a:r>
            <a:r>
              <a:rPr lang="en-US" b="1" dirty="0" smtClean="0"/>
              <a:t>the </a:t>
            </a:r>
            <a:r>
              <a:rPr lang="en-US" b="1" dirty="0" smtClean="0"/>
              <a:t>book could be restored in all its essential parts from </a:t>
            </a:r>
            <a:r>
              <a:rPr lang="en-US" b="1" dirty="0" smtClean="0"/>
              <a:t>the </a:t>
            </a:r>
            <a:r>
              <a:rPr lang="en-US" b="1" dirty="0" smtClean="0"/>
              <a:t>quotations on the shelves of the city public library"</a:t>
            </a:r>
            <a:r>
              <a:rPr lang="en-US" dirty="0" smtClean="0"/>
              <a:t> (The </a:t>
            </a:r>
            <a:r>
              <a:rPr lang="en-US" dirty="0" smtClean="0"/>
              <a:t>Greatest </a:t>
            </a:r>
            <a:r>
              <a:rPr lang="en-US" dirty="0" smtClean="0"/>
              <a:t>English Classic)       </a:t>
            </a:r>
            <a:endParaRPr lang="en-US" dirty="0" smtClean="0"/>
          </a:p>
          <a:p>
            <a:r>
              <a:rPr lang="en-US" dirty="0" smtClean="0"/>
              <a:t>No </a:t>
            </a:r>
            <a:r>
              <a:rPr lang="en-US" dirty="0" smtClean="0"/>
              <a:t>one can truly be called "educated" who is ignorant of </a:t>
            </a:r>
            <a:r>
              <a:rPr lang="en-US" dirty="0" smtClean="0"/>
              <a:t>the </a:t>
            </a:r>
            <a:r>
              <a:rPr lang="en-US" dirty="0" smtClean="0"/>
              <a:t>Bible, for they would be ignorant of that which has influenced </a:t>
            </a:r>
            <a:r>
              <a:rPr lang="en-US" dirty="0" smtClean="0"/>
              <a:t>so </a:t>
            </a:r>
            <a:r>
              <a:rPr lang="en-US" dirty="0" smtClean="0"/>
              <a:t>many great writers    </a:t>
            </a:r>
            <a:endParaRPr lang="en-US" dirty="0" smtClean="0"/>
          </a:p>
        </p:txBody>
      </p:sp>
    </p:spTree>
    <p:extLst>
      <p:ext uri="{BB962C8B-B14F-4D97-AF65-F5344CB8AC3E}">
        <p14:creationId xmlns:p14="http://schemas.microsoft.com/office/powerpoint/2010/main" val="3601252254"/>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UNIQUE IN ITS INFLUENCE</a:t>
            </a:r>
            <a:endParaRPr lang="en-US" dirty="0"/>
          </a:p>
        </p:txBody>
      </p:sp>
      <p:sp>
        <p:nvSpPr>
          <p:cNvPr id="3" name="Content Placeholder 2"/>
          <p:cNvSpPr>
            <a:spLocks noGrp="1"/>
          </p:cNvSpPr>
          <p:nvPr>
            <p:ph idx="1"/>
          </p:nvPr>
        </p:nvSpPr>
        <p:spPr>
          <a:xfrm>
            <a:off x="152400" y="1600200"/>
            <a:ext cx="8534400" cy="4876800"/>
          </a:xfrm>
        </p:spPr>
        <p:txBody>
          <a:bodyPr>
            <a:normAutofit/>
          </a:bodyPr>
          <a:lstStyle/>
          <a:p>
            <a:r>
              <a:rPr lang="en-US" b="1" dirty="0" smtClean="0"/>
              <a:t>UPON </a:t>
            </a:r>
            <a:r>
              <a:rPr lang="en-US" b="1" dirty="0"/>
              <a:t>THE WORLD ITSELF... </a:t>
            </a:r>
            <a:r>
              <a:rPr lang="en-US" dirty="0"/>
              <a:t>      </a:t>
            </a:r>
            <a:endParaRPr lang="en-US" dirty="0" smtClean="0"/>
          </a:p>
          <a:p>
            <a:r>
              <a:rPr lang="en-US" dirty="0" smtClean="0"/>
              <a:t>Our Constitution and judicial </a:t>
            </a:r>
            <a:r>
              <a:rPr lang="en-US" dirty="0"/>
              <a:t>system is based upon many of the principles </a:t>
            </a:r>
            <a:r>
              <a:rPr lang="en-US" dirty="0" smtClean="0"/>
              <a:t>found in </a:t>
            </a:r>
            <a:r>
              <a:rPr lang="en-US" dirty="0"/>
              <a:t>the </a:t>
            </a:r>
            <a:r>
              <a:rPr lang="en-US" dirty="0" smtClean="0"/>
              <a:t>Bible.</a:t>
            </a:r>
          </a:p>
          <a:p>
            <a:r>
              <a:rPr lang="en-US" dirty="0" smtClean="0"/>
              <a:t>We just wish they would follow them. </a:t>
            </a:r>
            <a:r>
              <a:rPr lang="en-US" dirty="0"/>
              <a:t>      </a:t>
            </a:r>
            <a:endParaRPr lang="en-US" dirty="0" smtClean="0"/>
          </a:p>
          <a:p>
            <a:r>
              <a:rPr lang="en-US" dirty="0" smtClean="0"/>
              <a:t>Our </a:t>
            </a:r>
            <a:r>
              <a:rPr lang="en-US" dirty="0"/>
              <a:t>standards of morality owe much to the Judeo-Christian </a:t>
            </a:r>
            <a:r>
              <a:rPr lang="en-US" dirty="0" smtClean="0"/>
              <a:t>ethic. </a:t>
            </a:r>
            <a:r>
              <a:rPr lang="en-US" dirty="0"/>
              <a:t>       </a:t>
            </a:r>
          </a:p>
          <a:p>
            <a:endParaRPr lang="en-US" dirty="0"/>
          </a:p>
        </p:txBody>
      </p:sp>
    </p:spTree>
    <p:extLst>
      <p:ext uri="{BB962C8B-B14F-4D97-AF65-F5344CB8AC3E}">
        <p14:creationId xmlns:p14="http://schemas.microsoft.com/office/powerpoint/2010/main" val="662943982"/>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UNIQUE IN ITS INFLUENCE</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UPON </a:t>
            </a:r>
            <a:r>
              <a:rPr lang="en-US" b="1" dirty="0" smtClean="0"/>
              <a:t>YOU AND ME...</a:t>
            </a:r>
          </a:p>
          <a:p>
            <a:r>
              <a:rPr lang="en-US" dirty="0" smtClean="0"/>
              <a:t>For most of us our very character is directed by the Bible.</a:t>
            </a:r>
          </a:p>
          <a:p>
            <a:r>
              <a:rPr lang="en-US" dirty="0" smtClean="0"/>
              <a:t>It is where we put our trust, because we know (have faith) that it comes directly from God.</a:t>
            </a:r>
          </a:p>
          <a:p>
            <a:r>
              <a:rPr lang="en-US" dirty="0" smtClean="0"/>
              <a:t>May </a:t>
            </a:r>
            <a:r>
              <a:rPr lang="en-US" dirty="0"/>
              <a:t>we never neglect this unique Book, but receive it into our hearts and lives the way God intended!</a:t>
            </a:r>
          </a:p>
          <a:p>
            <a:pPr marL="0" indent="0">
              <a:buNone/>
            </a:pPr>
            <a:endParaRPr lang="en-US" dirty="0" smtClean="0"/>
          </a:p>
          <a:p>
            <a:pPr marL="0" indent="0">
              <a:buNone/>
            </a:pPr>
            <a:r>
              <a:rPr lang="en-US" b="1" dirty="0"/>
              <a:t>	</a:t>
            </a:r>
            <a:endParaRPr lang="en-US" dirty="0"/>
          </a:p>
        </p:txBody>
      </p:sp>
    </p:spTree>
    <p:extLst>
      <p:ext uri="{BB962C8B-B14F-4D97-AF65-F5344CB8AC3E}">
        <p14:creationId xmlns:p14="http://schemas.microsoft.com/office/powerpoint/2010/main" val="350228701"/>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1:21-25</a:t>
            </a:r>
            <a:endParaRPr lang="en-US" dirty="0"/>
          </a:p>
        </p:txBody>
      </p:sp>
      <p:sp>
        <p:nvSpPr>
          <p:cNvPr id="3" name="Content Placeholder 2"/>
          <p:cNvSpPr>
            <a:spLocks noGrp="1"/>
          </p:cNvSpPr>
          <p:nvPr>
            <p:ph idx="1"/>
          </p:nvPr>
        </p:nvSpPr>
        <p:spPr>
          <a:xfrm>
            <a:off x="76200" y="1143000"/>
            <a:ext cx="9067800" cy="5562600"/>
          </a:xfrm>
        </p:spPr>
        <p:txBody>
          <a:bodyPr>
            <a:normAutofit fontScale="92500" lnSpcReduction="10000"/>
          </a:bodyPr>
          <a:lstStyle/>
          <a:p>
            <a:r>
              <a:rPr lang="en-US" b="1" dirty="0"/>
              <a:t>Therefore lay aside all filthiness and overflow of wickedness, </a:t>
            </a:r>
            <a:r>
              <a:rPr lang="en-US" b="1" dirty="0" smtClean="0"/>
              <a:t>and </a:t>
            </a:r>
            <a:r>
              <a:rPr lang="en-US" b="1" dirty="0"/>
              <a:t>receive with meekness the implanted word, which is able </a:t>
            </a:r>
            <a:r>
              <a:rPr lang="en-US" b="1" dirty="0" smtClean="0"/>
              <a:t>to </a:t>
            </a:r>
            <a:r>
              <a:rPr lang="en-US" b="1" dirty="0"/>
              <a:t>save your </a:t>
            </a:r>
            <a:r>
              <a:rPr lang="en-US" b="1" dirty="0" smtClean="0"/>
              <a:t>souls</a:t>
            </a:r>
            <a:r>
              <a:rPr lang="en-US" b="1" dirty="0"/>
              <a:t>. </a:t>
            </a:r>
            <a:r>
              <a:rPr lang="en-US" b="1" dirty="0" smtClean="0"/>
              <a:t>But </a:t>
            </a:r>
            <a:r>
              <a:rPr lang="en-US" b="1" dirty="0"/>
              <a:t>be doers of the word, and not hearers only, deceiving </a:t>
            </a:r>
            <a:r>
              <a:rPr lang="en-US" b="1" dirty="0" smtClean="0"/>
              <a:t>yourselves</a:t>
            </a:r>
            <a:r>
              <a:rPr lang="en-US" b="1" dirty="0"/>
              <a:t>.  </a:t>
            </a:r>
            <a:r>
              <a:rPr lang="en-US" b="1" dirty="0" smtClean="0"/>
              <a:t>For </a:t>
            </a:r>
            <a:r>
              <a:rPr lang="en-US" b="1" dirty="0"/>
              <a:t>if anyone is a hearer of the word and not a doer, he is </a:t>
            </a:r>
            <a:r>
              <a:rPr lang="en-US" b="1" dirty="0" smtClean="0"/>
              <a:t>like </a:t>
            </a:r>
            <a:r>
              <a:rPr lang="en-US" b="1" dirty="0"/>
              <a:t>a man observing his natural face in a mirror; for he </a:t>
            </a:r>
            <a:r>
              <a:rPr lang="en-US" b="1" dirty="0" smtClean="0"/>
              <a:t>observes </a:t>
            </a:r>
            <a:r>
              <a:rPr lang="en-US" b="1" dirty="0"/>
              <a:t>himself, goes away, and immediately forgets what </a:t>
            </a:r>
            <a:r>
              <a:rPr lang="en-US" b="1" dirty="0" smtClean="0"/>
              <a:t>kind of </a:t>
            </a:r>
            <a:r>
              <a:rPr lang="en-US" b="1" dirty="0"/>
              <a:t>man he was. </a:t>
            </a:r>
            <a:r>
              <a:rPr lang="en-US" b="1" dirty="0" smtClean="0"/>
              <a:t>But </a:t>
            </a:r>
            <a:r>
              <a:rPr lang="en-US" b="1" dirty="0"/>
              <a:t>he who looks into the perfect law of liberty and continues </a:t>
            </a:r>
            <a:r>
              <a:rPr lang="en-US" b="1" dirty="0" smtClean="0"/>
              <a:t>in </a:t>
            </a:r>
            <a:r>
              <a:rPr lang="en-US" b="1" dirty="0"/>
              <a:t>it, and is not a forgetful hearer but a doer of the work, this </a:t>
            </a:r>
            <a:r>
              <a:rPr lang="en-US" b="1" dirty="0" smtClean="0"/>
              <a:t>one </a:t>
            </a:r>
            <a:r>
              <a:rPr lang="en-US" b="1" dirty="0"/>
              <a:t>will be blessed in what he does.  </a:t>
            </a:r>
            <a:endParaRPr lang="en-US" dirty="0"/>
          </a:p>
        </p:txBody>
      </p:sp>
    </p:spTree>
    <p:extLst>
      <p:ext uri="{BB962C8B-B14F-4D97-AF65-F5344CB8AC3E}">
        <p14:creationId xmlns:p14="http://schemas.microsoft.com/office/powerpoint/2010/main" val="2002819671"/>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CONCLUSION</a:t>
            </a:r>
            <a:endParaRPr lang="en-US" dirty="0"/>
          </a:p>
        </p:txBody>
      </p:sp>
      <p:sp>
        <p:nvSpPr>
          <p:cNvPr id="3" name="Content Placeholder 2"/>
          <p:cNvSpPr>
            <a:spLocks noGrp="1"/>
          </p:cNvSpPr>
          <p:nvPr>
            <p:ph idx="1"/>
          </p:nvPr>
        </p:nvSpPr>
        <p:spPr>
          <a:xfrm>
            <a:off x="0" y="1143000"/>
            <a:ext cx="9144000" cy="5638800"/>
          </a:xfrm>
        </p:spPr>
        <p:txBody>
          <a:bodyPr>
            <a:normAutofit fontScale="85000" lnSpcReduction="10000"/>
          </a:bodyPr>
          <a:lstStyle/>
          <a:p>
            <a:r>
              <a:rPr lang="en-US" dirty="0" smtClean="0"/>
              <a:t>The Bible is </a:t>
            </a:r>
            <a:r>
              <a:rPr lang="en-US" dirty="0" smtClean="0"/>
              <a:t>truly a unique book </a:t>
            </a:r>
            <a:endParaRPr lang="en-US" dirty="0" smtClean="0"/>
          </a:p>
          <a:p>
            <a:r>
              <a:rPr lang="en-US" dirty="0" smtClean="0"/>
              <a:t>("</a:t>
            </a:r>
            <a:r>
              <a:rPr lang="en-US" dirty="0" smtClean="0"/>
              <a:t>different from all others</a:t>
            </a:r>
            <a:r>
              <a:rPr lang="en-US" dirty="0" smtClean="0"/>
              <a:t>; </a:t>
            </a:r>
            <a:r>
              <a:rPr lang="en-US" dirty="0" smtClean="0"/>
              <a:t>having no like or equal") </a:t>
            </a:r>
            <a:endParaRPr lang="en-US" dirty="0" smtClean="0"/>
          </a:p>
          <a:p>
            <a:r>
              <a:rPr lang="en-US" dirty="0" smtClean="0"/>
              <a:t>Of </a:t>
            </a:r>
            <a:r>
              <a:rPr lang="en-US" dirty="0" smtClean="0"/>
              <a:t>course, </a:t>
            </a:r>
            <a:r>
              <a:rPr lang="en-US" dirty="0" smtClean="0"/>
              <a:t>we </a:t>
            </a:r>
            <a:r>
              <a:rPr lang="en-US" dirty="0" smtClean="0"/>
              <a:t>believe that what makes it unique </a:t>
            </a:r>
            <a:r>
              <a:rPr lang="en-US" dirty="0" smtClean="0"/>
              <a:t>is </a:t>
            </a:r>
          </a:p>
          <a:p>
            <a:r>
              <a:rPr lang="en-US" b="1" dirty="0" smtClean="0"/>
              <a:t>Its </a:t>
            </a:r>
            <a:r>
              <a:rPr lang="en-US" b="1" dirty="0" smtClean="0"/>
              <a:t>origin</a:t>
            </a:r>
            <a:r>
              <a:rPr lang="en-US" dirty="0" smtClean="0"/>
              <a:t> - it comes from the mind of the One True God    </a:t>
            </a:r>
            <a:endParaRPr lang="en-US" dirty="0" smtClean="0"/>
          </a:p>
          <a:p>
            <a:r>
              <a:rPr lang="en-US" b="1" dirty="0" smtClean="0"/>
              <a:t>Its </a:t>
            </a:r>
            <a:r>
              <a:rPr lang="en-US" b="1" dirty="0" smtClean="0"/>
              <a:t>process of revelation</a:t>
            </a:r>
            <a:r>
              <a:rPr lang="en-US" dirty="0" smtClean="0"/>
              <a:t> - it came by the work of the Holy </a:t>
            </a:r>
            <a:r>
              <a:rPr lang="en-US" dirty="0" smtClean="0"/>
              <a:t>Spirit</a:t>
            </a:r>
            <a:r>
              <a:rPr lang="en-US" dirty="0" smtClean="0"/>
              <a:t>, who guided the many writers and made their </a:t>
            </a:r>
            <a:r>
              <a:rPr lang="en-US" dirty="0" smtClean="0"/>
              <a:t>works</a:t>
            </a:r>
            <a:r>
              <a:rPr lang="en-US" dirty="0" smtClean="0"/>
              <a:t> </a:t>
            </a:r>
            <a:r>
              <a:rPr lang="en-US" dirty="0" smtClean="0"/>
              <a:t>harmonious </a:t>
            </a:r>
          </a:p>
          <a:p>
            <a:r>
              <a:rPr lang="en-US" b="1" dirty="0" smtClean="0"/>
              <a:t>Its </a:t>
            </a:r>
            <a:r>
              <a:rPr lang="en-US" b="1" dirty="0" smtClean="0"/>
              <a:t>central message</a:t>
            </a:r>
            <a:r>
              <a:rPr lang="en-US" dirty="0" smtClean="0"/>
              <a:t> - that Jesus Christ is the Messiah, the Son </a:t>
            </a:r>
            <a:r>
              <a:rPr lang="en-US" dirty="0" smtClean="0"/>
              <a:t>of </a:t>
            </a:r>
            <a:r>
              <a:rPr lang="en-US" dirty="0" smtClean="0"/>
              <a:t>God who is the only Lord and Savior of mankind </a:t>
            </a:r>
            <a:endParaRPr lang="en-US" dirty="0" smtClean="0"/>
          </a:p>
          <a:p>
            <a:r>
              <a:rPr lang="en-US" dirty="0" smtClean="0"/>
              <a:t>Of </a:t>
            </a:r>
            <a:r>
              <a:rPr lang="en-US" dirty="0" smtClean="0"/>
              <a:t>course, as unique as the Bible may be, it is of little value unless we receive it in our hearts and work it out in our lives:    </a:t>
            </a:r>
            <a:r>
              <a:rPr lang="en-US" b="1" dirty="0" smtClean="0"/>
              <a:t>                                       </a:t>
            </a:r>
            <a:endParaRPr lang="en-US" dirty="0"/>
          </a:p>
        </p:txBody>
      </p:sp>
    </p:spTree>
    <p:extLst>
      <p:ext uri="{BB962C8B-B14F-4D97-AF65-F5344CB8AC3E}">
        <p14:creationId xmlns:p14="http://schemas.microsoft.com/office/powerpoint/2010/main" val="41488276"/>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Bible Is Unique</a:t>
            </a:r>
            <a:endParaRPr lang="en-US" dirty="0"/>
          </a:p>
        </p:txBody>
      </p:sp>
      <p:sp>
        <p:nvSpPr>
          <p:cNvPr id="3" name="Content Placeholder 2"/>
          <p:cNvSpPr>
            <a:spLocks noGrp="1"/>
          </p:cNvSpPr>
          <p:nvPr>
            <p:ph idx="1"/>
          </p:nvPr>
        </p:nvSpPr>
        <p:spPr>
          <a:xfrm>
            <a:off x="0" y="1371600"/>
            <a:ext cx="9144000" cy="5257800"/>
          </a:xfrm>
        </p:spPr>
        <p:txBody>
          <a:bodyPr>
            <a:normAutofit/>
          </a:bodyPr>
          <a:lstStyle/>
          <a:p>
            <a:r>
              <a:rPr lang="en-US" dirty="0" smtClean="0"/>
              <a:t>But the Bible is more than simply one of the "greats"; it is </a:t>
            </a:r>
            <a:r>
              <a:rPr lang="en-US" b="1" dirty="0" smtClean="0"/>
              <a:t>unique</a:t>
            </a:r>
            <a:r>
              <a:rPr lang="en-US" dirty="0" smtClean="0"/>
              <a:t>...    </a:t>
            </a:r>
          </a:p>
          <a:p>
            <a:r>
              <a:rPr lang="en-US" dirty="0" smtClean="0"/>
              <a:t>Meaning </a:t>
            </a:r>
            <a:r>
              <a:rPr lang="en-US" b="1" dirty="0" smtClean="0"/>
              <a:t>"one and only" </a:t>
            </a:r>
            <a:r>
              <a:rPr lang="en-US" dirty="0" smtClean="0"/>
              <a:t>   </a:t>
            </a:r>
          </a:p>
          <a:p>
            <a:r>
              <a:rPr lang="en-US" dirty="0" smtClean="0"/>
              <a:t>Meaning </a:t>
            </a:r>
            <a:r>
              <a:rPr lang="en-US" b="1" dirty="0" smtClean="0"/>
              <a:t>"different from all others; having no like or equal" </a:t>
            </a:r>
            <a:r>
              <a:rPr lang="en-US" dirty="0" smtClean="0"/>
              <a:t> </a:t>
            </a:r>
          </a:p>
          <a:p>
            <a:r>
              <a:rPr lang="en-US" dirty="0" smtClean="0"/>
              <a:t>Our </a:t>
            </a:r>
            <a:r>
              <a:rPr lang="en-US" dirty="0" smtClean="0"/>
              <a:t>purpose in </a:t>
            </a:r>
            <a:r>
              <a:rPr lang="en-US" dirty="0" smtClean="0"/>
              <a:t>this lesson is to review in what way the Bible is unique, how it is truly "different from all others; having no like or equal".  </a:t>
            </a:r>
          </a:p>
          <a:p>
            <a:r>
              <a:rPr lang="en-US" dirty="0" smtClean="0"/>
              <a:t>For example, the Bible is...]</a:t>
            </a:r>
          </a:p>
          <a:p>
            <a:endParaRPr lang="en-US" dirty="0"/>
          </a:p>
        </p:txBody>
      </p:sp>
    </p:spTree>
    <p:extLst>
      <p:ext uri="{BB962C8B-B14F-4D97-AF65-F5344CB8AC3E}">
        <p14:creationId xmlns:p14="http://schemas.microsoft.com/office/powerpoint/2010/main" val="702871286"/>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UNIQUE IN ITS CONTINUITY</a:t>
            </a:r>
            <a:endParaRPr lang="en-US" dirty="0"/>
          </a:p>
        </p:txBody>
      </p:sp>
      <p:sp>
        <p:nvSpPr>
          <p:cNvPr id="3" name="Content Placeholder 2"/>
          <p:cNvSpPr>
            <a:spLocks noGrp="1"/>
          </p:cNvSpPr>
          <p:nvPr>
            <p:ph idx="1"/>
          </p:nvPr>
        </p:nvSpPr>
        <p:spPr/>
        <p:txBody>
          <a:bodyPr>
            <a:normAutofit/>
          </a:bodyPr>
          <a:lstStyle/>
          <a:p>
            <a:r>
              <a:rPr lang="en-US" b="1" dirty="0" smtClean="0"/>
              <a:t>HERE IS A BOOK THAT WAS WRITTEN... </a:t>
            </a:r>
            <a:r>
              <a:rPr lang="en-US" dirty="0" smtClean="0"/>
              <a:t>      </a:t>
            </a:r>
          </a:p>
          <a:p>
            <a:r>
              <a:rPr lang="en-US" b="1" dirty="0" smtClean="0"/>
              <a:t>Over a long period of time </a:t>
            </a:r>
            <a:r>
              <a:rPr lang="en-US" dirty="0" smtClean="0"/>
              <a:t>         </a:t>
            </a:r>
          </a:p>
          <a:p>
            <a:r>
              <a:rPr lang="en-US" dirty="0" smtClean="0"/>
              <a:t>About 1600 years         </a:t>
            </a:r>
          </a:p>
          <a:p>
            <a:r>
              <a:rPr lang="en-US" dirty="0" smtClean="0"/>
              <a:t>A span of 40 </a:t>
            </a:r>
            <a:r>
              <a:rPr lang="en-US" dirty="0" smtClean="0"/>
              <a:t>generations</a:t>
            </a:r>
          </a:p>
          <a:p>
            <a:r>
              <a:rPr lang="en-US" dirty="0" smtClean="0"/>
              <a:t>Perhaps, only a few were even related, or knew each other.</a:t>
            </a:r>
            <a:r>
              <a:rPr lang="en-US" dirty="0" smtClean="0"/>
              <a:t> </a:t>
            </a:r>
            <a:r>
              <a:rPr lang="en-US" dirty="0" smtClean="0"/>
              <a:t>      </a:t>
            </a:r>
          </a:p>
          <a:p>
            <a:endParaRPr lang="en-US" dirty="0"/>
          </a:p>
        </p:txBody>
      </p:sp>
    </p:spTree>
    <p:extLst>
      <p:ext uri="{BB962C8B-B14F-4D97-AF65-F5344CB8AC3E}">
        <p14:creationId xmlns:p14="http://schemas.microsoft.com/office/powerpoint/2010/main" val="118137070"/>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UNIQUE IN ITS CONTINUITY</a:t>
            </a:r>
            <a:endParaRPr lang="en-US" dirty="0"/>
          </a:p>
        </p:txBody>
      </p:sp>
      <p:sp>
        <p:nvSpPr>
          <p:cNvPr id="3" name="Content Placeholder 2"/>
          <p:cNvSpPr>
            <a:spLocks noGrp="1"/>
          </p:cNvSpPr>
          <p:nvPr>
            <p:ph idx="1"/>
          </p:nvPr>
        </p:nvSpPr>
        <p:spPr>
          <a:xfrm>
            <a:off x="0" y="1219200"/>
            <a:ext cx="9144000" cy="5562600"/>
          </a:xfrm>
        </p:spPr>
        <p:txBody>
          <a:bodyPr>
            <a:normAutofit fontScale="85000" lnSpcReduction="10000"/>
          </a:bodyPr>
          <a:lstStyle/>
          <a:p>
            <a:r>
              <a:rPr lang="en-US" b="1" dirty="0" smtClean="0"/>
              <a:t>By approximately 40 authors from every walk of life </a:t>
            </a:r>
            <a:r>
              <a:rPr lang="en-US" dirty="0" smtClean="0"/>
              <a:t>         </a:t>
            </a:r>
          </a:p>
          <a:p>
            <a:r>
              <a:rPr lang="en-US" dirty="0" smtClean="0"/>
              <a:t>Moses, political leader trained in the universities of Egypt          </a:t>
            </a:r>
          </a:p>
          <a:p>
            <a:r>
              <a:rPr lang="en-US" dirty="0" smtClean="0"/>
              <a:t>Peter, fisherman          </a:t>
            </a:r>
          </a:p>
          <a:p>
            <a:r>
              <a:rPr lang="en-US" dirty="0" smtClean="0"/>
              <a:t>Amos, herdsman          </a:t>
            </a:r>
          </a:p>
          <a:p>
            <a:r>
              <a:rPr lang="en-US" dirty="0" smtClean="0"/>
              <a:t>Joshua, military general          </a:t>
            </a:r>
          </a:p>
          <a:p>
            <a:r>
              <a:rPr lang="en-US" dirty="0" smtClean="0"/>
              <a:t>Nehemiah, cup bearer to the king of Persia          </a:t>
            </a:r>
          </a:p>
          <a:p>
            <a:r>
              <a:rPr lang="en-US" dirty="0" smtClean="0"/>
              <a:t>Daniel, prime minister in the courts of Babylon          </a:t>
            </a:r>
          </a:p>
          <a:p>
            <a:r>
              <a:rPr lang="en-US" dirty="0" smtClean="0"/>
              <a:t>Luke, physician          </a:t>
            </a:r>
          </a:p>
          <a:p>
            <a:r>
              <a:rPr lang="en-US" dirty="0" smtClean="0"/>
              <a:t>Solomon, philosopher king         </a:t>
            </a:r>
          </a:p>
          <a:p>
            <a:r>
              <a:rPr lang="en-US" dirty="0" smtClean="0"/>
              <a:t>Matthew, tax collector          </a:t>
            </a:r>
          </a:p>
          <a:p>
            <a:r>
              <a:rPr lang="en-US" dirty="0" smtClean="0"/>
              <a:t>Paul, rabbi and tentmaker      </a:t>
            </a:r>
            <a:endParaRPr lang="en-US" dirty="0"/>
          </a:p>
        </p:txBody>
      </p:sp>
    </p:spTree>
    <p:extLst>
      <p:ext uri="{BB962C8B-B14F-4D97-AF65-F5344CB8AC3E}">
        <p14:creationId xmlns:p14="http://schemas.microsoft.com/office/powerpoint/2010/main" val="3575298754"/>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UNIQUE IN ITS CONTINUITY</a:t>
            </a:r>
            <a:endParaRPr lang="en-US" dirty="0"/>
          </a:p>
        </p:txBody>
      </p:sp>
      <p:sp>
        <p:nvSpPr>
          <p:cNvPr id="3" name="Content Placeholder 2"/>
          <p:cNvSpPr>
            <a:spLocks noGrp="1"/>
          </p:cNvSpPr>
          <p:nvPr>
            <p:ph idx="1"/>
          </p:nvPr>
        </p:nvSpPr>
        <p:spPr/>
        <p:txBody>
          <a:bodyPr>
            <a:normAutofit lnSpcReduction="10000"/>
          </a:bodyPr>
          <a:lstStyle/>
          <a:p>
            <a:r>
              <a:rPr lang="en-US" b="1" dirty="0" smtClean="0"/>
              <a:t>In different places </a:t>
            </a:r>
            <a:r>
              <a:rPr lang="en-US" dirty="0" smtClean="0"/>
              <a:t>         </a:t>
            </a:r>
          </a:p>
          <a:p>
            <a:r>
              <a:rPr lang="en-US" dirty="0" smtClean="0"/>
              <a:t>Moses in the wilderness          </a:t>
            </a:r>
          </a:p>
          <a:p>
            <a:r>
              <a:rPr lang="en-US" dirty="0" smtClean="0"/>
              <a:t>Jeremiah in a dungeon          </a:t>
            </a:r>
          </a:p>
          <a:p>
            <a:r>
              <a:rPr lang="en-US" dirty="0" smtClean="0"/>
              <a:t>Daniel on a hillside, and in a palace          </a:t>
            </a:r>
          </a:p>
          <a:p>
            <a:r>
              <a:rPr lang="en-US" dirty="0" smtClean="0"/>
              <a:t>Paul inside prison walls          </a:t>
            </a:r>
          </a:p>
          <a:p>
            <a:r>
              <a:rPr lang="en-US" dirty="0" smtClean="0"/>
              <a:t>Luke while traveling          </a:t>
            </a:r>
          </a:p>
          <a:p>
            <a:r>
              <a:rPr lang="en-US" dirty="0" smtClean="0"/>
              <a:t>John in exile on the isle of Patmos          </a:t>
            </a:r>
          </a:p>
          <a:p>
            <a:r>
              <a:rPr lang="en-US" dirty="0" smtClean="0"/>
              <a:t>Others in the rigors of a military campaign       </a:t>
            </a:r>
          </a:p>
          <a:p>
            <a:pPr marL="0" indent="0">
              <a:buNone/>
            </a:pPr>
            <a:endParaRPr lang="en-US" dirty="0"/>
          </a:p>
        </p:txBody>
      </p:sp>
    </p:spTree>
    <p:extLst>
      <p:ext uri="{BB962C8B-B14F-4D97-AF65-F5344CB8AC3E}">
        <p14:creationId xmlns:p14="http://schemas.microsoft.com/office/powerpoint/2010/main" val="541333207"/>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UNIQUE IN ITS CONTINUITY</a:t>
            </a:r>
            <a:endParaRPr lang="en-US" dirty="0"/>
          </a:p>
        </p:txBody>
      </p:sp>
      <p:sp>
        <p:nvSpPr>
          <p:cNvPr id="3" name="Content Placeholder 2"/>
          <p:cNvSpPr>
            <a:spLocks noGrp="1"/>
          </p:cNvSpPr>
          <p:nvPr>
            <p:ph idx="1"/>
          </p:nvPr>
        </p:nvSpPr>
        <p:spPr>
          <a:xfrm>
            <a:off x="0" y="1600200"/>
            <a:ext cx="9144000" cy="5029200"/>
          </a:xfrm>
        </p:spPr>
        <p:txBody>
          <a:bodyPr>
            <a:normAutofit/>
          </a:bodyPr>
          <a:lstStyle/>
          <a:p>
            <a:r>
              <a:rPr lang="en-US" b="1" dirty="0" smtClean="0"/>
              <a:t>At different times </a:t>
            </a:r>
            <a:r>
              <a:rPr lang="en-US" dirty="0" smtClean="0"/>
              <a:t>         </a:t>
            </a:r>
          </a:p>
          <a:p>
            <a:r>
              <a:rPr lang="en-US" dirty="0" smtClean="0"/>
              <a:t>David in times of war          </a:t>
            </a:r>
          </a:p>
          <a:p>
            <a:r>
              <a:rPr lang="en-US" dirty="0" smtClean="0"/>
              <a:t>Solomon in times of peace       </a:t>
            </a:r>
          </a:p>
          <a:p>
            <a:r>
              <a:rPr lang="en-US" b="1" dirty="0" smtClean="0"/>
              <a:t>During different moods </a:t>
            </a:r>
            <a:r>
              <a:rPr lang="en-US" dirty="0" smtClean="0"/>
              <a:t>         </a:t>
            </a:r>
          </a:p>
          <a:p>
            <a:r>
              <a:rPr lang="en-US" dirty="0" smtClean="0"/>
              <a:t>Some writing from the heights of joy          </a:t>
            </a:r>
          </a:p>
          <a:p>
            <a:r>
              <a:rPr lang="en-US" dirty="0" smtClean="0"/>
              <a:t>Others from the depths of sorrow and despair       </a:t>
            </a:r>
          </a:p>
        </p:txBody>
      </p:sp>
    </p:spTree>
    <p:extLst>
      <p:ext uri="{BB962C8B-B14F-4D97-AF65-F5344CB8AC3E}">
        <p14:creationId xmlns:p14="http://schemas.microsoft.com/office/powerpoint/2010/main" val="3637152030"/>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UNIQUE IN ITS CONTINUITY</a:t>
            </a:r>
            <a:endParaRPr lang="en-US" dirty="0"/>
          </a:p>
        </p:txBody>
      </p:sp>
      <p:sp>
        <p:nvSpPr>
          <p:cNvPr id="3" name="Content Placeholder 2"/>
          <p:cNvSpPr>
            <a:spLocks noGrp="1"/>
          </p:cNvSpPr>
          <p:nvPr>
            <p:ph idx="1"/>
          </p:nvPr>
        </p:nvSpPr>
        <p:spPr>
          <a:xfrm>
            <a:off x="0" y="1371600"/>
            <a:ext cx="9144000" cy="5181600"/>
          </a:xfrm>
        </p:spPr>
        <p:txBody>
          <a:bodyPr/>
          <a:lstStyle/>
          <a:p>
            <a:r>
              <a:rPr lang="en-US" b="1" dirty="0" smtClean="0"/>
              <a:t>On three continents:</a:t>
            </a:r>
            <a:r>
              <a:rPr lang="en-US" dirty="0" smtClean="0"/>
              <a:t>  Asia, Africa, Europe       </a:t>
            </a:r>
          </a:p>
          <a:p>
            <a:r>
              <a:rPr lang="en-US" b="1" dirty="0" smtClean="0"/>
              <a:t>In three languages: </a:t>
            </a:r>
            <a:r>
              <a:rPr lang="en-US" dirty="0" smtClean="0"/>
              <a:t> Hebrew, Aramaic, Greek       </a:t>
            </a:r>
          </a:p>
          <a:p>
            <a:r>
              <a:rPr lang="en-US" b="1" dirty="0" smtClean="0"/>
              <a:t>With subject matter involving hundreds of controversial topics, </a:t>
            </a:r>
            <a:r>
              <a:rPr lang="en-US" dirty="0" smtClean="0"/>
              <a:t>such as:          </a:t>
            </a:r>
          </a:p>
          <a:p>
            <a:r>
              <a:rPr lang="en-US" dirty="0" smtClean="0"/>
              <a:t>The origin of man and the universe          </a:t>
            </a:r>
          </a:p>
          <a:p>
            <a:r>
              <a:rPr lang="en-US" dirty="0" smtClean="0"/>
              <a:t>The nature of God          </a:t>
            </a:r>
          </a:p>
          <a:p>
            <a:r>
              <a:rPr lang="en-US" dirty="0" smtClean="0"/>
              <a:t>The nature of man, sin, and man's redemption</a:t>
            </a:r>
          </a:p>
          <a:p>
            <a:endParaRPr lang="en-US" dirty="0" smtClean="0"/>
          </a:p>
          <a:p>
            <a:endParaRPr lang="en-US" dirty="0"/>
          </a:p>
        </p:txBody>
      </p:sp>
    </p:spTree>
    <p:extLst>
      <p:ext uri="{BB962C8B-B14F-4D97-AF65-F5344CB8AC3E}">
        <p14:creationId xmlns:p14="http://schemas.microsoft.com/office/powerpoint/2010/main" val="414539687"/>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UNIQUE IN ITS CONTINUITY</a:t>
            </a:r>
            <a:endParaRPr lang="en-US" dirty="0"/>
          </a:p>
        </p:txBody>
      </p:sp>
      <p:sp>
        <p:nvSpPr>
          <p:cNvPr id="3" name="Content Placeholder 2"/>
          <p:cNvSpPr>
            <a:spLocks noGrp="1"/>
          </p:cNvSpPr>
          <p:nvPr>
            <p:ph idx="1"/>
          </p:nvPr>
        </p:nvSpPr>
        <p:spPr>
          <a:xfrm>
            <a:off x="0" y="1447800"/>
            <a:ext cx="9144000" cy="5105400"/>
          </a:xfrm>
        </p:spPr>
        <p:txBody>
          <a:bodyPr>
            <a:normAutofit/>
          </a:bodyPr>
          <a:lstStyle/>
          <a:p>
            <a:r>
              <a:rPr lang="en-US" b="1" dirty="0" smtClean="0"/>
              <a:t>YET THERE IS HARMONY AND CONTINUITY... </a:t>
            </a:r>
            <a:r>
              <a:rPr lang="en-US" dirty="0" smtClean="0"/>
              <a:t>      </a:t>
            </a:r>
          </a:p>
          <a:p>
            <a:r>
              <a:rPr lang="en-US" dirty="0" smtClean="0"/>
              <a:t>For example:          </a:t>
            </a:r>
          </a:p>
          <a:p>
            <a:r>
              <a:rPr lang="en-US" b="1" dirty="0" smtClean="0"/>
              <a:t>"The Paradise lost of the book of Genesis becomes the Paradise regained of Revelation." </a:t>
            </a:r>
            <a:r>
              <a:rPr lang="en-US" dirty="0" smtClean="0"/>
              <a:t>        </a:t>
            </a:r>
          </a:p>
          <a:p>
            <a:r>
              <a:rPr lang="en-US" b="1" dirty="0" smtClean="0"/>
              <a:t>"Whereas the gate to the Tree of Life is closed in Genesis, it is opened forevermore in Revelation.“</a:t>
            </a:r>
          </a:p>
        </p:txBody>
      </p:sp>
    </p:spTree>
    <p:extLst>
      <p:ext uri="{BB962C8B-B14F-4D97-AF65-F5344CB8AC3E}">
        <p14:creationId xmlns:p14="http://schemas.microsoft.com/office/powerpoint/2010/main" val="906941790"/>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474</Words>
  <Application>Microsoft Office PowerPoint</Application>
  <PresentationFormat>On-screen Show (4:3)</PresentationFormat>
  <Paragraphs>169</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The Bible Is Unique</vt:lpstr>
      <vt:lpstr>Introduction</vt:lpstr>
      <vt:lpstr>The Bible Is Unique</vt:lpstr>
      <vt:lpstr>UNIQUE IN ITS CONTINUITY</vt:lpstr>
      <vt:lpstr>UNIQUE IN ITS CONTINUITY</vt:lpstr>
      <vt:lpstr>UNIQUE IN ITS CONTINUITY</vt:lpstr>
      <vt:lpstr>UNIQUE IN ITS CONTINUITY</vt:lpstr>
      <vt:lpstr>UNIQUE IN ITS CONTINUITY</vt:lpstr>
      <vt:lpstr>UNIQUE IN ITS CONTINUITY</vt:lpstr>
      <vt:lpstr>UNIQUE IN ITS CONTINUITY</vt:lpstr>
      <vt:lpstr>UNIQUE IN ITS TRANSLATION AND CIRCULATION  </vt:lpstr>
      <vt:lpstr>UNIQUE IN ITS TRANSLATION AND CIRCULATION</vt:lpstr>
      <vt:lpstr>UNIQUE IN ITS TRANSLATION AND CIRCULATION</vt:lpstr>
      <vt:lpstr>UNIQUE IN ITS SURVIVAL</vt:lpstr>
      <vt:lpstr>UNIQUE IN ITS SURVIVAL</vt:lpstr>
      <vt:lpstr>UNIQUE IN ITS SURVIVAL</vt:lpstr>
      <vt:lpstr>UNIQUE IN ITS SURVIVAL</vt:lpstr>
      <vt:lpstr>UNIQUE IN ITS SURVIVAL</vt:lpstr>
      <vt:lpstr>UNIQUE IN ITS SURVIVAL</vt:lpstr>
      <vt:lpstr>UNIQUE IN ITS TEACHING  </vt:lpstr>
      <vt:lpstr>UNIQUE IN ITS TEACHING  </vt:lpstr>
      <vt:lpstr>UNIQUE IN ITS TEACHING  </vt:lpstr>
      <vt:lpstr>UNIQUE IN ITS TEACHING  </vt:lpstr>
      <vt:lpstr>UNIQUE IN ITS INFLUENCE</vt:lpstr>
      <vt:lpstr>UNIQUE IN ITS INFLUENCE</vt:lpstr>
      <vt:lpstr>UNIQUE IN ITS INFLUENCE</vt:lpstr>
      <vt:lpstr>James 1:21-25</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Bible Is Unique</dc:title>
  <dc:creator>Aarons</dc:creator>
  <cp:lastModifiedBy>Aarons</cp:lastModifiedBy>
  <cp:revision>9</cp:revision>
  <dcterms:created xsi:type="dcterms:W3CDTF">2015-07-06T17:47:41Z</dcterms:created>
  <dcterms:modified xsi:type="dcterms:W3CDTF">2015-07-06T23:58:04Z</dcterms:modified>
</cp:coreProperties>
</file>