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71" r:id="rId6"/>
    <p:sldId id="259" r:id="rId7"/>
    <p:sldId id="273" r:id="rId8"/>
    <p:sldId id="260" r:id="rId9"/>
    <p:sldId id="274" r:id="rId10"/>
    <p:sldId id="261" r:id="rId11"/>
    <p:sldId id="262" r:id="rId12"/>
    <p:sldId id="263" r:id="rId13"/>
    <p:sldId id="264" r:id="rId14"/>
    <p:sldId id="265" r:id="rId15"/>
    <p:sldId id="269" r:id="rId16"/>
    <p:sldId id="275" r:id="rId17"/>
    <p:sldId id="270" r:id="rId18"/>
    <p:sldId id="266" r:id="rId19"/>
    <p:sldId id="267" r:id="rId20"/>
    <p:sldId id="26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6" d="100"/>
          <a:sy n="96" d="100"/>
        </p:scale>
        <p:origin x="9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0872D-D497-4FB8-B444-09B91BDA6E1F}"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30281640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0872D-D497-4FB8-B444-09B91BDA6E1F}"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6509697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0872D-D497-4FB8-B444-09B91BDA6E1F}"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13456620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0872D-D497-4FB8-B444-09B91BDA6E1F}"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6274508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10872D-D497-4FB8-B444-09B91BDA6E1F}"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33286054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0872D-D497-4FB8-B444-09B91BDA6E1F}"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36789042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0872D-D497-4FB8-B444-09B91BDA6E1F}" type="datetimeFigureOut">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22130492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0872D-D497-4FB8-B444-09B91BDA6E1F}" type="datetimeFigureOut">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36343306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0872D-D497-4FB8-B444-09B91BDA6E1F}" type="datetimeFigureOut">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42699350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10872D-D497-4FB8-B444-09B91BDA6E1F}"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42614254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10872D-D497-4FB8-B444-09B91BDA6E1F}"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CF4DF-0FC9-433C-AA83-8EF81F6C3C12}" type="slidenum">
              <a:rPr lang="en-US" smtClean="0"/>
              <a:t>‹#›</a:t>
            </a:fld>
            <a:endParaRPr lang="en-US"/>
          </a:p>
        </p:txBody>
      </p:sp>
    </p:spTree>
    <p:extLst>
      <p:ext uri="{BB962C8B-B14F-4D97-AF65-F5344CB8AC3E}">
        <p14:creationId xmlns:p14="http://schemas.microsoft.com/office/powerpoint/2010/main" val="3267578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0872D-D497-4FB8-B444-09B91BDA6E1F}" type="datetimeFigureOut">
              <a:rPr lang="en-US" smtClean="0"/>
              <a:t>3/25/2022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CF4DF-0FC9-433C-AA83-8EF81F6C3C12}" type="slidenum">
              <a:rPr lang="en-US" smtClean="0"/>
              <a:t>‹#›</a:t>
            </a:fld>
            <a:endParaRPr lang="en-US"/>
          </a:p>
        </p:txBody>
      </p:sp>
    </p:spTree>
    <p:extLst>
      <p:ext uri="{BB962C8B-B14F-4D97-AF65-F5344CB8AC3E}">
        <p14:creationId xmlns:p14="http://schemas.microsoft.com/office/powerpoint/2010/main" val="2243539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C2CC-6CB4-47AE-8E6D-1DCEE5D91B69}"/>
              </a:ext>
            </a:extLst>
          </p:cNvPr>
          <p:cNvSpPr>
            <a:spLocks noGrp="1"/>
          </p:cNvSpPr>
          <p:nvPr>
            <p:ph type="ctrTitle"/>
          </p:nvPr>
        </p:nvSpPr>
        <p:spPr>
          <a:xfrm>
            <a:off x="318051" y="357240"/>
            <a:ext cx="8656983" cy="1790700"/>
          </a:xfrm>
          <a:blipFill>
            <a:blip r:embed="rId3"/>
            <a:stretch>
              <a:fillRect/>
            </a:stretch>
          </a:blipFill>
        </p:spPr>
        <p:txBody>
          <a:bodyPr>
            <a:normAutofit/>
          </a:bodyPr>
          <a:lstStyle/>
          <a:p>
            <a:r>
              <a:rPr lang="en-US" sz="9600" b="1" dirty="0"/>
              <a:t>We Ignore God</a:t>
            </a:r>
          </a:p>
        </p:txBody>
      </p:sp>
      <p:sp>
        <p:nvSpPr>
          <p:cNvPr id="3" name="Subtitle 2">
            <a:extLst>
              <a:ext uri="{FF2B5EF4-FFF2-40B4-BE49-F238E27FC236}">
                <a16:creationId xmlns:a16="http://schemas.microsoft.com/office/drawing/2014/main" id="{A3E6C197-812A-409F-963E-F87B83B366F8}"/>
              </a:ext>
            </a:extLst>
          </p:cNvPr>
          <p:cNvSpPr>
            <a:spLocks noGrp="1"/>
          </p:cNvSpPr>
          <p:nvPr>
            <p:ph type="subTitle" idx="1"/>
          </p:nvPr>
        </p:nvSpPr>
        <p:spPr>
          <a:xfrm>
            <a:off x="318051" y="2543695"/>
            <a:ext cx="8656983" cy="3817347"/>
          </a:xfrm>
          <a:blipFill>
            <a:blip r:embed="rId4"/>
            <a:stretch>
              <a:fillRect/>
            </a:stretch>
          </a:blipFill>
        </p:spPr>
        <p:txBody>
          <a:bodyPr/>
          <a:lstStyle/>
          <a:p>
            <a:r>
              <a:rPr lang="en-US" sz="4400" dirty="0">
                <a:solidFill>
                  <a:srgbClr val="FFFF00"/>
                </a:solidFill>
              </a:rPr>
              <a:t>You might say that you never ignore God, but you could be wrong.</a:t>
            </a:r>
          </a:p>
          <a:p>
            <a:r>
              <a:rPr lang="en-US" sz="4400" dirty="0">
                <a:solidFill>
                  <a:srgbClr val="FFFF00"/>
                </a:solidFill>
              </a:rPr>
              <a:t>Let us see what we are talking about.</a:t>
            </a:r>
          </a:p>
          <a:p>
            <a:endParaRPr lang="en-US" dirty="0"/>
          </a:p>
        </p:txBody>
      </p:sp>
    </p:spTree>
    <p:extLst>
      <p:ext uri="{BB962C8B-B14F-4D97-AF65-F5344CB8AC3E}">
        <p14:creationId xmlns:p14="http://schemas.microsoft.com/office/powerpoint/2010/main" val="20680778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E2CF0-3192-46F0-B166-E0444CADDDD6}"/>
              </a:ext>
            </a:extLst>
          </p:cNvPr>
          <p:cNvSpPr>
            <a:spLocks noGrp="1"/>
          </p:cNvSpPr>
          <p:nvPr>
            <p:ph idx="1"/>
          </p:nvPr>
        </p:nvSpPr>
        <p:spPr>
          <a:xfrm>
            <a:off x="89452" y="129208"/>
            <a:ext cx="8965096" cy="6639339"/>
          </a:xfrm>
          <a:solidFill>
            <a:schemeClr val="accent4">
              <a:lumMod val="60000"/>
              <a:lumOff val="40000"/>
            </a:schemeClr>
          </a:solidFill>
        </p:spPr>
        <p:txBody>
          <a:bodyPr/>
          <a:lstStyle/>
          <a:p>
            <a:r>
              <a:rPr lang="en-US" sz="3600" dirty="0"/>
              <a:t>Immorality is running rampant as a wild fire, but the hoses are being turned towards the bible beaters and those nasty old fundamentalists, because most </a:t>
            </a:r>
            <a:r>
              <a:rPr lang="en-US" sz="3600"/>
              <a:t>of humanity </a:t>
            </a:r>
            <a:r>
              <a:rPr lang="en-US" sz="3600" dirty="0"/>
              <a:t>want us to respect their rights to practice sin. </a:t>
            </a:r>
          </a:p>
          <a:p>
            <a:r>
              <a:rPr lang="en-US" sz="3600" dirty="0"/>
              <a:t>It is true that immoral people have rights.</a:t>
            </a:r>
          </a:p>
          <a:p>
            <a:r>
              <a:rPr lang="en-US" sz="3600" dirty="0"/>
              <a:t>Will they try to remind God they have the right to sin when they stand before Him in judgment? </a:t>
            </a:r>
          </a:p>
          <a:p>
            <a:r>
              <a:rPr lang="en-US" sz="3600" dirty="0"/>
              <a:t>Sadly, the rights of Christians (who actually speak God’s truths) are being taken away at an alarming rate throughout the world.</a:t>
            </a:r>
          </a:p>
          <a:p>
            <a:endParaRPr lang="en-US" dirty="0"/>
          </a:p>
        </p:txBody>
      </p:sp>
    </p:spTree>
    <p:extLst>
      <p:ext uri="{BB962C8B-B14F-4D97-AF65-F5344CB8AC3E}">
        <p14:creationId xmlns:p14="http://schemas.microsoft.com/office/powerpoint/2010/main" val="25464014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35D3A1-0411-4DC4-9ED2-485D2BBE7BFC}"/>
              </a:ext>
            </a:extLst>
          </p:cNvPr>
          <p:cNvSpPr>
            <a:spLocks noGrp="1"/>
          </p:cNvSpPr>
          <p:nvPr>
            <p:ph idx="1"/>
          </p:nvPr>
        </p:nvSpPr>
        <p:spPr>
          <a:xfrm>
            <a:off x="82061" y="105508"/>
            <a:ext cx="8968153" cy="6611815"/>
          </a:xfr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a:normAutofit lnSpcReduction="10000"/>
          </a:bodyPr>
          <a:lstStyle/>
          <a:p>
            <a:r>
              <a:rPr lang="en-US" sz="4000" dirty="0"/>
              <a:t>We as a nation. </a:t>
            </a:r>
          </a:p>
          <a:p>
            <a:r>
              <a:rPr lang="en-US" sz="4000" dirty="0"/>
              <a:t>It is obvious that honoring and respecting God is becoming more and more unpopular. </a:t>
            </a:r>
          </a:p>
          <a:p>
            <a:r>
              <a:rPr lang="en-US" sz="4000" dirty="0"/>
              <a:t>Fewer people are professing a faith in God, and even fewer are willing to take a stand for the truth. </a:t>
            </a:r>
          </a:p>
          <a:p>
            <a:r>
              <a:rPr lang="en-US" sz="4000" dirty="0"/>
              <a:t>Our politicians mock the Bible and make fun of it, and are praised for their words. </a:t>
            </a:r>
          </a:p>
          <a:p>
            <a:r>
              <a:rPr lang="en-US" sz="4000" dirty="0"/>
              <a:t>Our laws are now written to silence those who would promote morality and the truth of God’s words. </a:t>
            </a:r>
          </a:p>
          <a:p>
            <a:endParaRPr lang="en-US" dirty="0"/>
          </a:p>
        </p:txBody>
      </p:sp>
    </p:spTree>
    <p:extLst>
      <p:ext uri="{BB962C8B-B14F-4D97-AF65-F5344CB8AC3E}">
        <p14:creationId xmlns:p14="http://schemas.microsoft.com/office/powerpoint/2010/main" val="3624069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CC7978-5AE8-4BDF-B34A-2BAD9362A8A4}"/>
              </a:ext>
            </a:extLst>
          </p:cNvPr>
          <p:cNvSpPr>
            <a:spLocks noGrp="1"/>
          </p:cNvSpPr>
          <p:nvPr>
            <p:ph idx="1"/>
          </p:nvPr>
        </p:nvSpPr>
        <p:spPr>
          <a:xfrm>
            <a:off x="128954" y="164122"/>
            <a:ext cx="8909538" cy="6564923"/>
          </a:xfrm>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r>
              <a:rPr lang="en-US" sz="3200" dirty="0"/>
              <a:t>As many people in times past used to call America a “Christian nation”, it is obvious that there is very little that is "Christian" that is being promoted these days by our leadership and our general population. </a:t>
            </a:r>
          </a:p>
          <a:p>
            <a:r>
              <a:rPr lang="en-US" sz="3200" dirty="0"/>
              <a:t>The truth is that this nation has never been a Christian nation.</a:t>
            </a:r>
          </a:p>
          <a:p>
            <a:r>
              <a:rPr lang="en-US" sz="3200" dirty="0"/>
              <a:t>However, many of the laws were written to reflect Christian values and principles, and people mistakenly claim this to be a Christian nation.</a:t>
            </a:r>
          </a:p>
          <a:p>
            <a:r>
              <a:rPr lang="en-US" sz="3200" dirty="0"/>
              <a:t>At one time in our history the majority of people were seeking to worship and serve the God of heaven, but they were quickly outnumbered by people of all faiths and heritages.</a:t>
            </a:r>
          </a:p>
          <a:p>
            <a:endParaRPr lang="en-US" dirty="0"/>
          </a:p>
        </p:txBody>
      </p:sp>
    </p:spTree>
    <p:extLst>
      <p:ext uri="{BB962C8B-B14F-4D97-AF65-F5344CB8AC3E}">
        <p14:creationId xmlns:p14="http://schemas.microsoft.com/office/powerpoint/2010/main" val="24915209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D0F8DF-AB2D-46A4-B5C1-27133E11036F}"/>
              </a:ext>
            </a:extLst>
          </p:cNvPr>
          <p:cNvSpPr>
            <a:spLocks noGrp="1"/>
          </p:cNvSpPr>
          <p:nvPr>
            <p:ph idx="1"/>
          </p:nvPr>
        </p:nvSpPr>
        <p:spPr>
          <a:xfrm>
            <a:off x="105508" y="128954"/>
            <a:ext cx="8886092" cy="6541477"/>
          </a:xfrm>
          <a:blipFill dpi="0" rotWithShape="1">
            <a:blip r:embed="rId2">
              <a:alphaModFix amt="36000"/>
            </a:blip>
            <a:srcRect/>
            <a:stretch>
              <a:fillRect/>
            </a:stretch>
          </a:blipFill>
        </p:spPr>
        <p:txBody>
          <a:bodyPr>
            <a:normAutofit/>
          </a:bodyPr>
          <a:lstStyle/>
          <a:p>
            <a:r>
              <a:rPr lang="en-US" sz="3600" dirty="0"/>
              <a:t>We in the community of faith. </a:t>
            </a:r>
          </a:p>
          <a:p>
            <a:r>
              <a:rPr lang="en-US" sz="3600" dirty="0"/>
              <a:t>Sadly many who claim to be God’s spokespersons and spiritual leaders appear to ignore God with more frequency. </a:t>
            </a:r>
          </a:p>
          <a:p>
            <a:r>
              <a:rPr lang="en-US" sz="3600" dirty="0"/>
              <a:t>Many of our preachers and teachers are leaving the word of God and substituting it with philosophy or comedy and books of supposed spiritual leanings, yet most leave out what is really important from God’s word. </a:t>
            </a:r>
          </a:p>
          <a:p>
            <a:r>
              <a:rPr lang="en-US" sz="3600" dirty="0"/>
              <a:t>Even the commandments of God are treated with little respect from the pulpits of our land. </a:t>
            </a:r>
          </a:p>
          <a:p>
            <a:endParaRPr lang="en-US" dirty="0"/>
          </a:p>
        </p:txBody>
      </p:sp>
    </p:spTree>
    <p:extLst>
      <p:ext uri="{BB962C8B-B14F-4D97-AF65-F5344CB8AC3E}">
        <p14:creationId xmlns:p14="http://schemas.microsoft.com/office/powerpoint/2010/main" val="3031042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D88421-5A4C-48BB-A8BF-7505BA2A414F}"/>
              </a:ext>
            </a:extLst>
          </p:cNvPr>
          <p:cNvSpPr>
            <a:spLocks noGrp="1"/>
          </p:cNvSpPr>
          <p:nvPr>
            <p:ph idx="1"/>
          </p:nvPr>
        </p:nvSpPr>
        <p:spPr>
          <a:xfrm>
            <a:off x="105508" y="117230"/>
            <a:ext cx="8932984" cy="6611815"/>
          </a:xfrm>
          <a:blipFill>
            <a:blip r:embed="rId2">
              <a:alphaModFix amt="36000"/>
            </a:blip>
            <a:stretch>
              <a:fillRect/>
            </a:stretch>
          </a:blipFill>
        </p:spPr>
        <p:txBody>
          <a:bodyPr>
            <a:normAutofit lnSpcReduction="10000"/>
          </a:bodyPr>
          <a:lstStyle/>
          <a:p>
            <a:r>
              <a:rPr lang="en-US" sz="3600" dirty="0"/>
              <a:t>Many pulpits are nothing more than political soap boxes and people seeking to promote some sort of social agenda. </a:t>
            </a:r>
          </a:p>
          <a:p>
            <a:r>
              <a:rPr lang="en-US" sz="3600" dirty="0"/>
              <a:t>If the preachers would speak God’s truth and tell women that killing their unborn babies is murder, life might be more respected. </a:t>
            </a:r>
          </a:p>
          <a:p>
            <a:r>
              <a:rPr lang="en-US" sz="3600" dirty="0"/>
              <a:t>If preachers would tell people that sex outside of marriage is fornication and will produce the wrath of God, there might be less pornography and prostitution. </a:t>
            </a:r>
          </a:p>
          <a:p>
            <a:r>
              <a:rPr lang="en-US" sz="3600" dirty="0"/>
              <a:t>If preachers would teach us to love our neighbors, there just might be less robbery and hatred in our world. </a:t>
            </a:r>
          </a:p>
          <a:p>
            <a:endParaRPr lang="en-US" dirty="0"/>
          </a:p>
        </p:txBody>
      </p:sp>
    </p:spTree>
    <p:extLst>
      <p:ext uri="{BB962C8B-B14F-4D97-AF65-F5344CB8AC3E}">
        <p14:creationId xmlns:p14="http://schemas.microsoft.com/office/powerpoint/2010/main" val="3792334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8FD713-3072-4A76-AFA9-48AF902BAAB1}"/>
              </a:ext>
            </a:extLst>
          </p:cNvPr>
          <p:cNvSpPr>
            <a:spLocks noGrp="1"/>
          </p:cNvSpPr>
          <p:nvPr>
            <p:ph idx="1"/>
          </p:nvPr>
        </p:nvSpPr>
        <p:spPr>
          <a:xfrm>
            <a:off x="105508" y="105508"/>
            <a:ext cx="8932984" cy="6553200"/>
          </a:xfrm>
        </p:spPr>
        <p:txBody>
          <a:bodyPr>
            <a:normAutofit/>
          </a:bodyPr>
          <a:lstStyle/>
          <a:p>
            <a:r>
              <a:rPr lang="en-US" sz="4800" dirty="0">
                <a:solidFill>
                  <a:schemeClr val="bg1"/>
                </a:solidFill>
              </a:rPr>
              <a:t>In the church today, we have more brethren ignoring God.</a:t>
            </a:r>
          </a:p>
          <a:p>
            <a:r>
              <a:rPr lang="en-US" sz="4800" dirty="0">
                <a:solidFill>
                  <a:schemeClr val="bg1"/>
                </a:solidFill>
              </a:rPr>
              <a:t>They turn to materialism and greed.</a:t>
            </a:r>
          </a:p>
          <a:p>
            <a:r>
              <a:rPr lang="en-US" sz="4800" dirty="0">
                <a:solidFill>
                  <a:schemeClr val="bg1"/>
                </a:solidFill>
              </a:rPr>
              <a:t>They turn to pride and selfishness.</a:t>
            </a:r>
          </a:p>
          <a:p>
            <a:r>
              <a:rPr lang="en-US" sz="4800" dirty="0">
                <a:solidFill>
                  <a:schemeClr val="bg1"/>
                </a:solidFill>
              </a:rPr>
              <a:t>They begin to turn away those who preach the truth to listen to those who do not preach all the truth.</a:t>
            </a:r>
          </a:p>
        </p:txBody>
      </p:sp>
    </p:spTree>
    <p:extLst>
      <p:ext uri="{BB962C8B-B14F-4D97-AF65-F5344CB8AC3E}">
        <p14:creationId xmlns:p14="http://schemas.microsoft.com/office/powerpoint/2010/main" val="5636005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tHorz">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D11EF-C37F-4C97-B6E3-6452BEDFDCA3}"/>
              </a:ext>
            </a:extLst>
          </p:cNvPr>
          <p:cNvSpPr>
            <a:spLocks noGrp="1"/>
          </p:cNvSpPr>
          <p:nvPr>
            <p:ph idx="1"/>
          </p:nvPr>
        </p:nvSpPr>
        <p:spPr>
          <a:xfrm>
            <a:off x="168965" y="278296"/>
            <a:ext cx="8766313" cy="6390861"/>
          </a:xfrm>
          <a:solidFill>
            <a:schemeClr val="accent2">
              <a:lumMod val="50000"/>
            </a:schemeClr>
          </a:solidFill>
        </p:spPr>
        <p:txBody>
          <a:bodyPr/>
          <a:lstStyle/>
          <a:p>
            <a:r>
              <a:rPr lang="en-US" sz="4000" dirty="0">
                <a:solidFill>
                  <a:schemeClr val="bg1"/>
                </a:solidFill>
              </a:rPr>
              <a:t>I read on social media sometimes from faithful Christians asking where are all the sound preachers who are bold to speak the truth.</a:t>
            </a:r>
          </a:p>
          <a:p>
            <a:r>
              <a:rPr lang="en-US" sz="4000" dirty="0">
                <a:solidFill>
                  <a:schemeClr val="bg1"/>
                </a:solidFill>
              </a:rPr>
              <a:t>The problem is the people do not care for the truth as they care for someone to tell them they are just fine (2 Timothy 4:3-4). </a:t>
            </a:r>
          </a:p>
          <a:p>
            <a:r>
              <a:rPr lang="en-US" sz="4000" dirty="0">
                <a:solidFill>
                  <a:schemeClr val="bg1"/>
                </a:solidFill>
              </a:rPr>
              <a:t>As a result, they can continue their current lifestyle without any guilt.</a:t>
            </a:r>
          </a:p>
          <a:p>
            <a:endParaRPr lang="en-US" dirty="0">
              <a:solidFill>
                <a:schemeClr val="bg1"/>
              </a:solidFill>
            </a:endParaRPr>
          </a:p>
          <a:p>
            <a:endParaRPr lang="en-US" dirty="0"/>
          </a:p>
        </p:txBody>
      </p:sp>
    </p:spTree>
    <p:extLst>
      <p:ext uri="{BB962C8B-B14F-4D97-AF65-F5344CB8AC3E}">
        <p14:creationId xmlns:p14="http://schemas.microsoft.com/office/powerpoint/2010/main" val="1546016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E17C3F-2D82-44B6-9059-555A6C214E8F}"/>
              </a:ext>
            </a:extLst>
          </p:cNvPr>
          <p:cNvSpPr>
            <a:spLocks noGrp="1"/>
          </p:cNvSpPr>
          <p:nvPr>
            <p:ph idx="1"/>
          </p:nvPr>
        </p:nvSpPr>
        <p:spPr>
          <a:xfrm>
            <a:off x="128954" y="117230"/>
            <a:ext cx="8909538" cy="6635261"/>
          </a:xfrm>
        </p:spPr>
        <p:txBody>
          <a:bodyPr/>
          <a:lstStyle/>
          <a:p>
            <a:r>
              <a:rPr lang="en-US" sz="4800" dirty="0">
                <a:solidFill>
                  <a:schemeClr val="bg1"/>
                </a:solidFill>
              </a:rPr>
              <a:t>Many would be just as happy for their preacher to lie to them instead of stepping on their toes.</a:t>
            </a:r>
          </a:p>
          <a:p>
            <a:r>
              <a:rPr lang="en-US" sz="4800" dirty="0">
                <a:solidFill>
                  <a:schemeClr val="bg1"/>
                </a:solidFill>
              </a:rPr>
              <a:t>They just want those feel-good sermons.</a:t>
            </a:r>
          </a:p>
          <a:p>
            <a:r>
              <a:rPr lang="en-US" sz="4800" dirty="0">
                <a:solidFill>
                  <a:schemeClr val="bg1"/>
                </a:solidFill>
              </a:rPr>
              <a:t>The truth is that any sermon should make you feel good, when you learn from it and apply it as needed.</a:t>
            </a:r>
          </a:p>
          <a:p>
            <a:endParaRPr lang="en-US" dirty="0"/>
          </a:p>
        </p:txBody>
      </p:sp>
    </p:spTree>
    <p:extLst>
      <p:ext uri="{BB962C8B-B14F-4D97-AF65-F5344CB8AC3E}">
        <p14:creationId xmlns:p14="http://schemas.microsoft.com/office/powerpoint/2010/main" val="1471547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01760-E9F6-497F-88D7-76AA58A2B8CE}"/>
              </a:ext>
            </a:extLst>
          </p:cNvPr>
          <p:cNvSpPr>
            <a:spLocks noGrp="1"/>
          </p:cNvSpPr>
          <p:nvPr>
            <p:ph idx="1"/>
          </p:nvPr>
        </p:nvSpPr>
        <p:spPr>
          <a:xfrm>
            <a:off x="82062" y="93785"/>
            <a:ext cx="9061938" cy="6670430"/>
          </a:xfrm>
          <a:gradFill flip="none" rotWithShape="1">
            <a:gsLst>
              <a:gs pos="0">
                <a:schemeClr val="accent6">
                  <a:lumMod val="5000"/>
                  <a:lumOff val="95000"/>
                </a:schemeClr>
              </a:gs>
              <a:gs pos="74000">
                <a:schemeClr val="accent6">
                  <a:lumMod val="45000"/>
                  <a:lumOff val="55000"/>
                  <a:alpha val="37000"/>
                </a:schemeClr>
              </a:gs>
              <a:gs pos="84000">
                <a:schemeClr val="accent6">
                  <a:lumMod val="45000"/>
                  <a:lumOff val="55000"/>
                  <a:alpha val="44000"/>
                </a:schemeClr>
              </a:gs>
              <a:gs pos="100000">
                <a:schemeClr val="accent6">
                  <a:lumMod val="30000"/>
                  <a:lumOff val="70000"/>
                  <a:alpha val="34000"/>
                </a:schemeClr>
              </a:gs>
            </a:gsLst>
            <a:lin ang="5400000" scaled="1"/>
            <a:tileRect/>
          </a:gradFill>
        </p:spPr>
        <p:txBody>
          <a:bodyPr>
            <a:normAutofit/>
          </a:bodyPr>
          <a:lstStyle/>
          <a:p>
            <a:r>
              <a:rPr lang="en-US" sz="3200" dirty="0"/>
              <a:t>The Bible says that the Lord is near and not far off.</a:t>
            </a:r>
          </a:p>
          <a:p>
            <a:r>
              <a:rPr lang="en-US" sz="3200" dirty="0"/>
              <a:t>Isaiah 46:12-13 </a:t>
            </a:r>
            <a:r>
              <a:rPr lang="en-US" sz="3200" dirty="0">
                <a:highlight>
                  <a:srgbClr val="FFFF00"/>
                </a:highlight>
              </a:rPr>
              <a:t>“Listen to Me, you stubborn-minded, who are far from righteousness. I bring near My righteousness, it is not far off; and My salvation will not delay, and I will grant salvation in Zion, and My glory for Israel” </a:t>
            </a:r>
          </a:p>
          <a:p>
            <a:r>
              <a:rPr lang="en-US" sz="3200" dirty="0"/>
              <a:t>In fact the Bible says that the Lord is in our midst.</a:t>
            </a:r>
          </a:p>
          <a:p>
            <a:r>
              <a:rPr lang="en-US" sz="3200" dirty="0"/>
              <a:t>Isaiah 12:6 </a:t>
            </a:r>
            <a:r>
              <a:rPr lang="en-US" sz="3200" dirty="0">
                <a:highlight>
                  <a:srgbClr val="FFFF00"/>
                </a:highlight>
              </a:rPr>
              <a:t>“Cry aloud and shout for joy, O inhabitants of Zion, for great in your midst is the Holy One of Israel”. </a:t>
            </a:r>
          </a:p>
          <a:p>
            <a:r>
              <a:rPr lang="en-US" sz="3200" dirty="0"/>
              <a:t>Of course this is dependent on us allowing Him to be there. </a:t>
            </a:r>
          </a:p>
          <a:p>
            <a:endParaRPr lang="en-US" dirty="0"/>
          </a:p>
        </p:txBody>
      </p:sp>
    </p:spTree>
    <p:extLst>
      <p:ext uri="{BB962C8B-B14F-4D97-AF65-F5344CB8AC3E}">
        <p14:creationId xmlns:p14="http://schemas.microsoft.com/office/powerpoint/2010/main" val="4970389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alpha val="37000"/>
              </a:schemeClr>
            </a:gs>
            <a:gs pos="84000">
              <a:schemeClr val="accent6">
                <a:lumMod val="45000"/>
                <a:lumOff val="55000"/>
                <a:alpha val="44000"/>
              </a:schemeClr>
            </a:gs>
            <a:gs pos="100000">
              <a:schemeClr val="accent6">
                <a:lumMod val="30000"/>
                <a:lumOff val="70000"/>
                <a:alpha val="34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F0E80-E058-4013-81E1-2E9721005612}"/>
              </a:ext>
            </a:extLst>
          </p:cNvPr>
          <p:cNvSpPr>
            <a:spLocks noGrp="1"/>
          </p:cNvSpPr>
          <p:nvPr>
            <p:ph idx="1"/>
          </p:nvPr>
        </p:nvSpPr>
        <p:spPr>
          <a:xfrm>
            <a:off x="82062" y="117230"/>
            <a:ext cx="8932984" cy="6588369"/>
          </a:xfrm>
        </p:spPr>
        <p:txBody>
          <a:bodyPr/>
          <a:lstStyle/>
          <a:p>
            <a:r>
              <a:rPr lang="en-US" sz="4000" dirty="0"/>
              <a:t>He observes our every action and knows our every thought. </a:t>
            </a:r>
          </a:p>
          <a:p>
            <a:r>
              <a:rPr lang="en-US" sz="4000" dirty="0"/>
              <a:t>Proverbs 5:21 </a:t>
            </a:r>
            <a:r>
              <a:rPr lang="en-US" sz="4000" dirty="0">
                <a:highlight>
                  <a:srgbClr val="FFFF00"/>
                </a:highlight>
              </a:rPr>
              <a:t>“For the ways of man are before the eyes of the LORD, and he </a:t>
            </a:r>
            <a:r>
              <a:rPr lang="en-US" sz="4000" dirty="0" err="1">
                <a:highlight>
                  <a:srgbClr val="FFFF00"/>
                </a:highlight>
              </a:rPr>
              <a:t>pondereth</a:t>
            </a:r>
            <a:r>
              <a:rPr lang="en-US" sz="4000" dirty="0">
                <a:highlight>
                  <a:srgbClr val="FFFF00"/>
                </a:highlight>
              </a:rPr>
              <a:t> all his goings”.</a:t>
            </a:r>
          </a:p>
          <a:p>
            <a:r>
              <a:rPr lang="en-US" sz="4000" dirty="0"/>
              <a:t>And we will have no defense to offer on judgment day if we do not seek the Lord here and now. </a:t>
            </a:r>
          </a:p>
          <a:p>
            <a:r>
              <a:rPr lang="en-US" sz="4000" dirty="0"/>
              <a:t>Please take a few minutes today and read Isaiah 55. </a:t>
            </a:r>
          </a:p>
          <a:p>
            <a:endParaRPr lang="en-US" dirty="0"/>
          </a:p>
        </p:txBody>
      </p:sp>
    </p:spTree>
    <p:extLst>
      <p:ext uri="{BB962C8B-B14F-4D97-AF65-F5344CB8AC3E}">
        <p14:creationId xmlns:p14="http://schemas.microsoft.com/office/powerpoint/2010/main" val="2767504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76642-2F78-4C98-A940-D07D70ED3B3C}"/>
              </a:ext>
            </a:extLst>
          </p:cNvPr>
          <p:cNvSpPr>
            <a:spLocks noGrp="1"/>
          </p:cNvSpPr>
          <p:nvPr>
            <p:ph type="title"/>
          </p:nvPr>
        </p:nvSpPr>
        <p:spPr>
          <a:xfrm>
            <a:off x="3673322" y="0"/>
            <a:ext cx="4840358" cy="821377"/>
          </a:xfrm>
        </p:spPr>
        <p:txBody>
          <a:bodyPr>
            <a:noAutofit/>
          </a:bodyPr>
          <a:lstStyle/>
          <a:p>
            <a:pPr algn="ctr"/>
            <a:r>
              <a:rPr lang="en-US" b="1" dirty="0">
                <a:solidFill>
                  <a:schemeClr val="bg1"/>
                </a:solidFill>
              </a:rPr>
              <a:t>Introduction</a:t>
            </a:r>
          </a:p>
        </p:txBody>
      </p:sp>
      <p:sp>
        <p:nvSpPr>
          <p:cNvPr id="3" name="Content Placeholder 2">
            <a:extLst>
              <a:ext uri="{FF2B5EF4-FFF2-40B4-BE49-F238E27FC236}">
                <a16:creationId xmlns:a16="http://schemas.microsoft.com/office/drawing/2014/main" id="{8CE18818-8462-4F85-B3FD-A2F43D1AC823}"/>
              </a:ext>
            </a:extLst>
          </p:cNvPr>
          <p:cNvSpPr>
            <a:spLocks noGrp="1"/>
          </p:cNvSpPr>
          <p:nvPr>
            <p:ph idx="1"/>
          </p:nvPr>
        </p:nvSpPr>
        <p:spPr>
          <a:xfrm>
            <a:off x="111815" y="685800"/>
            <a:ext cx="8945217" cy="6042991"/>
          </a:xfrm>
        </p:spPr>
        <p:txBody>
          <a:bodyPr/>
          <a:lstStyle/>
          <a:p>
            <a:r>
              <a:rPr lang="en-US" sz="4800" dirty="0">
                <a:solidFill>
                  <a:srgbClr val="FFFF00"/>
                </a:solidFill>
              </a:rPr>
              <a:t>God is everywhere. </a:t>
            </a:r>
          </a:p>
          <a:p>
            <a:r>
              <a:rPr lang="en-US" sz="4800" dirty="0">
                <a:solidFill>
                  <a:srgbClr val="FFFF00"/>
                </a:solidFill>
              </a:rPr>
              <a:t>He is Omni-present. </a:t>
            </a:r>
          </a:p>
          <a:p>
            <a:r>
              <a:rPr lang="en-US" sz="4800" dirty="0">
                <a:solidFill>
                  <a:srgbClr val="FFFF00"/>
                </a:solidFill>
              </a:rPr>
              <a:t>The Psalmist in chapter 139 writes of the presence of God wherever we go. </a:t>
            </a:r>
          </a:p>
          <a:p>
            <a:endParaRPr lang="en-US" dirty="0"/>
          </a:p>
        </p:txBody>
      </p:sp>
    </p:spTree>
    <p:extLst>
      <p:ext uri="{BB962C8B-B14F-4D97-AF65-F5344CB8AC3E}">
        <p14:creationId xmlns:p14="http://schemas.microsoft.com/office/powerpoint/2010/main" val="2971825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2D7F9-6392-4316-85AA-C2E6136A742A}"/>
              </a:ext>
            </a:extLst>
          </p:cNvPr>
          <p:cNvSpPr>
            <a:spLocks noGrp="1"/>
          </p:cNvSpPr>
          <p:nvPr>
            <p:ph type="title"/>
          </p:nvPr>
        </p:nvSpPr>
        <p:spPr>
          <a:xfrm>
            <a:off x="628650" y="18256"/>
            <a:ext cx="7886700" cy="1013376"/>
          </a:xfrm>
          <a:solidFill>
            <a:schemeClr val="accent4"/>
          </a:solidFill>
        </p:spPr>
        <p:txBody>
          <a:bodyPr>
            <a:normAutofit/>
          </a:bodyPr>
          <a:lstStyle/>
          <a:p>
            <a:r>
              <a:rPr lang="en-US" sz="5400" b="1" dirty="0"/>
              <a:t>Conclusion</a:t>
            </a:r>
          </a:p>
        </p:txBody>
      </p:sp>
      <p:sp>
        <p:nvSpPr>
          <p:cNvPr id="3" name="Content Placeholder 2">
            <a:extLst>
              <a:ext uri="{FF2B5EF4-FFF2-40B4-BE49-F238E27FC236}">
                <a16:creationId xmlns:a16="http://schemas.microsoft.com/office/drawing/2014/main" id="{DD0C081F-FAE2-49F9-9566-6D68AB036AD7}"/>
              </a:ext>
            </a:extLst>
          </p:cNvPr>
          <p:cNvSpPr>
            <a:spLocks noGrp="1"/>
          </p:cNvSpPr>
          <p:nvPr>
            <p:ph idx="1"/>
          </p:nvPr>
        </p:nvSpPr>
        <p:spPr>
          <a:xfrm>
            <a:off x="128954" y="937846"/>
            <a:ext cx="8909538" cy="5814646"/>
          </a:xfrm>
          <a:blipFill dpi="0" rotWithShape="1">
            <a:blip r:embed="rId2"/>
            <a:srcRect/>
            <a:stretch>
              <a:fillRect/>
            </a:stretch>
          </a:blipFill>
        </p:spPr>
        <p:txBody>
          <a:bodyPr/>
          <a:lstStyle/>
          <a:p>
            <a:r>
              <a:rPr lang="en-US" sz="4000" dirty="0">
                <a:solidFill>
                  <a:schemeClr val="bg1"/>
                </a:solidFill>
              </a:rPr>
              <a:t>Does “we” mean everyone has ignored God? </a:t>
            </a:r>
          </a:p>
          <a:p>
            <a:r>
              <a:rPr lang="en-US" sz="4000" dirty="0">
                <a:solidFill>
                  <a:schemeClr val="bg1"/>
                </a:solidFill>
              </a:rPr>
              <a:t>No. </a:t>
            </a:r>
          </a:p>
          <a:p>
            <a:r>
              <a:rPr lang="en-US" sz="4000" dirty="0">
                <a:solidFill>
                  <a:schemeClr val="bg1"/>
                </a:solidFill>
              </a:rPr>
              <a:t>Some of us who are true Christians actually respect God and His truth. </a:t>
            </a:r>
          </a:p>
          <a:p>
            <a:r>
              <a:rPr lang="en-US" sz="4000" dirty="0">
                <a:solidFill>
                  <a:schemeClr val="bg1"/>
                </a:solidFill>
              </a:rPr>
              <a:t>Will you see for yourself that there are people still faithful to God. </a:t>
            </a:r>
          </a:p>
          <a:p>
            <a:r>
              <a:rPr lang="en-US" sz="4000" dirty="0">
                <a:solidFill>
                  <a:schemeClr val="bg1"/>
                </a:solidFill>
              </a:rPr>
              <a:t>Remember that God is watching us with patience while the judgment is to come.</a:t>
            </a:r>
          </a:p>
          <a:p>
            <a:endParaRPr lang="en-US" dirty="0"/>
          </a:p>
        </p:txBody>
      </p:sp>
    </p:spTree>
    <p:extLst>
      <p:ext uri="{BB962C8B-B14F-4D97-AF65-F5344CB8AC3E}">
        <p14:creationId xmlns:p14="http://schemas.microsoft.com/office/powerpoint/2010/main" val="1742766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EADFB-1699-49AF-ABF8-CCEAB991FBA5}"/>
              </a:ext>
            </a:extLst>
          </p:cNvPr>
          <p:cNvSpPr>
            <a:spLocks noGrp="1"/>
          </p:cNvSpPr>
          <p:nvPr>
            <p:ph idx="1"/>
          </p:nvPr>
        </p:nvSpPr>
        <p:spPr>
          <a:xfrm>
            <a:off x="79513" y="129209"/>
            <a:ext cx="8925339" cy="6599582"/>
          </a:xfrm>
          <a:solidFill>
            <a:srgbClr val="7030A0"/>
          </a:solidFill>
        </p:spPr>
        <p:txBody>
          <a:bodyPr/>
          <a:lstStyle/>
          <a:p>
            <a:r>
              <a:rPr lang="en-US" sz="4800" dirty="0">
                <a:solidFill>
                  <a:srgbClr val="FFFF00"/>
                </a:solidFill>
              </a:rPr>
              <a:t>God is near, and not far off. </a:t>
            </a:r>
          </a:p>
          <a:p>
            <a:r>
              <a:rPr lang="en-US" sz="4800" dirty="0">
                <a:solidFill>
                  <a:srgbClr val="FFFF00"/>
                </a:solidFill>
              </a:rPr>
              <a:t>He is as close to us, all around us, and for some, even in us. </a:t>
            </a:r>
          </a:p>
          <a:p>
            <a:r>
              <a:rPr lang="en-US" sz="4800" dirty="0">
                <a:solidFill>
                  <a:srgbClr val="FFFF00"/>
                </a:solidFill>
              </a:rPr>
              <a:t>Jesus taught that those who are in Christ also have the blessedness of having God the Father in them as well.</a:t>
            </a:r>
          </a:p>
          <a:p>
            <a:endParaRPr lang="en-US" dirty="0"/>
          </a:p>
        </p:txBody>
      </p:sp>
    </p:spTree>
    <p:extLst>
      <p:ext uri="{BB962C8B-B14F-4D97-AF65-F5344CB8AC3E}">
        <p14:creationId xmlns:p14="http://schemas.microsoft.com/office/powerpoint/2010/main" val="18133386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26A2A-13AD-4D70-B26D-BE0E8136891E}"/>
              </a:ext>
            </a:extLst>
          </p:cNvPr>
          <p:cNvSpPr>
            <a:spLocks noGrp="1"/>
          </p:cNvSpPr>
          <p:nvPr>
            <p:ph idx="1"/>
          </p:nvPr>
        </p:nvSpPr>
        <p:spPr>
          <a:xfrm>
            <a:off x="90889" y="109330"/>
            <a:ext cx="8963659" cy="6629399"/>
          </a:xfrm>
          <a:blipFill>
            <a:blip r:embed="rId2"/>
            <a:stretch>
              <a:fillRect/>
            </a:stretch>
          </a:blipFill>
        </p:spPr>
        <p:txBody>
          <a:bodyPr>
            <a:normAutofit lnSpcReduction="10000"/>
          </a:bodyPr>
          <a:lstStyle/>
          <a:p>
            <a:r>
              <a:rPr lang="en-US" sz="5400" dirty="0">
                <a:solidFill>
                  <a:srgbClr val="FFFF00"/>
                </a:solidFill>
              </a:rPr>
              <a:t>The truth of the matter is that while God is everywhere, He only occupies our hearts if we allow Him to come in. </a:t>
            </a:r>
          </a:p>
          <a:p>
            <a:r>
              <a:rPr lang="en-US" sz="5400" dirty="0">
                <a:solidFill>
                  <a:srgbClr val="FFFF00"/>
                </a:solidFill>
              </a:rPr>
              <a:t>Sometimes we keep God boxed up as a back-up plan if all else fails.</a:t>
            </a:r>
          </a:p>
          <a:p>
            <a:r>
              <a:rPr lang="en-US" sz="5400" dirty="0">
                <a:solidFill>
                  <a:srgbClr val="FFFF00"/>
                </a:solidFill>
              </a:rPr>
              <a:t>Sometimes, we do not want God to see what we are doing.</a:t>
            </a:r>
          </a:p>
          <a:p>
            <a:endParaRPr lang="en-US" dirty="0"/>
          </a:p>
        </p:txBody>
      </p:sp>
    </p:spTree>
    <p:extLst>
      <p:ext uri="{BB962C8B-B14F-4D97-AF65-F5344CB8AC3E}">
        <p14:creationId xmlns:p14="http://schemas.microsoft.com/office/powerpoint/2010/main" val="9066761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65C62B-8D6D-4A45-9DBC-83D603AEEE37}"/>
              </a:ext>
            </a:extLst>
          </p:cNvPr>
          <p:cNvSpPr>
            <a:spLocks noGrp="1"/>
          </p:cNvSpPr>
          <p:nvPr>
            <p:ph idx="1"/>
          </p:nvPr>
        </p:nvSpPr>
        <p:spPr>
          <a:xfrm>
            <a:off x="139148" y="178904"/>
            <a:ext cx="8825948" cy="6520070"/>
          </a:xfrm>
        </p:spPr>
        <p:txBody>
          <a:bodyPr/>
          <a:lstStyle/>
          <a:p>
            <a:r>
              <a:rPr lang="en-US" sz="4400" dirty="0">
                <a:solidFill>
                  <a:srgbClr val="FFFF00"/>
                </a:solidFill>
              </a:rPr>
              <a:t>Our minds may pretend to host God, but our actions really determine whether we serve the God of heaven or something else. </a:t>
            </a:r>
          </a:p>
          <a:p>
            <a:r>
              <a:rPr lang="en-US" sz="4400" dirty="0">
                <a:solidFill>
                  <a:srgbClr val="FFFF00"/>
                </a:solidFill>
              </a:rPr>
              <a:t>Romans 6:16 tells us that we are the servant of the one we serve.</a:t>
            </a:r>
          </a:p>
          <a:p>
            <a:r>
              <a:rPr lang="en-US" sz="4400" dirty="0">
                <a:solidFill>
                  <a:srgbClr val="FFFF00"/>
                </a:solidFill>
              </a:rPr>
              <a:t> When we realize the presence of God, why do we continue to ignore Him?</a:t>
            </a:r>
          </a:p>
          <a:p>
            <a:endParaRPr lang="en-US" dirty="0"/>
          </a:p>
        </p:txBody>
      </p:sp>
    </p:spTree>
    <p:extLst>
      <p:ext uri="{BB962C8B-B14F-4D97-AF65-F5344CB8AC3E}">
        <p14:creationId xmlns:p14="http://schemas.microsoft.com/office/powerpoint/2010/main" val="10869906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0AC0-2B95-4C89-AB15-F46047D82097}"/>
              </a:ext>
            </a:extLst>
          </p:cNvPr>
          <p:cNvSpPr>
            <a:spLocks noGrp="1"/>
          </p:cNvSpPr>
          <p:nvPr>
            <p:ph type="title"/>
          </p:nvPr>
        </p:nvSpPr>
        <p:spPr>
          <a:xfrm>
            <a:off x="539198" y="18256"/>
            <a:ext cx="7886700" cy="856388"/>
          </a:xfrm>
          <a:blipFill>
            <a:blip r:embed="rId2"/>
            <a:stretch>
              <a:fillRect/>
            </a:stretch>
          </a:blipFill>
        </p:spPr>
        <p:txBody>
          <a:bodyPr/>
          <a:lstStyle/>
          <a:p>
            <a:r>
              <a:rPr lang="en-US" b="1" dirty="0">
                <a:solidFill>
                  <a:schemeClr val="bg1"/>
                </a:solidFill>
              </a:rPr>
              <a:t>Who Is The “WE”?</a:t>
            </a:r>
          </a:p>
        </p:txBody>
      </p:sp>
      <p:sp>
        <p:nvSpPr>
          <p:cNvPr id="3" name="Content Placeholder 2">
            <a:extLst>
              <a:ext uri="{FF2B5EF4-FFF2-40B4-BE49-F238E27FC236}">
                <a16:creationId xmlns:a16="http://schemas.microsoft.com/office/drawing/2014/main" id="{608C7ECF-7160-4CF1-8D70-8AC809CBF93C}"/>
              </a:ext>
            </a:extLst>
          </p:cNvPr>
          <p:cNvSpPr>
            <a:spLocks noGrp="1"/>
          </p:cNvSpPr>
          <p:nvPr>
            <p:ph idx="1"/>
          </p:nvPr>
        </p:nvSpPr>
        <p:spPr>
          <a:xfrm>
            <a:off x="89452" y="874644"/>
            <a:ext cx="8945218" cy="5874025"/>
          </a:xfrm>
          <a:blipFill>
            <a:blip r:embed="rId3"/>
            <a:stretch>
              <a:fillRect/>
            </a:stretch>
          </a:blipFill>
        </p:spPr>
        <p:txBody>
          <a:bodyPr>
            <a:normAutofit/>
          </a:bodyPr>
          <a:lstStyle/>
          <a:p>
            <a:r>
              <a:rPr lang="en-US" sz="4800" dirty="0"/>
              <a:t>Ok, we should define and specify who the “we” is that we are discussing.</a:t>
            </a:r>
          </a:p>
          <a:p>
            <a:r>
              <a:rPr lang="en-US" sz="4800" dirty="0"/>
              <a:t>We as humanity meaning everyone alive.</a:t>
            </a:r>
          </a:p>
          <a:p>
            <a:r>
              <a:rPr lang="en-US" sz="4800" dirty="0"/>
              <a:t>We as a nation under God.</a:t>
            </a:r>
          </a:p>
          <a:p>
            <a:r>
              <a:rPr lang="en-US" sz="4800" dirty="0"/>
              <a:t>We in the community of faith which includes all religions.</a:t>
            </a:r>
          </a:p>
        </p:txBody>
      </p:sp>
    </p:spTree>
    <p:extLst>
      <p:ext uri="{BB962C8B-B14F-4D97-AF65-F5344CB8AC3E}">
        <p14:creationId xmlns:p14="http://schemas.microsoft.com/office/powerpoint/2010/main" val="32779869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solidDmnd">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4AB423-21F8-4559-9716-124ABED5A11B}"/>
              </a:ext>
            </a:extLst>
          </p:cNvPr>
          <p:cNvSpPr>
            <a:spLocks noGrp="1"/>
          </p:cNvSpPr>
          <p:nvPr>
            <p:ph idx="1"/>
          </p:nvPr>
        </p:nvSpPr>
        <p:spPr>
          <a:xfrm>
            <a:off x="675861" y="735495"/>
            <a:ext cx="7762461" cy="4899991"/>
          </a:xfrm>
          <a:solidFill>
            <a:schemeClr val="accent5">
              <a:lumMod val="20000"/>
              <a:lumOff val="80000"/>
            </a:schemeClr>
          </a:solidFill>
        </p:spPr>
        <p:txBody>
          <a:bodyPr/>
          <a:lstStyle/>
          <a:p>
            <a:r>
              <a:rPr lang="en-US" sz="4800" dirty="0"/>
              <a:t>We in the local church.</a:t>
            </a:r>
          </a:p>
          <a:p>
            <a:r>
              <a:rPr lang="en-US" sz="4800" dirty="0"/>
              <a:t>And if we are not careful, We as individuals.</a:t>
            </a:r>
          </a:p>
          <a:p>
            <a:r>
              <a:rPr lang="en-US" sz="4800" dirty="0"/>
              <a:t>This last one does not apply to everyone, but it does to many.</a:t>
            </a:r>
          </a:p>
          <a:p>
            <a:endParaRPr lang="en-US" dirty="0"/>
          </a:p>
        </p:txBody>
      </p:sp>
    </p:spTree>
    <p:extLst>
      <p:ext uri="{BB962C8B-B14F-4D97-AF65-F5344CB8AC3E}">
        <p14:creationId xmlns:p14="http://schemas.microsoft.com/office/powerpoint/2010/main" val="39175871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DCD2A5-75F8-438B-B441-70D945DE8FD1}"/>
              </a:ext>
            </a:extLst>
          </p:cNvPr>
          <p:cNvSpPr>
            <a:spLocks noGrp="1"/>
          </p:cNvSpPr>
          <p:nvPr>
            <p:ph idx="1"/>
          </p:nvPr>
        </p:nvSpPr>
        <p:spPr>
          <a:xfrm>
            <a:off x="99391" y="99390"/>
            <a:ext cx="8935279" cy="6649279"/>
          </a:xfrm>
          <a:solidFill>
            <a:schemeClr val="accent4">
              <a:lumMod val="60000"/>
              <a:lumOff val="40000"/>
            </a:schemeClr>
          </a:solidFill>
        </p:spPr>
        <p:txBody>
          <a:bodyPr>
            <a:normAutofit/>
          </a:bodyPr>
          <a:lstStyle/>
          <a:p>
            <a:r>
              <a:rPr lang="en-US" sz="4800" dirty="0"/>
              <a:t>We as humanity have for the most part ignored the God of heaven. </a:t>
            </a:r>
          </a:p>
          <a:p>
            <a:r>
              <a:rPr lang="en-US" sz="4800" dirty="0"/>
              <a:t>Ok, we in the local church are human so we fall into this category.  </a:t>
            </a:r>
          </a:p>
          <a:p>
            <a:r>
              <a:rPr lang="en-US" sz="4800" dirty="0"/>
              <a:t>We are just one small portion of humanity.</a:t>
            </a:r>
          </a:p>
          <a:p>
            <a:r>
              <a:rPr lang="en-US" sz="4800" dirty="0"/>
              <a:t>So understand this to mean the majority of humanity.</a:t>
            </a:r>
          </a:p>
          <a:p>
            <a:endParaRPr lang="en-US" dirty="0"/>
          </a:p>
        </p:txBody>
      </p:sp>
    </p:spTree>
    <p:extLst>
      <p:ext uri="{BB962C8B-B14F-4D97-AF65-F5344CB8AC3E}">
        <p14:creationId xmlns:p14="http://schemas.microsoft.com/office/powerpoint/2010/main" val="13037140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E7CA8-F928-41CE-93ED-AF453DE9F2E0}"/>
              </a:ext>
            </a:extLst>
          </p:cNvPr>
          <p:cNvSpPr>
            <a:spLocks noGrp="1"/>
          </p:cNvSpPr>
          <p:nvPr>
            <p:ph idx="1"/>
          </p:nvPr>
        </p:nvSpPr>
        <p:spPr>
          <a:xfrm>
            <a:off x="238539" y="427383"/>
            <a:ext cx="8726557" cy="6261652"/>
          </a:xfrm>
        </p:spPr>
        <p:txBody>
          <a:bodyPr>
            <a:normAutofit/>
          </a:bodyPr>
          <a:lstStyle/>
          <a:p>
            <a:r>
              <a:rPr lang="en-US" sz="4400" dirty="0">
                <a:solidFill>
                  <a:srgbClr val="FFFF00"/>
                </a:solidFill>
              </a:rPr>
              <a:t>Humanity has chosen to do what they want to do with little regard for how God wants us to act, behave, and live.</a:t>
            </a:r>
          </a:p>
          <a:p>
            <a:r>
              <a:rPr lang="en-US" sz="4400" dirty="0">
                <a:solidFill>
                  <a:srgbClr val="FFFF00"/>
                </a:solidFill>
              </a:rPr>
              <a:t>We as humanity go through our everyday existence giving little regard to God and His authority and truth as found in the Bible. </a:t>
            </a:r>
          </a:p>
          <a:p>
            <a:r>
              <a:rPr lang="en-US" sz="4400" dirty="0">
                <a:solidFill>
                  <a:srgbClr val="FFFF00"/>
                </a:solidFill>
              </a:rPr>
              <a:t>Most humanity ignores God.</a:t>
            </a:r>
          </a:p>
          <a:p>
            <a:endParaRPr lang="en-US" dirty="0">
              <a:solidFill>
                <a:srgbClr val="FFFF00"/>
              </a:solidFill>
            </a:endParaRPr>
          </a:p>
        </p:txBody>
      </p:sp>
    </p:spTree>
    <p:extLst>
      <p:ext uri="{BB962C8B-B14F-4D97-AF65-F5344CB8AC3E}">
        <p14:creationId xmlns:p14="http://schemas.microsoft.com/office/powerpoint/2010/main" val="21164288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1260</Words>
  <Application>Microsoft Office PowerPoint</Application>
  <PresentationFormat>On-screen Show (4:3)</PresentationFormat>
  <Paragraphs>77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We Ignore God</vt:lpstr>
      <vt:lpstr>Introduction</vt:lpstr>
      <vt:lpstr>PowerPoint Presentation</vt:lpstr>
      <vt:lpstr>PowerPoint Presentation</vt:lpstr>
      <vt:lpstr>PowerPoint Presentation</vt:lpstr>
      <vt:lpstr>Who Is The “WE”?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Ignore God</dc:title>
  <dc:creator>cwser</dc:creator>
  <cp:lastModifiedBy> </cp:lastModifiedBy>
  <cp:revision>16</cp:revision>
  <dcterms:created xsi:type="dcterms:W3CDTF">2022-03-26T05:34:17Z</dcterms:created>
  <dcterms:modified xsi:type="dcterms:W3CDTF">2022-03-26T07:27:42Z</dcterms:modified>
</cp:coreProperties>
</file>