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0" r:id="rId7"/>
    <p:sldId id="261" r:id="rId8"/>
    <p:sldId id="262" r:id="rId9"/>
    <p:sldId id="263" r:id="rId10"/>
    <p:sldId id="264" r:id="rId11"/>
    <p:sldId id="269"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0E5911-AAE4-4978-AFAE-C94A7CBF3B9B}"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40741433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5911-AAE4-4978-AFAE-C94A7CBF3B9B}"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8613661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5911-AAE4-4978-AFAE-C94A7CBF3B9B}"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15884820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5911-AAE4-4978-AFAE-C94A7CBF3B9B}"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7030260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E5911-AAE4-4978-AFAE-C94A7CBF3B9B}"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242404620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0E5911-AAE4-4978-AFAE-C94A7CBF3B9B}"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39063264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E5911-AAE4-4978-AFAE-C94A7CBF3B9B}" type="datetimeFigureOut">
              <a:rPr lang="en-US" smtClean="0"/>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2490218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0E5911-AAE4-4978-AFAE-C94A7CBF3B9B}" type="datetimeFigureOut">
              <a:rPr lang="en-US" smtClean="0"/>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309296699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E5911-AAE4-4978-AFAE-C94A7CBF3B9B}" type="datetimeFigureOut">
              <a:rPr lang="en-US" smtClean="0"/>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38120632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E5911-AAE4-4978-AFAE-C94A7CBF3B9B}"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30907753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E5911-AAE4-4978-AFAE-C94A7CBF3B9B}"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600-DA60-46EA-A64F-5AF1FC17C76D}" type="slidenum">
              <a:rPr lang="en-US" smtClean="0"/>
              <a:t>‹#›</a:t>
            </a:fld>
            <a:endParaRPr lang="en-US"/>
          </a:p>
        </p:txBody>
      </p:sp>
    </p:spTree>
    <p:extLst>
      <p:ext uri="{BB962C8B-B14F-4D97-AF65-F5344CB8AC3E}">
        <p14:creationId xmlns:p14="http://schemas.microsoft.com/office/powerpoint/2010/main" val="33852575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E5911-AAE4-4978-AFAE-C94A7CBF3B9B}" type="datetimeFigureOut">
              <a:rPr lang="en-US" smtClean="0"/>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54600-DA60-46EA-A64F-5AF1FC17C76D}" type="slidenum">
              <a:rPr lang="en-US" smtClean="0"/>
              <a:t>‹#›</a:t>
            </a:fld>
            <a:endParaRPr lang="en-US"/>
          </a:p>
        </p:txBody>
      </p:sp>
    </p:spTree>
    <p:extLst>
      <p:ext uri="{BB962C8B-B14F-4D97-AF65-F5344CB8AC3E}">
        <p14:creationId xmlns:p14="http://schemas.microsoft.com/office/powerpoint/2010/main" val="190425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8000" dirty="0" smtClean="0"/>
              <a:t>What God Does </a:t>
            </a:r>
            <a:br>
              <a:rPr lang="en-US" sz="8000" dirty="0" smtClean="0"/>
            </a:br>
            <a:r>
              <a:rPr lang="en-US" sz="8000" dirty="0" smtClean="0"/>
              <a:t>For The Christian</a:t>
            </a:r>
            <a:endParaRPr lang="en-US" sz="8000" dirty="0"/>
          </a:p>
        </p:txBody>
      </p:sp>
      <p:sp>
        <p:nvSpPr>
          <p:cNvPr id="3" name="Subtitle 2"/>
          <p:cNvSpPr>
            <a:spLocks noGrp="1"/>
          </p:cNvSpPr>
          <p:nvPr>
            <p:ph type="subTitle" idx="1"/>
          </p:nvPr>
        </p:nvSpPr>
        <p:spPr>
          <a:xfrm>
            <a:off x="1066800" y="3886200"/>
            <a:ext cx="7467600" cy="2438400"/>
          </a:xfrm>
        </p:spPr>
        <p:txBody>
          <a:bodyPr>
            <a:noAutofit/>
          </a:bodyPr>
          <a:lstStyle/>
          <a:p>
            <a:r>
              <a:rPr lang="en-US" sz="4400" dirty="0" smtClean="0">
                <a:solidFill>
                  <a:schemeClr val="tx2">
                    <a:lumMod val="50000"/>
                  </a:schemeClr>
                </a:solidFill>
              </a:rPr>
              <a:t>All things work together for good for those who love the LORD.</a:t>
            </a:r>
            <a:endParaRPr lang="en-US" sz="4400" dirty="0">
              <a:solidFill>
                <a:schemeClr val="tx2">
                  <a:lumMod val="50000"/>
                </a:schemeClr>
              </a:solidFill>
            </a:endParaRPr>
          </a:p>
        </p:txBody>
      </p:sp>
    </p:spTree>
    <p:extLst>
      <p:ext uri="{BB962C8B-B14F-4D97-AF65-F5344CB8AC3E}">
        <p14:creationId xmlns:p14="http://schemas.microsoft.com/office/powerpoint/2010/main" val="18377260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a:t>
            </a:r>
            <a:endParaRPr lang="en-US" dirty="0"/>
          </a:p>
        </p:txBody>
      </p:sp>
      <p:sp>
        <p:nvSpPr>
          <p:cNvPr id="3" name="Content Placeholder 2"/>
          <p:cNvSpPr>
            <a:spLocks noGrp="1"/>
          </p:cNvSpPr>
          <p:nvPr>
            <p:ph idx="1"/>
          </p:nvPr>
        </p:nvSpPr>
        <p:spPr>
          <a:xfrm>
            <a:off x="152400" y="1143000"/>
            <a:ext cx="8839200" cy="5638800"/>
          </a:xfrm>
        </p:spPr>
        <p:txBody>
          <a:bodyPr>
            <a:normAutofit/>
          </a:bodyPr>
          <a:lstStyle/>
          <a:p>
            <a:r>
              <a:rPr lang="en-US" dirty="0" smtClean="0"/>
              <a:t>God's calling can be rejected. Mark 16:15,16. </a:t>
            </a:r>
          </a:p>
          <a:p>
            <a:r>
              <a:rPr lang="en-US" dirty="0" smtClean="0"/>
              <a:t>In the text above, Jesus told His disciples to preach the gospel to all creation. </a:t>
            </a:r>
          </a:p>
          <a:p>
            <a:r>
              <a:rPr lang="en-US" dirty="0" smtClean="0"/>
              <a:t>So, everyone is invited in one sense. </a:t>
            </a:r>
          </a:p>
          <a:p>
            <a:r>
              <a:rPr lang="en-US" dirty="0" smtClean="0"/>
              <a:t>But He knew that not all would accept. </a:t>
            </a:r>
          </a:p>
          <a:p>
            <a:endParaRPr lang="en-US" dirty="0"/>
          </a:p>
        </p:txBody>
      </p:sp>
    </p:spTree>
    <p:extLst>
      <p:ext uri="{BB962C8B-B14F-4D97-AF65-F5344CB8AC3E}">
        <p14:creationId xmlns:p14="http://schemas.microsoft.com/office/powerpoint/2010/main" val="10560717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a:t>
            </a:r>
            <a:endParaRPr lang="en-US" dirty="0"/>
          </a:p>
        </p:txBody>
      </p:sp>
      <p:sp>
        <p:nvSpPr>
          <p:cNvPr id="3" name="Content Placeholder 2"/>
          <p:cNvSpPr>
            <a:spLocks noGrp="1"/>
          </p:cNvSpPr>
          <p:nvPr>
            <p:ph idx="1"/>
          </p:nvPr>
        </p:nvSpPr>
        <p:spPr/>
        <p:txBody>
          <a:bodyPr/>
          <a:lstStyle/>
          <a:p>
            <a:r>
              <a:rPr lang="en-US" dirty="0" smtClean="0"/>
              <a:t>Those who do accept will be saved. </a:t>
            </a:r>
          </a:p>
          <a:p>
            <a:r>
              <a:rPr lang="en-US" dirty="0" smtClean="0"/>
              <a:t>Those who reject will be lost. Matthew 7:13,14. </a:t>
            </a:r>
          </a:p>
          <a:p>
            <a:r>
              <a:rPr lang="en-US" dirty="0" smtClean="0"/>
              <a:t>So, in another sense, the called are those who accept the invitation, enter the narrow gate and walk in the strait way. </a:t>
            </a:r>
          </a:p>
          <a:p>
            <a:r>
              <a:rPr lang="en-US" dirty="0" smtClean="0"/>
              <a:t>These are the foreknown and predestined. These are the called. </a:t>
            </a:r>
          </a:p>
          <a:p>
            <a:endParaRPr lang="en-US" dirty="0"/>
          </a:p>
        </p:txBody>
      </p:sp>
    </p:spTree>
    <p:extLst>
      <p:ext uri="{BB962C8B-B14F-4D97-AF65-F5344CB8AC3E}">
        <p14:creationId xmlns:p14="http://schemas.microsoft.com/office/powerpoint/2010/main" val="10868291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sp>
        <p:nvSpPr>
          <p:cNvPr id="3" name="Content Placeholder 2"/>
          <p:cNvSpPr>
            <a:spLocks noGrp="1"/>
          </p:cNvSpPr>
          <p:nvPr>
            <p:ph idx="1"/>
          </p:nvPr>
        </p:nvSpPr>
        <p:spPr/>
        <p:txBody>
          <a:bodyPr>
            <a:normAutofit/>
          </a:bodyPr>
          <a:lstStyle/>
          <a:p>
            <a:r>
              <a:rPr lang="en-US" dirty="0" smtClean="0"/>
              <a:t>Justification </a:t>
            </a:r>
            <a:r>
              <a:rPr lang="en-US" dirty="0"/>
              <a:t>has to do with acquittal or removal of guilt. </a:t>
            </a:r>
            <a:endParaRPr lang="en-US" dirty="0" smtClean="0"/>
          </a:p>
          <a:p>
            <a:r>
              <a:rPr lang="en-US" dirty="0" smtClean="0"/>
              <a:t>God </a:t>
            </a:r>
            <a:r>
              <a:rPr lang="en-US" dirty="0"/>
              <a:t>is calling sinners to be in Christ. </a:t>
            </a:r>
            <a:endParaRPr lang="en-US" dirty="0" smtClean="0"/>
          </a:p>
          <a:p>
            <a:r>
              <a:rPr lang="en-US" dirty="0" smtClean="0"/>
              <a:t>The </a:t>
            </a:r>
            <a:r>
              <a:rPr lang="en-US" dirty="0"/>
              <a:t>required change is so radical it is termed "</a:t>
            </a:r>
            <a:r>
              <a:rPr lang="en-US" dirty="0" smtClean="0"/>
              <a:t>conversion“.</a:t>
            </a:r>
          </a:p>
          <a:p>
            <a:r>
              <a:rPr lang="en-US" dirty="0" smtClean="0"/>
              <a:t>The </a:t>
            </a:r>
            <a:r>
              <a:rPr lang="en-US" dirty="0"/>
              <a:t>process of turning one thing into another. </a:t>
            </a:r>
            <a:endParaRPr lang="en-US" dirty="0" smtClean="0"/>
          </a:p>
          <a:p>
            <a:r>
              <a:rPr lang="en-US" dirty="0" smtClean="0"/>
              <a:t>Becoming </a:t>
            </a:r>
            <a:r>
              <a:rPr lang="en-US" dirty="0"/>
              <a:t>a new creature in Christ. </a:t>
            </a:r>
            <a:endParaRPr lang="en-US" dirty="0" smtClean="0"/>
          </a:p>
          <a:p>
            <a:pPr marL="0" indent="0">
              <a:buNone/>
            </a:pPr>
            <a:endParaRPr lang="en-US" dirty="0"/>
          </a:p>
        </p:txBody>
      </p:sp>
    </p:spTree>
    <p:extLst>
      <p:ext uri="{BB962C8B-B14F-4D97-AF65-F5344CB8AC3E}">
        <p14:creationId xmlns:p14="http://schemas.microsoft.com/office/powerpoint/2010/main" val="34876100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of this change is left up to us. </a:t>
            </a:r>
          </a:p>
          <a:p>
            <a:r>
              <a:rPr lang="en-US" dirty="0" smtClean="0"/>
              <a:t>We must repent or turn from our sin. Acts 17:30.</a:t>
            </a:r>
          </a:p>
          <a:p>
            <a:r>
              <a:rPr lang="en-US" dirty="0" smtClean="0"/>
              <a:t>We must replace sinful practices with Godly ones. </a:t>
            </a:r>
            <a:br>
              <a:rPr lang="en-US" dirty="0" smtClean="0"/>
            </a:br>
            <a:r>
              <a:rPr lang="en-US" smtClean="0"/>
              <a:t>Ephesians 4:17-5:21</a:t>
            </a:r>
            <a:r>
              <a:rPr lang="en-US" dirty="0" smtClean="0"/>
              <a:t>. </a:t>
            </a:r>
          </a:p>
          <a:p>
            <a:r>
              <a:rPr lang="en-US" dirty="0" smtClean="0"/>
              <a:t>We can never deserve all that we receive through the love of God. Luke 17:7-10. </a:t>
            </a:r>
          </a:p>
          <a:p>
            <a:r>
              <a:rPr lang="en-US" dirty="0" smtClean="0"/>
              <a:t>But the mercy of God, through the sacrifice of His Son, fills in the void that we cannot. Titus 3:3-8; 2:11-14. </a:t>
            </a:r>
          </a:p>
          <a:p>
            <a:endParaRPr lang="en-US" dirty="0"/>
          </a:p>
        </p:txBody>
      </p:sp>
    </p:spTree>
    <p:extLst>
      <p:ext uri="{BB962C8B-B14F-4D97-AF65-F5344CB8AC3E}">
        <p14:creationId xmlns:p14="http://schemas.microsoft.com/office/powerpoint/2010/main" val="28580258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GLORIFICATION</a:t>
            </a:r>
            <a:endParaRPr lang="en-US" dirty="0"/>
          </a:p>
        </p:txBody>
      </p:sp>
      <p:sp>
        <p:nvSpPr>
          <p:cNvPr id="3" name="Content Placeholder 2"/>
          <p:cNvSpPr>
            <a:spLocks noGrp="1"/>
          </p:cNvSpPr>
          <p:nvPr>
            <p:ph idx="1"/>
          </p:nvPr>
        </p:nvSpPr>
        <p:spPr/>
        <p:txBody>
          <a:bodyPr/>
          <a:lstStyle/>
          <a:p>
            <a:r>
              <a:rPr lang="en-US" dirty="0" smtClean="0"/>
              <a:t>Earlier</a:t>
            </a:r>
            <a:r>
              <a:rPr lang="en-US" dirty="0"/>
              <a:t>, in the 8th chapter of Romans, Paul had written of our glorification. </a:t>
            </a:r>
            <a:r>
              <a:rPr lang="en-US" dirty="0" smtClean="0"/>
              <a:t>8:18. </a:t>
            </a:r>
          </a:p>
          <a:p>
            <a:r>
              <a:rPr lang="en-US" dirty="0" smtClean="0"/>
              <a:t>Philippians </a:t>
            </a:r>
            <a:r>
              <a:rPr lang="en-US" dirty="0"/>
              <a:t>3:20,21. </a:t>
            </a:r>
            <a:endParaRPr lang="en-US" dirty="0" smtClean="0"/>
          </a:p>
          <a:p>
            <a:r>
              <a:rPr lang="en-US" dirty="0" smtClean="0"/>
              <a:t>Colossians 3:4</a:t>
            </a:r>
          </a:p>
          <a:p>
            <a:r>
              <a:rPr lang="en-US" dirty="0" smtClean="0"/>
              <a:t>2 Corinthians 4:17</a:t>
            </a:r>
          </a:p>
          <a:p>
            <a:r>
              <a:rPr lang="en-US" dirty="0" smtClean="0"/>
              <a:t>1 John 3:2</a:t>
            </a:r>
          </a:p>
          <a:p>
            <a:r>
              <a:rPr lang="en-US" dirty="0" smtClean="0"/>
              <a:t>Jesus now in His glory, and we shall be like Him in sharing that glory.</a:t>
            </a:r>
          </a:p>
          <a:p>
            <a:endParaRPr lang="en-US" dirty="0"/>
          </a:p>
        </p:txBody>
      </p:sp>
    </p:spTree>
    <p:extLst>
      <p:ext uri="{BB962C8B-B14F-4D97-AF65-F5344CB8AC3E}">
        <p14:creationId xmlns:p14="http://schemas.microsoft.com/office/powerpoint/2010/main" val="80857747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28600" y="1219200"/>
            <a:ext cx="8763000" cy="5562600"/>
          </a:xfrm>
        </p:spPr>
        <p:txBody>
          <a:bodyPr>
            <a:normAutofit lnSpcReduction="10000"/>
          </a:bodyPr>
          <a:lstStyle/>
          <a:p>
            <a:r>
              <a:rPr lang="en-US" dirty="0" smtClean="0"/>
              <a:t>Having </a:t>
            </a:r>
            <a:r>
              <a:rPr lang="en-US" dirty="0"/>
              <a:t>noted the elements or "things that work together for good", Paul says, "What shall we say to these things?" </a:t>
            </a:r>
            <a:r>
              <a:rPr lang="en-US" dirty="0" smtClean="0"/>
              <a:t>Romans 8:31</a:t>
            </a:r>
          </a:p>
          <a:p>
            <a:r>
              <a:rPr lang="en-US" dirty="0" smtClean="0"/>
              <a:t>Why </a:t>
            </a:r>
            <a:r>
              <a:rPr lang="en-US" dirty="0"/>
              <a:t>not say: "That's for me!"? </a:t>
            </a:r>
            <a:endParaRPr lang="en-US" dirty="0" smtClean="0"/>
          </a:p>
          <a:p>
            <a:r>
              <a:rPr lang="en-US" dirty="0" smtClean="0"/>
              <a:t>These </a:t>
            </a:r>
            <a:r>
              <a:rPr lang="en-US" dirty="0"/>
              <a:t>five things: foreknowledge, predestination, calling, justification, and glorification are the things that work together for good for those who love the Lord and are those who are called according to His purpose. </a:t>
            </a:r>
            <a:endParaRPr lang="en-US" dirty="0" smtClean="0"/>
          </a:p>
          <a:p>
            <a:r>
              <a:rPr lang="en-US" dirty="0" smtClean="0"/>
              <a:t>Will You take these things upon yourself, and be saved?</a:t>
            </a:r>
          </a:p>
          <a:p>
            <a:endParaRPr lang="en-US" dirty="0"/>
          </a:p>
        </p:txBody>
      </p:sp>
    </p:spTree>
    <p:extLst>
      <p:ext uri="{BB962C8B-B14F-4D97-AF65-F5344CB8AC3E}">
        <p14:creationId xmlns:p14="http://schemas.microsoft.com/office/powerpoint/2010/main" val="269970624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8:28-30</a:t>
            </a:r>
            <a:endParaRPr lang="en-US" dirty="0"/>
          </a:p>
        </p:txBody>
      </p:sp>
      <p:sp>
        <p:nvSpPr>
          <p:cNvPr id="3" name="Content Placeholder 2"/>
          <p:cNvSpPr>
            <a:spLocks noGrp="1"/>
          </p:cNvSpPr>
          <p:nvPr>
            <p:ph idx="1"/>
          </p:nvPr>
        </p:nvSpPr>
        <p:spPr>
          <a:xfrm>
            <a:off x="228600" y="1600200"/>
            <a:ext cx="8763000" cy="5105400"/>
          </a:xfrm>
        </p:spPr>
        <p:txBody>
          <a:bodyPr>
            <a:normAutofit/>
          </a:bodyPr>
          <a:lstStyle/>
          <a:p>
            <a:r>
              <a:rPr lang="en-US" dirty="0" smtClean="0"/>
              <a:t>“And we know that God causes all things to work together for good to those who love God, to those who are called according to his purpose.  For whom He foreknew, He also predestined to become conformed to the image of his Son, that He might be the first-born among many brethren; and whom He predestined, these He also called; and whom He called, these he also justified; and whom He justified, these He also glorified.”</a:t>
            </a:r>
            <a:endParaRPr lang="en-US" dirty="0"/>
          </a:p>
        </p:txBody>
      </p:sp>
    </p:spTree>
    <p:extLst>
      <p:ext uri="{BB962C8B-B14F-4D97-AF65-F5344CB8AC3E}">
        <p14:creationId xmlns:p14="http://schemas.microsoft.com/office/powerpoint/2010/main" val="30026699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In </a:t>
            </a:r>
            <a:r>
              <a:rPr lang="en-US" dirty="0" smtClean="0"/>
              <a:t>Romans </a:t>
            </a:r>
            <a:r>
              <a:rPr lang="en-US" dirty="0"/>
              <a:t>8:28-39, Paul has much greater things in his mind than the ability of God to turn all of our adversities into advantages. </a:t>
            </a:r>
            <a:endParaRPr lang="en-US" dirty="0" smtClean="0"/>
          </a:p>
          <a:p>
            <a:r>
              <a:rPr lang="en-US" dirty="0" smtClean="0"/>
              <a:t>Actually</a:t>
            </a:r>
            <a:r>
              <a:rPr lang="en-US" dirty="0"/>
              <a:t>, it is the things of God -- His plan and its elements -- that He so beautifully brings together on our behalf. </a:t>
            </a:r>
            <a:endParaRPr lang="en-US" dirty="0" smtClean="0"/>
          </a:p>
          <a:p>
            <a:r>
              <a:rPr lang="en-US" dirty="0" smtClean="0"/>
              <a:t>There </a:t>
            </a:r>
            <a:r>
              <a:rPr lang="en-US" dirty="0"/>
              <a:t>are five components specified in our text that we want to consider in this study. </a:t>
            </a:r>
            <a:endParaRPr lang="en-US" dirty="0" smtClean="0"/>
          </a:p>
          <a:p>
            <a:endParaRPr lang="en-US" dirty="0"/>
          </a:p>
        </p:txBody>
      </p:sp>
    </p:spTree>
    <p:extLst>
      <p:ext uri="{BB962C8B-B14F-4D97-AF65-F5344CB8AC3E}">
        <p14:creationId xmlns:p14="http://schemas.microsoft.com/office/powerpoint/2010/main" val="12902645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FOREKNOWLEDGE</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foreknow is simply to know before. </a:t>
            </a:r>
            <a:endParaRPr lang="en-US" dirty="0" smtClean="0"/>
          </a:p>
          <a:p>
            <a:r>
              <a:rPr lang="en-US" dirty="0" smtClean="0"/>
              <a:t>The </a:t>
            </a:r>
            <a:r>
              <a:rPr lang="en-US" dirty="0"/>
              <a:t>Greek word is "prognosis". </a:t>
            </a:r>
            <a:endParaRPr lang="en-US" dirty="0" smtClean="0"/>
          </a:p>
          <a:p>
            <a:r>
              <a:rPr lang="en-US" dirty="0" smtClean="0"/>
              <a:t>A </a:t>
            </a:r>
            <a:r>
              <a:rPr lang="en-US" dirty="0"/>
              <a:t>doctor's prognosis is his forecast of what course a disease will take. </a:t>
            </a:r>
            <a:endParaRPr lang="en-US" dirty="0" smtClean="0"/>
          </a:p>
          <a:p>
            <a:r>
              <a:rPr lang="en-US" dirty="0" smtClean="0"/>
              <a:t>Admittedly</a:t>
            </a:r>
            <a:r>
              <a:rPr lang="en-US" dirty="0"/>
              <a:t>, his forecast is based upon his prior experience with such cases. </a:t>
            </a:r>
            <a:endParaRPr lang="en-US" dirty="0" smtClean="0"/>
          </a:p>
          <a:p>
            <a:r>
              <a:rPr lang="en-US" dirty="0" smtClean="0"/>
              <a:t>Such </a:t>
            </a:r>
            <a:r>
              <a:rPr lang="en-US" dirty="0"/>
              <a:t>forecast or prognosis is subject to error. </a:t>
            </a:r>
            <a:endParaRPr lang="en-US" dirty="0" smtClean="0"/>
          </a:p>
        </p:txBody>
      </p:sp>
    </p:spTree>
    <p:extLst>
      <p:ext uri="{BB962C8B-B14F-4D97-AF65-F5344CB8AC3E}">
        <p14:creationId xmlns:p14="http://schemas.microsoft.com/office/powerpoint/2010/main" val="39811064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FOREKNOWLEDGE</a:t>
            </a:r>
            <a:endParaRPr lang="en-US" dirty="0"/>
          </a:p>
        </p:txBody>
      </p:sp>
      <p:sp>
        <p:nvSpPr>
          <p:cNvPr id="3" name="Content Placeholder 2"/>
          <p:cNvSpPr>
            <a:spLocks noGrp="1"/>
          </p:cNvSpPr>
          <p:nvPr>
            <p:ph idx="1"/>
          </p:nvPr>
        </p:nvSpPr>
        <p:spPr>
          <a:xfrm>
            <a:off x="76200" y="1143000"/>
            <a:ext cx="8839200" cy="5562600"/>
          </a:xfrm>
        </p:spPr>
        <p:txBody>
          <a:bodyPr>
            <a:normAutofit/>
          </a:bodyPr>
          <a:lstStyle/>
          <a:p>
            <a:r>
              <a:rPr lang="en-US" dirty="0" smtClean="0"/>
              <a:t>But God's foreknowledge is perfect. </a:t>
            </a:r>
          </a:p>
          <a:p>
            <a:r>
              <a:rPr lang="en-US" dirty="0" smtClean="0"/>
              <a:t>When God reveals to us what will happen before the event, we can have confidence in this foreknowledge. </a:t>
            </a:r>
          </a:p>
          <a:p>
            <a:r>
              <a:rPr lang="en-US" dirty="0" smtClean="0"/>
              <a:t>2 Peter 3:10-18.</a:t>
            </a:r>
          </a:p>
          <a:p>
            <a:r>
              <a:rPr lang="en-US" dirty="0" smtClean="0"/>
              <a:t>Hebrews 9:27</a:t>
            </a:r>
            <a:r>
              <a:rPr lang="en-US" dirty="0" smtClean="0"/>
              <a:t>  </a:t>
            </a:r>
          </a:p>
          <a:p>
            <a:r>
              <a:rPr lang="en-US" dirty="0" smtClean="0"/>
              <a:t>The end of the world and the judgment to follow are things we can be certain of.</a:t>
            </a:r>
          </a:p>
          <a:p>
            <a:endParaRPr lang="en-US" dirty="0"/>
          </a:p>
        </p:txBody>
      </p:sp>
    </p:spTree>
    <p:extLst>
      <p:ext uri="{BB962C8B-B14F-4D97-AF65-F5344CB8AC3E}">
        <p14:creationId xmlns:p14="http://schemas.microsoft.com/office/powerpoint/2010/main" val="5461002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FOREKNOWLEDGE</a:t>
            </a:r>
            <a:endParaRPr lang="en-US" dirty="0"/>
          </a:p>
        </p:txBody>
      </p:sp>
      <p:sp>
        <p:nvSpPr>
          <p:cNvPr id="3" name="Content Placeholder 2"/>
          <p:cNvSpPr>
            <a:spLocks noGrp="1"/>
          </p:cNvSpPr>
          <p:nvPr>
            <p:ph idx="1"/>
          </p:nvPr>
        </p:nvSpPr>
        <p:spPr/>
        <p:txBody>
          <a:bodyPr/>
          <a:lstStyle/>
          <a:p>
            <a:r>
              <a:rPr lang="en-US" dirty="0" smtClean="0"/>
              <a:t>In the case under consideration, God's foreknowledge involves certain people. </a:t>
            </a:r>
          </a:p>
          <a:p>
            <a:r>
              <a:rPr lang="en-US" dirty="0" smtClean="0"/>
              <a:t>He knew beforehand what group of people would be saved. </a:t>
            </a:r>
          </a:p>
          <a:p>
            <a:r>
              <a:rPr lang="en-US" dirty="0" smtClean="0"/>
              <a:t>How? Because He chose the group and He does the saving. </a:t>
            </a:r>
          </a:p>
          <a:p>
            <a:r>
              <a:rPr lang="en-US" dirty="0" smtClean="0"/>
              <a:t>The group He chose is those in Christ, </a:t>
            </a:r>
            <a:br>
              <a:rPr lang="en-US" dirty="0" smtClean="0"/>
            </a:br>
            <a:r>
              <a:rPr lang="en-US" dirty="0" smtClean="0"/>
              <a:t>Ephesians 1:3-14. </a:t>
            </a:r>
          </a:p>
          <a:p>
            <a:endParaRPr lang="en-US" dirty="0"/>
          </a:p>
        </p:txBody>
      </p:sp>
    </p:spTree>
    <p:extLst>
      <p:ext uri="{BB962C8B-B14F-4D97-AF65-F5344CB8AC3E}">
        <p14:creationId xmlns:p14="http://schemas.microsoft.com/office/powerpoint/2010/main" val="28650557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PREDESTINATION</a:t>
            </a:r>
            <a:endParaRPr lang="en-US" dirty="0"/>
          </a:p>
        </p:txBody>
      </p:sp>
      <p:sp>
        <p:nvSpPr>
          <p:cNvPr id="3" name="Content Placeholder 2"/>
          <p:cNvSpPr>
            <a:spLocks noGrp="1"/>
          </p:cNvSpPr>
          <p:nvPr>
            <p:ph idx="1"/>
          </p:nvPr>
        </p:nvSpPr>
        <p:spPr>
          <a:xfrm>
            <a:off x="152400" y="1600200"/>
            <a:ext cx="8839200" cy="5105400"/>
          </a:xfrm>
        </p:spPr>
        <p:txBody>
          <a:bodyPr>
            <a:normAutofit fontScale="85000" lnSpcReduction="10000"/>
          </a:bodyPr>
          <a:lstStyle/>
          <a:p>
            <a:r>
              <a:rPr lang="en-US" dirty="0" smtClean="0"/>
              <a:t>Predestination </a:t>
            </a:r>
            <a:r>
              <a:rPr lang="en-US" dirty="0"/>
              <a:t>means to decide or determine beforehand. </a:t>
            </a:r>
            <a:endParaRPr lang="en-US" dirty="0" smtClean="0"/>
          </a:p>
          <a:p>
            <a:r>
              <a:rPr lang="en-US" dirty="0" smtClean="0"/>
              <a:t>To </a:t>
            </a:r>
            <a:r>
              <a:rPr lang="en-US" dirty="0"/>
              <a:t>do so in advance. </a:t>
            </a:r>
            <a:endParaRPr lang="en-US" dirty="0" smtClean="0"/>
          </a:p>
          <a:p>
            <a:r>
              <a:rPr lang="en-US" dirty="0" smtClean="0"/>
              <a:t>We </a:t>
            </a:r>
            <a:r>
              <a:rPr lang="en-US" dirty="0"/>
              <a:t>predestine a vacation when we decide what attractions we will see and what roads we will take; when we make motel reservations or buy airline tickets. </a:t>
            </a:r>
            <a:endParaRPr lang="en-US" dirty="0" smtClean="0"/>
          </a:p>
          <a:p>
            <a:r>
              <a:rPr lang="en-US" dirty="0" smtClean="0"/>
              <a:t>God </a:t>
            </a:r>
            <a:r>
              <a:rPr lang="en-US" dirty="0"/>
              <a:t>predetermined many things regarding salvation. </a:t>
            </a:r>
            <a:endParaRPr lang="en-US" dirty="0" smtClean="0"/>
          </a:p>
          <a:p>
            <a:r>
              <a:rPr lang="en-US" dirty="0" smtClean="0"/>
              <a:t>The </a:t>
            </a:r>
            <a:r>
              <a:rPr lang="en-US" dirty="0"/>
              <a:t>crucifixion of Jesus as the atonement. Acts 2:22-33; </a:t>
            </a:r>
            <a:r>
              <a:rPr lang="en-US" dirty="0" smtClean="0"/>
              <a:t>Isaiah </a:t>
            </a:r>
            <a:r>
              <a:rPr lang="en-US" dirty="0"/>
              <a:t>53:4-11. </a:t>
            </a:r>
            <a:endParaRPr lang="en-US" dirty="0" smtClean="0"/>
          </a:p>
          <a:p>
            <a:r>
              <a:rPr lang="en-US" dirty="0" smtClean="0"/>
              <a:t>Adoption </a:t>
            </a:r>
            <a:r>
              <a:rPr lang="en-US" dirty="0"/>
              <a:t>as sons, with full right of inheritance, as the status of the saved. </a:t>
            </a:r>
            <a:r>
              <a:rPr lang="en-US" dirty="0" smtClean="0"/>
              <a:t>Ephesians </a:t>
            </a:r>
            <a:r>
              <a:rPr lang="en-US" dirty="0"/>
              <a:t>1:5,11. </a:t>
            </a:r>
            <a:endParaRPr lang="en-US" dirty="0" smtClean="0"/>
          </a:p>
          <a:p>
            <a:r>
              <a:rPr lang="en-US" dirty="0" smtClean="0"/>
              <a:t>Eternal </a:t>
            </a:r>
            <a:r>
              <a:rPr lang="en-US" dirty="0"/>
              <a:t>life as the reward. Titus 1:1-4. </a:t>
            </a:r>
            <a:endParaRPr lang="en-US" dirty="0" smtClean="0"/>
          </a:p>
          <a:p>
            <a:endParaRPr lang="en-US" dirty="0"/>
          </a:p>
        </p:txBody>
      </p:sp>
    </p:spTree>
    <p:extLst>
      <p:ext uri="{BB962C8B-B14F-4D97-AF65-F5344CB8AC3E}">
        <p14:creationId xmlns:p14="http://schemas.microsoft.com/office/powerpoint/2010/main" val="21915801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PREDESTINATION</a:t>
            </a:r>
            <a:endParaRPr lang="en-US" dirty="0"/>
          </a:p>
        </p:txBody>
      </p:sp>
      <p:sp>
        <p:nvSpPr>
          <p:cNvPr id="3" name="Content Placeholder 2"/>
          <p:cNvSpPr>
            <a:spLocks noGrp="1"/>
          </p:cNvSpPr>
          <p:nvPr>
            <p:ph idx="1"/>
          </p:nvPr>
        </p:nvSpPr>
        <p:spPr>
          <a:xfrm>
            <a:off x="152400" y="1600200"/>
            <a:ext cx="8915400" cy="5029200"/>
          </a:xfrm>
        </p:spPr>
        <p:txBody>
          <a:bodyPr>
            <a:normAutofit fontScale="85000" lnSpcReduction="10000"/>
          </a:bodyPr>
          <a:lstStyle/>
          <a:p>
            <a:r>
              <a:rPr lang="en-US" dirty="0" smtClean="0"/>
              <a:t>"Conformed to the image of His Son" as the character of the saved. Jesus is our (perfect) example. 1 Peter 2:21. </a:t>
            </a:r>
          </a:p>
          <a:p>
            <a:r>
              <a:rPr lang="en-US" dirty="0" smtClean="0"/>
              <a:t>Being a Christian is not simply belonging to a church or having completed certain requirements. </a:t>
            </a:r>
          </a:p>
          <a:p>
            <a:r>
              <a:rPr lang="en-US" dirty="0" smtClean="0"/>
              <a:t>It is molding our lives to conform to Jesus' pattern, becoming partakers of the divine nature. 2 Peter 1:2-11. </a:t>
            </a:r>
          </a:p>
          <a:p>
            <a:r>
              <a:rPr lang="en-US" dirty="0" smtClean="0"/>
              <a:t>We need to look upon and use the example of the life of Christ in our lives to the extent that we too will become like Him. </a:t>
            </a:r>
          </a:p>
          <a:p>
            <a:r>
              <a:rPr lang="en-US" dirty="0" smtClean="0"/>
              <a:t>Then, at the resurrection, we will know Him because we will be like Him. 1 John 3:1-3. </a:t>
            </a:r>
          </a:p>
          <a:p>
            <a:r>
              <a:rPr lang="en-US" dirty="0" smtClean="0"/>
              <a:t>We glorify Jesus by changing our lives to be like Him. </a:t>
            </a:r>
            <a:endParaRPr lang="en-US" dirty="0"/>
          </a:p>
        </p:txBody>
      </p:sp>
    </p:spTree>
    <p:extLst>
      <p:ext uri="{BB962C8B-B14F-4D97-AF65-F5344CB8AC3E}">
        <p14:creationId xmlns:p14="http://schemas.microsoft.com/office/powerpoint/2010/main" val="41809879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calling is an invitation, through His Word, to come to Him and do His will. </a:t>
            </a:r>
            <a:r>
              <a:rPr lang="en-US" dirty="0" smtClean="0"/>
              <a:t>Matthew </a:t>
            </a:r>
            <a:r>
              <a:rPr lang="en-US" dirty="0"/>
              <a:t>11:28-30. </a:t>
            </a:r>
            <a:endParaRPr lang="en-US" dirty="0" smtClean="0"/>
          </a:p>
          <a:p>
            <a:r>
              <a:rPr lang="en-US" dirty="0" smtClean="0"/>
              <a:t>To </a:t>
            </a:r>
            <a:r>
              <a:rPr lang="en-US" dirty="0"/>
              <a:t>come at His calling, means to enter into His fold, the church, to live as He requires. </a:t>
            </a:r>
            <a:endParaRPr lang="en-US" dirty="0" smtClean="0"/>
          </a:p>
          <a:p>
            <a:r>
              <a:rPr lang="en-US" dirty="0" smtClean="0"/>
              <a:t>As </a:t>
            </a:r>
            <a:r>
              <a:rPr lang="en-US" dirty="0"/>
              <a:t>we have already noted, this calling is made through His gospel. </a:t>
            </a:r>
            <a:r>
              <a:rPr lang="en-US" dirty="0" smtClean="0"/>
              <a:t/>
            </a:r>
            <a:br>
              <a:rPr lang="en-US" dirty="0" smtClean="0"/>
            </a:br>
            <a:r>
              <a:rPr lang="en-US" dirty="0" smtClean="0"/>
              <a:t>2 Thessalonians </a:t>
            </a:r>
            <a:r>
              <a:rPr lang="en-US" dirty="0"/>
              <a:t>2:13-17. </a:t>
            </a:r>
            <a:endParaRPr lang="en-US" dirty="0" smtClean="0"/>
          </a:p>
          <a:p>
            <a:r>
              <a:rPr lang="en-US" dirty="0" smtClean="0"/>
              <a:t>Paul </a:t>
            </a:r>
            <a:r>
              <a:rPr lang="en-US" dirty="0"/>
              <a:t>described it as an upward call, and an invitation to something better. </a:t>
            </a:r>
            <a:r>
              <a:rPr lang="en-US" dirty="0" smtClean="0"/>
              <a:t/>
            </a:r>
            <a:br>
              <a:rPr lang="en-US" dirty="0" smtClean="0"/>
            </a:br>
            <a:r>
              <a:rPr lang="en-US" dirty="0" smtClean="0"/>
              <a:t>Philippians </a:t>
            </a:r>
            <a:r>
              <a:rPr lang="en-US" dirty="0"/>
              <a:t>3:13-16. </a:t>
            </a:r>
            <a:endParaRPr lang="en-US" dirty="0" smtClean="0"/>
          </a:p>
          <a:p>
            <a:endParaRPr lang="en-US" dirty="0"/>
          </a:p>
        </p:txBody>
      </p:sp>
    </p:spTree>
    <p:extLst>
      <p:ext uri="{BB962C8B-B14F-4D97-AF65-F5344CB8AC3E}">
        <p14:creationId xmlns:p14="http://schemas.microsoft.com/office/powerpoint/2010/main" val="20236689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925</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What God Does  For The Christian</vt:lpstr>
      <vt:lpstr>Romans 8:28-30</vt:lpstr>
      <vt:lpstr>Introduction</vt:lpstr>
      <vt:lpstr>FOREKNOWLEDGE</vt:lpstr>
      <vt:lpstr>FOREKNOWLEDGE</vt:lpstr>
      <vt:lpstr>FOREKNOWLEDGE</vt:lpstr>
      <vt:lpstr>PREDESTINATION</vt:lpstr>
      <vt:lpstr>PREDESTINATION</vt:lpstr>
      <vt:lpstr>CALLING</vt:lpstr>
      <vt:lpstr>CALLING</vt:lpstr>
      <vt:lpstr>CALLING</vt:lpstr>
      <vt:lpstr>JUSTIFICATION</vt:lpstr>
      <vt:lpstr>JUSTIFICATION</vt:lpstr>
      <vt:lpstr>GLORIFICATION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God Does  For The Christian</dc:title>
  <dc:creator>Aarons</dc:creator>
  <cp:lastModifiedBy>Aarons</cp:lastModifiedBy>
  <cp:revision>7</cp:revision>
  <dcterms:created xsi:type="dcterms:W3CDTF">2013-09-21T01:01:49Z</dcterms:created>
  <dcterms:modified xsi:type="dcterms:W3CDTF">2013-09-21T01:54:04Z</dcterms:modified>
</cp:coreProperties>
</file>