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2" autoAdjust="0"/>
    <p:restoredTop sz="86386" autoAdjust="0"/>
  </p:normalViewPr>
  <p:slideViewPr>
    <p:cSldViewPr>
      <p:cViewPr varScale="1">
        <p:scale>
          <a:sx n="95" d="100"/>
          <a:sy n="95" d="100"/>
        </p:scale>
        <p:origin x="-546" y="-102"/>
      </p:cViewPr>
      <p:guideLst>
        <p:guide orient="horz" pos="2160"/>
        <p:guide pos="2880"/>
      </p:guideLst>
    </p:cSldViewPr>
  </p:slideViewPr>
  <p:outlineViewPr>
    <p:cViewPr>
      <p:scale>
        <a:sx n="33" d="100"/>
        <a:sy n="33" d="100"/>
      </p:scale>
      <p:origin x="0" y="102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9CDDB1-3043-46BA-B2F0-1C13F92AB748}"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4F6FA-E275-4EE9-98B7-828F1DE66549}" type="slidenum">
              <a:rPr lang="en-US" smtClean="0"/>
              <a:t>‹#›</a:t>
            </a:fld>
            <a:endParaRPr lang="en-US"/>
          </a:p>
        </p:txBody>
      </p:sp>
    </p:spTree>
    <p:extLst>
      <p:ext uri="{BB962C8B-B14F-4D97-AF65-F5344CB8AC3E}">
        <p14:creationId xmlns:p14="http://schemas.microsoft.com/office/powerpoint/2010/main" val="49940114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9CDDB1-3043-46BA-B2F0-1C13F92AB748}"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4F6FA-E275-4EE9-98B7-828F1DE66549}" type="slidenum">
              <a:rPr lang="en-US" smtClean="0"/>
              <a:t>‹#›</a:t>
            </a:fld>
            <a:endParaRPr lang="en-US"/>
          </a:p>
        </p:txBody>
      </p:sp>
    </p:spTree>
    <p:extLst>
      <p:ext uri="{BB962C8B-B14F-4D97-AF65-F5344CB8AC3E}">
        <p14:creationId xmlns:p14="http://schemas.microsoft.com/office/powerpoint/2010/main" val="344503718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9CDDB1-3043-46BA-B2F0-1C13F92AB748}"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4F6FA-E275-4EE9-98B7-828F1DE66549}" type="slidenum">
              <a:rPr lang="en-US" smtClean="0"/>
              <a:t>‹#›</a:t>
            </a:fld>
            <a:endParaRPr lang="en-US"/>
          </a:p>
        </p:txBody>
      </p:sp>
    </p:spTree>
    <p:extLst>
      <p:ext uri="{BB962C8B-B14F-4D97-AF65-F5344CB8AC3E}">
        <p14:creationId xmlns:p14="http://schemas.microsoft.com/office/powerpoint/2010/main" val="216278634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9CDDB1-3043-46BA-B2F0-1C13F92AB748}"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4F6FA-E275-4EE9-98B7-828F1DE66549}" type="slidenum">
              <a:rPr lang="en-US" smtClean="0"/>
              <a:t>‹#›</a:t>
            </a:fld>
            <a:endParaRPr lang="en-US"/>
          </a:p>
        </p:txBody>
      </p:sp>
    </p:spTree>
    <p:extLst>
      <p:ext uri="{BB962C8B-B14F-4D97-AF65-F5344CB8AC3E}">
        <p14:creationId xmlns:p14="http://schemas.microsoft.com/office/powerpoint/2010/main" val="252092703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9CDDB1-3043-46BA-B2F0-1C13F92AB748}"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4F6FA-E275-4EE9-98B7-828F1DE66549}" type="slidenum">
              <a:rPr lang="en-US" smtClean="0"/>
              <a:t>‹#›</a:t>
            </a:fld>
            <a:endParaRPr lang="en-US"/>
          </a:p>
        </p:txBody>
      </p:sp>
    </p:spTree>
    <p:extLst>
      <p:ext uri="{BB962C8B-B14F-4D97-AF65-F5344CB8AC3E}">
        <p14:creationId xmlns:p14="http://schemas.microsoft.com/office/powerpoint/2010/main" val="271256457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9CDDB1-3043-46BA-B2F0-1C13F92AB748}" type="datetimeFigureOut">
              <a:rPr lang="en-US" smtClean="0"/>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4F6FA-E275-4EE9-98B7-828F1DE66549}" type="slidenum">
              <a:rPr lang="en-US" smtClean="0"/>
              <a:t>‹#›</a:t>
            </a:fld>
            <a:endParaRPr lang="en-US"/>
          </a:p>
        </p:txBody>
      </p:sp>
    </p:spTree>
    <p:extLst>
      <p:ext uri="{BB962C8B-B14F-4D97-AF65-F5344CB8AC3E}">
        <p14:creationId xmlns:p14="http://schemas.microsoft.com/office/powerpoint/2010/main" val="364410036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9CDDB1-3043-46BA-B2F0-1C13F92AB748}" type="datetimeFigureOut">
              <a:rPr lang="en-US" smtClean="0"/>
              <a:t>6/13/2016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04F6FA-E275-4EE9-98B7-828F1DE66549}" type="slidenum">
              <a:rPr lang="en-US" smtClean="0"/>
              <a:t>‹#›</a:t>
            </a:fld>
            <a:endParaRPr lang="en-US"/>
          </a:p>
        </p:txBody>
      </p:sp>
    </p:spTree>
    <p:extLst>
      <p:ext uri="{BB962C8B-B14F-4D97-AF65-F5344CB8AC3E}">
        <p14:creationId xmlns:p14="http://schemas.microsoft.com/office/powerpoint/2010/main" val="301729091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9CDDB1-3043-46BA-B2F0-1C13F92AB748}" type="datetimeFigureOut">
              <a:rPr lang="en-US" smtClean="0"/>
              <a:t>6/13/2016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04F6FA-E275-4EE9-98B7-828F1DE66549}" type="slidenum">
              <a:rPr lang="en-US" smtClean="0"/>
              <a:t>‹#›</a:t>
            </a:fld>
            <a:endParaRPr lang="en-US"/>
          </a:p>
        </p:txBody>
      </p:sp>
    </p:spTree>
    <p:extLst>
      <p:ext uri="{BB962C8B-B14F-4D97-AF65-F5344CB8AC3E}">
        <p14:creationId xmlns:p14="http://schemas.microsoft.com/office/powerpoint/2010/main" val="136219092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CDDB1-3043-46BA-B2F0-1C13F92AB748}" type="datetimeFigureOut">
              <a:rPr lang="en-US" smtClean="0"/>
              <a:t>6/13/2016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04F6FA-E275-4EE9-98B7-828F1DE66549}" type="slidenum">
              <a:rPr lang="en-US" smtClean="0"/>
              <a:t>‹#›</a:t>
            </a:fld>
            <a:endParaRPr lang="en-US"/>
          </a:p>
        </p:txBody>
      </p:sp>
    </p:spTree>
    <p:extLst>
      <p:ext uri="{BB962C8B-B14F-4D97-AF65-F5344CB8AC3E}">
        <p14:creationId xmlns:p14="http://schemas.microsoft.com/office/powerpoint/2010/main" val="367267065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CDDB1-3043-46BA-B2F0-1C13F92AB748}" type="datetimeFigureOut">
              <a:rPr lang="en-US" smtClean="0"/>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4F6FA-E275-4EE9-98B7-828F1DE66549}" type="slidenum">
              <a:rPr lang="en-US" smtClean="0"/>
              <a:t>‹#›</a:t>
            </a:fld>
            <a:endParaRPr lang="en-US"/>
          </a:p>
        </p:txBody>
      </p:sp>
    </p:spTree>
    <p:extLst>
      <p:ext uri="{BB962C8B-B14F-4D97-AF65-F5344CB8AC3E}">
        <p14:creationId xmlns:p14="http://schemas.microsoft.com/office/powerpoint/2010/main" val="407868643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CDDB1-3043-46BA-B2F0-1C13F92AB748}" type="datetimeFigureOut">
              <a:rPr lang="en-US" smtClean="0"/>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4F6FA-E275-4EE9-98B7-828F1DE66549}" type="slidenum">
              <a:rPr lang="en-US" smtClean="0"/>
              <a:t>‹#›</a:t>
            </a:fld>
            <a:endParaRPr lang="en-US"/>
          </a:p>
        </p:txBody>
      </p:sp>
    </p:spTree>
    <p:extLst>
      <p:ext uri="{BB962C8B-B14F-4D97-AF65-F5344CB8AC3E}">
        <p14:creationId xmlns:p14="http://schemas.microsoft.com/office/powerpoint/2010/main" val="372177460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C9FCB"/>
            </a:gs>
            <a:gs pos="22000">
              <a:srgbClr val="F8B049">
                <a:alpha val="47000"/>
              </a:srgbClr>
            </a:gs>
            <a:gs pos="39000">
              <a:srgbClr val="F8B049">
                <a:alpha val="54000"/>
              </a:srgbClr>
            </a:gs>
            <a:gs pos="63000">
              <a:srgbClr val="FEE7F2"/>
            </a:gs>
            <a:gs pos="78000">
              <a:srgbClr val="F952A0">
                <a:alpha val="30000"/>
              </a:srgbClr>
            </a:gs>
            <a:gs pos="99000">
              <a:srgbClr val="C50849"/>
            </a:gs>
            <a:gs pos="92000">
              <a:srgbClr val="B43E85">
                <a:alpha val="43000"/>
              </a:srgbClr>
            </a:gs>
            <a:gs pos="100000">
              <a:srgbClr val="F8B049"/>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CDDB1-3043-46BA-B2F0-1C13F92AB748}" type="datetimeFigureOut">
              <a:rPr lang="en-US" smtClean="0"/>
              <a:t>6/13/2016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04F6FA-E275-4EE9-98B7-828F1DE66549}" type="slidenum">
              <a:rPr lang="en-US" smtClean="0"/>
              <a:t>‹#›</a:t>
            </a:fld>
            <a:endParaRPr lang="en-US"/>
          </a:p>
        </p:txBody>
      </p:sp>
    </p:spTree>
    <p:extLst>
      <p:ext uri="{BB962C8B-B14F-4D97-AF65-F5344CB8AC3E}">
        <p14:creationId xmlns:p14="http://schemas.microsoft.com/office/powerpoint/2010/main" val="129292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1"/>
            <a:ext cx="8686800" cy="3143250"/>
          </a:xfrm>
        </p:spPr>
        <p:txBody>
          <a:bodyPr>
            <a:normAutofit/>
          </a:bodyPr>
          <a:lstStyle/>
          <a:p>
            <a:r>
              <a:rPr lang="en-US" sz="6600" dirty="0"/>
              <a:t>SCRIPTURAL WORSHIP WITHIN THE CHURCH</a:t>
            </a:r>
          </a:p>
        </p:txBody>
      </p:sp>
      <p:sp>
        <p:nvSpPr>
          <p:cNvPr id="3" name="Subtitle 2"/>
          <p:cNvSpPr>
            <a:spLocks noGrp="1"/>
          </p:cNvSpPr>
          <p:nvPr>
            <p:ph type="subTitle" idx="1"/>
          </p:nvPr>
        </p:nvSpPr>
        <p:spPr>
          <a:xfrm>
            <a:off x="381000" y="3581400"/>
            <a:ext cx="8305800" cy="2895600"/>
          </a:xfrm>
        </p:spPr>
        <p:txBody>
          <a:bodyPr>
            <a:noAutofit/>
          </a:bodyPr>
          <a:lstStyle/>
          <a:p>
            <a:r>
              <a:rPr lang="en-US" sz="7200" dirty="0" smtClean="0">
                <a:solidFill>
                  <a:schemeClr val="tx1"/>
                </a:solidFill>
              </a:rPr>
              <a:t>A Look At Our Worship Services</a:t>
            </a:r>
            <a:endParaRPr lang="en-US" sz="7200" dirty="0">
              <a:solidFill>
                <a:schemeClr val="tx1"/>
              </a:solidFill>
            </a:endParaRPr>
          </a:p>
        </p:txBody>
      </p:sp>
    </p:spTree>
    <p:extLst>
      <p:ext uri="{BB962C8B-B14F-4D97-AF65-F5344CB8AC3E}">
        <p14:creationId xmlns:p14="http://schemas.microsoft.com/office/powerpoint/2010/main" val="362153342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t>SINGING</a:t>
            </a:r>
            <a:endParaRPr lang="en-US" dirty="0"/>
          </a:p>
        </p:txBody>
      </p:sp>
      <p:sp>
        <p:nvSpPr>
          <p:cNvPr id="3" name="Content Placeholder 2"/>
          <p:cNvSpPr>
            <a:spLocks noGrp="1"/>
          </p:cNvSpPr>
          <p:nvPr>
            <p:ph idx="1"/>
          </p:nvPr>
        </p:nvSpPr>
        <p:spPr>
          <a:xfrm>
            <a:off x="0" y="838200"/>
            <a:ext cx="9067800" cy="5867400"/>
          </a:xfrm>
        </p:spPr>
        <p:txBody>
          <a:bodyPr>
            <a:normAutofit/>
          </a:bodyPr>
          <a:lstStyle/>
          <a:p>
            <a:r>
              <a:rPr lang="en-US" dirty="0" smtClean="0"/>
              <a:t>The </a:t>
            </a:r>
            <a:r>
              <a:rPr lang="en-US" dirty="0"/>
              <a:t>music that God requires of Christians, in worship to Him, is vocal music. </a:t>
            </a:r>
            <a:endParaRPr lang="en-US" dirty="0" smtClean="0"/>
          </a:p>
          <a:p>
            <a:r>
              <a:rPr lang="en-US" dirty="0" smtClean="0"/>
              <a:t>The </a:t>
            </a:r>
            <a:r>
              <a:rPr lang="en-US" dirty="0"/>
              <a:t>melody is to be made in the heart and not upon a mechanical instrument. </a:t>
            </a:r>
            <a:endParaRPr lang="en-US" dirty="0" smtClean="0"/>
          </a:p>
          <a:p>
            <a:r>
              <a:rPr lang="en-US" dirty="0" smtClean="0"/>
              <a:t>If </a:t>
            </a:r>
            <a:r>
              <a:rPr lang="en-US" dirty="0"/>
              <a:t>mechanical instruments are to be used in worship, it would not suffice for only one or two to play such instruments, but every member would be required to play. </a:t>
            </a:r>
            <a:endParaRPr lang="en-US" dirty="0" smtClean="0"/>
          </a:p>
          <a:p>
            <a:r>
              <a:rPr lang="en-US" dirty="0" smtClean="0"/>
              <a:t>For </a:t>
            </a:r>
            <a:r>
              <a:rPr lang="en-US" dirty="0"/>
              <a:t>we are all required to sing. </a:t>
            </a:r>
            <a:endParaRPr lang="en-US" dirty="0" smtClean="0"/>
          </a:p>
          <a:p>
            <a:r>
              <a:rPr lang="en-US" dirty="0" smtClean="0"/>
              <a:t>Read </a:t>
            </a:r>
            <a:r>
              <a:rPr lang="en-US" dirty="0"/>
              <a:t>what Paul has to say in </a:t>
            </a:r>
            <a:r>
              <a:rPr lang="en-US" dirty="0" smtClean="0"/>
              <a:t>Ephesians </a:t>
            </a:r>
            <a:r>
              <a:rPr lang="en-US" dirty="0"/>
              <a:t>5:19 and </a:t>
            </a:r>
            <a:r>
              <a:rPr lang="en-US" dirty="0" smtClean="0"/>
              <a:t>Colossians </a:t>
            </a:r>
            <a:r>
              <a:rPr lang="en-US" dirty="0"/>
              <a:t>3:16. </a:t>
            </a:r>
            <a:endParaRPr lang="en-US" dirty="0" smtClean="0"/>
          </a:p>
        </p:txBody>
      </p:sp>
    </p:spTree>
    <p:extLst>
      <p:ext uri="{BB962C8B-B14F-4D97-AF65-F5344CB8AC3E}">
        <p14:creationId xmlns:p14="http://schemas.microsoft.com/office/powerpoint/2010/main" val="28422652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477000"/>
          </a:xfrm>
        </p:spPr>
        <p:txBody>
          <a:bodyPr>
            <a:normAutofit/>
          </a:bodyPr>
          <a:lstStyle/>
          <a:p>
            <a:r>
              <a:rPr lang="en-US" dirty="0" smtClean="0"/>
              <a:t>But, no doubt, someone is ready to say, "But preacher, it does not say not to use mechanical instruments of music in the worship." </a:t>
            </a:r>
          </a:p>
          <a:p>
            <a:r>
              <a:rPr lang="en-US" dirty="0" smtClean="0"/>
              <a:t>No, not in so many words, but neither was Noah told not to build the ark out of pine, oak, or balsam wood or some other wood, in so many words. </a:t>
            </a:r>
          </a:p>
          <a:p>
            <a:r>
              <a:rPr lang="en-US" dirty="0" smtClean="0"/>
              <a:t>Since this is true, I wonder why he decided to use only gopher wood? </a:t>
            </a:r>
          </a:p>
          <a:p>
            <a:r>
              <a:rPr lang="en-US" dirty="0" smtClean="0"/>
              <a:t>We all know why he used gopher wood, don't we? </a:t>
            </a:r>
          </a:p>
          <a:p>
            <a:r>
              <a:rPr lang="en-US" dirty="0" smtClean="0"/>
              <a:t>Because God specified gopher, and if Noah had used any other type of wood, he would have sinned. </a:t>
            </a:r>
          </a:p>
        </p:txBody>
      </p:sp>
    </p:spTree>
    <p:extLst>
      <p:ext uri="{BB962C8B-B14F-4D97-AF65-F5344CB8AC3E}">
        <p14:creationId xmlns:p14="http://schemas.microsoft.com/office/powerpoint/2010/main" val="350750759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553200"/>
          </a:xfrm>
        </p:spPr>
        <p:txBody>
          <a:bodyPr>
            <a:normAutofit/>
          </a:bodyPr>
          <a:lstStyle/>
          <a:p>
            <a:r>
              <a:rPr lang="en-US" dirty="0" smtClean="0"/>
              <a:t>Since God did not say in so many words, "Don't use mechanical instruments of music in worship," then why don't we use it? </a:t>
            </a:r>
          </a:p>
          <a:p>
            <a:r>
              <a:rPr lang="en-US" dirty="0" smtClean="0"/>
              <a:t>Because God said "Sing". </a:t>
            </a:r>
          </a:p>
          <a:p>
            <a:r>
              <a:rPr lang="en-US" dirty="0" smtClean="0"/>
              <a:t>Just like He said, "Gopher wood". </a:t>
            </a:r>
          </a:p>
          <a:p>
            <a:r>
              <a:rPr lang="en-US" dirty="0" smtClean="0"/>
              <a:t>If there is authority for using mechanical instruments of music in our worship today, there is also authority for Noah to have built the ark out of any wood he chose. </a:t>
            </a:r>
          </a:p>
          <a:p>
            <a:r>
              <a:rPr lang="en-US" dirty="0" smtClean="0"/>
              <a:t>If God authorizes a specific thing to be done in worship, it eliminates everything else.</a:t>
            </a:r>
          </a:p>
          <a:p>
            <a:r>
              <a:rPr lang="en-US" dirty="0" smtClean="0"/>
              <a:t>And God gave us the command to “Sing”.</a:t>
            </a:r>
            <a:endParaRPr lang="en-US" dirty="0" smtClean="0"/>
          </a:p>
          <a:p>
            <a:endParaRPr lang="en-US" dirty="0"/>
          </a:p>
        </p:txBody>
      </p:sp>
    </p:spTree>
    <p:extLst>
      <p:ext uri="{BB962C8B-B14F-4D97-AF65-F5344CB8AC3E}">
        <p14:creationId xmlns:p14="http://schemas.microsoft.com/office/powerpoint/2010/main" val="387870188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6553200"/>
          </a:xfrm>
        </p:spPr>
        <p:txBody>
          <a:bodyPr>
            <a:normAutofit/>
          </a:bodyPr>
          <a:lstStyle/>
          <a:p>
            <a:r>
              <a:rPr lang="en-US" dirty="0" smtClean="0"/>
              <a:t>But someone will say, "Preacher, David used mechanical instruments of music in worship".</a:t>
            </a:r>
          </a:p>
          <a:p>
            <a:r>
              <a:rPr lang="en-US" dirty="0" smtClean="0"/>
              <a:t>He also killed animals and offered their blood and then burned them. He burned incense. </a:t>
            </a:r>
          </a:p>
          <a:p>
            <a:r>
              <a:rPr lang="en-US" dirty="0" smtClean="0"/>
              <a:t>He couldn't go more than about a thousand yards from his dwelling place on the Sabbath day. </a:t>
            </a:r>
          </a:p>
          <a:p>
            <a:r>
              <a:rPr lang="en-US" dirty="0" smtClean="0"/>
              <a:t>He could not light a fire on that day. </a:t>
            </a:r>
          </a:p>
          <a:p>
            <a:r>
              <a:rPr lang="en-US" dirty="0" smtClean="0"/>
              <a:t>He could not pick up sticks, or he would have been stoned to death. </a:t>
            </a:r>
          </a:p>
          <a:p>
            <a:endParaRPr lang="en-US" dirty="0" smtClean="0"/>
          </a:p>
          <a:p>
            <a:endParaRPr lang="en-US" dirty="0"/>
          </a:p>
        </p:txBody>
      </p:sp>
    </p:spTree>
    <p:extLst>
      <p:ext uri="{BB962C8B-B14F-4D97-AF65-F5344CB8AC3E}">
        <p14:creationId xmlns:p14="http://schemas.microsoft.com/office/powerpoint/2010/main" val="131961030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lstStyle/>
          <a:p>
            <a:r>
              <a:rPr lang="en-US" dirty="0" smtClean="0"/>
              <a:t>He could not wear cotton cloth and wool cloth mixed together. </a:t>
            </a:r>
          </a:p>
          <a:p>
            <a:r>
              <a:rPr lang="en-US" dirty="0" smtClean="0"/>
              <a:t>He had to do so many things that are not required of Christians today. </a:t>
            </a:r>
          </a:p>
          <a:p>
            <a:r>
              <a:rPr lang="en-US" dirty="0" smtClean="0"/>
              <a:t>The law of Christ is now in effect and supersedes the Mosaic law that governed David and all the other Jews of his day in their worship. </a:t>
            </a:r>
          </a:p>
          <a:p>
            <a:r>
              <a:rPr lang="en-US" dirty="0" smtClean="0"/>
              <a:t>Colossians 2:14 explains that Jesus cancelled these rules when He was nailed to the cross.</a:t>
            </a:r>
          </a:p>
          <a:p>
            <a:r>
              <a:rPr lang="en-US" dirty="0" smtClean="0"/>
              <a:t>Paul explains in Galatians 5:4 that people to turn back to practice the Law of Moses are severed and fallen from grace.</a:t>
            </a:r>
            <a:endParaRPr lang="en-US" dirty="0" smtClean="0"/>
          </a:p>
          <a:p>
            <a:endParaRPr lang="en-US" dirty="0"/>
          </a:p>
        </p:txBody>
      </p:sp>
    </p:spTree>
    <p:extLst>
      <p:ext uri="{BB962C8B-B14F-4D97-AF65-F5344CB8AC3E}">
        <p14:creationId xmlns:p14="http://schemas.microsoft.com/office/powerpoint/2010/main" val="166306235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38200"/>
            <a:ext cx="9067800" cy="5715000"/>
          </a:xfrm>
        </p:spPr>
        <p:txBody>
          <a:bodyPr/>
          <a:lstStyle/>
          <a:p>
            <a:r>
              <a:rPr lang="en-US" dirty="0" smtClean="0"/>
              <a:t>There are only three more things which we find scriptural in the New Testament church.</a:t>
            </a:r>
          </a:p>
          <a:p>
            <a:r>
              <a:rPr lang="en-US" dirty="0" smtClean="0"/>
              <a:t>Prayer, our contribution, and observing the Lord’s Supper.</a:t>
            </a:r>
          </a:p>
          <a:p>
            <a:r>
              <a:rPr lang="en-US" dirty="0" smtClean="0"/>
              <a:t>We do not want to rush through these subjects.</a:t>
            </a:r>
          </a:p>
          <a:p>
            <a:r>
              <a:rPr lang="en-US" dirty="0" smtClean="0"/>
              <a:t>So we will prepare to cover them in greater detail in a later lesson.</a:t>
            </a:r>
            <a:endParaRPr lang="en-US" dirty="0"/>
          </a:p>
        </p:txBody>
      </p:sp>
    </p:spTree>
    <p:extLst>
      <p:ext uri="{BB962C8B-B14F-4D97-AF65-F5344CB8AC3E}">
        <p14:creationId xmlns:p14="http://schemas.microsoft.com/office/powerpoint/2010/main" val="279219378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05004"/>
          </a:xfrm>
        </p:spPr>
        <p:txBody>
          <a:bodyPr/>
          <a:lstStyle/>
          <a:p>
            <a:r>
              <a:rPr lang="en-US" dirty="0" smtClean="0"/>
              <a:t>Conclusion</a:t>
            </a:r>
            <a:endParaRPr lang="en-US" dirty="0"/>
          </a:p>
        </p:txBody>
      </p:sp>
      <p:sp>
        <p:nvSpPr>
          <p:cNvPr id="3" name="Content Placeholder 2"/>
          <p:cNvSpPr>
            <a:spLocks noGrp="1"/>
          </p:cNvSpPr>
          <p:nvPr>
            <p:ph idx="1"/>
          </p:nvPr>
        </p:nvSpPr>
        <p:spPr>
          <a:xfrm>
            <a:off x="76200" y="762000"/>
            <a:ext cx="8991600" cy="5943600"/>
          </a:xfrm>
        </p:spPr>
        <p:txBody>
          <a:bodyPr/>
          <a:lstStyle/>
          <a:p>
            <a:r>
              <a:rPr lang="en-US" dirty="0" smtClean="0"/>
              <a:t>We have discussed what worship is.</a:t>
            </a:r>
          </a:p>
          <a:p>
            <a:r>
              <a:rPr lang="en-US" dirty="0" smtClean="0"/>
              <a:t>From Acts 2, we see the early church being faithful in these things—”continuing steadfastly in them”.</a:t>
            </a:r>
          </a:p>
          <a:p>
            <a:r>
              <a:rPr lang="en-US" dirty="0" smtClean="0"/>
              <a:t>Our worship is to be directed to God by giving Him the glory He deserves.</a:t>
            </a:r>
          </a:p>
          <a:p>
            <a:r>
              <a:rPr lang="en-US" dirty="0" smtClean="0"/>
              <a:t>Our worship should be done in spirit and truth.</a:t>
            </a:r>
            <a:endParaRPr lang="en-US" dirty="0"/>
          </a:p>
        </p:txBody>
      </p:sp>
    </p:spTree>
    <p:extLst>
      <p:ext uri="{BB962C8B-B14F-4D97-AF65-F5344CB8AC3E}">
        <p14:creationId xmlns:p14="http://schemas.microsoft.com/office/powerpoint/2010/main" val="209816393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76200" y="914400"/>
            <a:ext cx="9067800" cy="5867400"/>
          </a:xfrm>
        </p:spPr>
        <p:txBody>
          <a:bodyPr/>
          <a:lstStyle/>
          <a:p>
            <a:r>
              <a:rPr lang="en-US" dirty="0" smtClean="0"/>
              <a:t>WHAT IS WORSHIP? </a:t>
            </a:r>
          </a:p>
          <a:p>
            <a:r>
              <a:rPr lang="en-US" dirty="0" smtClean="0"/>
              <a:t>We saw this in a previous lesson.</a:t>
            </a:r>
          </a:p>
          <a:p>
            <a:r>
              <a:rPr lang="en-US" dirty="0" smtClean="0"/>
              <a:t>Worship is the act </a:t>
            </a:r>
            <a:r>
              <a:rPr lang="en-US" dirty="0"/>
              <a:t>of paying divine honors to deity, religious reverence and homage.</a:t>
            </a:r>
          </a:p>
          <a:p>
            <a:r>
              <a:rPr lang="en-US" dirty="0" smtClean="0"/>
              <a:t>To </a:t>
            </a:r>
            <a:r>
              <a:rPr lang="en-US" dirty="0"/>
              <a:t>perform acts of homage or adoration.</a:t>
            </a:r>
          </a:p>
          <a:p>
            <a:r>
              <a:rPr lang="en-US" dirty="0" smtClean="0"/>
              <a:t>To </a:t>
            </a:r>
            <a:r>
              <a:rPr lang="en-US" dirty="0"/>
              <a:t>perform religious service. </a:t>
            </a:r>
            <a:endParaRPr lang="en-US" dirty="0" smtClean="0"/>
          </a:p>
          <a:p>
            <a:r>
              <a:rPr lang="en-US" dirty="0" smtClean="0"/>
              <a:t>People </a:t>
            </a:r>
            <a:r>
              <a:rPr lang="en-US" dirty="0"/>
              <a:t>throughout the world worship many things, beings, movements, etc.</a:t>
            </a:r>
          </a:p>
          <a:p>
            <a:endParaRPr lang="en-US" dirty="0"/>
          </a:p>
        </p:txBody>
      </p:sp>
    </p:spTree>
    <p:extLst>
      <p:ext uri="{BB962C8B-B14F-4D97-AF65-F5344CB8AC3E}">
        <p14:creationId xmlns:p14="http://schemas.microsoft.com/office/powerpoint/2010/main" val="105389106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1143000"/>
          </a:xfrm>
        </p:spPr>
        <p:txBody>
          <a:bodyPr>
            <a:normAutofit fontScale="90000"/>
          </a:bodyPr>
          <a:lstStyle/>
          <a:p>
            <a:r>
              <a:rPr lang="en-US" dirty="0" smtClean="0"/>
              <a:t>THIS WORSHIP IS TO BE DIRECTED TO GOD OF HEAVEN</a:t>
            </a:r>
            <a:endParaRPr lang="en-US" dirty="0"/>
          </a:p>
        </p:txBody>
      </p:sp>
      <p:sp>
        <p:nvSpPr>
          <p:cNvPr id="3" name="Content Placeholder 2"/>
          <p:cNvSpPr>
            <a:spLocks noGrp="1"/>
          </p:cNvSpPr>
          <p:nvPr>
            <p:ph idx="1"/>
          </p:nvPr>
        </p:nvSpPr>
        <p:spPr>
          <a:xfrm>
            <a:off x="0" y="1295400"/>
            <a:ext cx="9144000" cy="5410200"/>
          </a:xfrm>
        </p:spPr>
        <p:txBody>
          <a:bodyPr>
            <a:normAutofit lnSpcReduction="10000"/>
          </a:bodyPr>
          <a:lstStyle/>
          <a:p>
            <a:r>
              <a:rPr lang="en-US" dirty="0" smtClean="0"/>
              <a:t>When </a:t>
            </a:r>
            <a:r>
              <a:rPr lang="en-US" dirty="0"/>
              <a:t>we say this worship, we are referring to scriptural worship. </a:t>
            </a:r>
            <a:endParaRPr lang="en-US" dirty="0" smtClean="0"/>
          </a:p>
          <a:p>
            <a:r>
              <a:rPr lang="en-US" dirty="0" smtClean="0"/>
              <a:t>Matthew 4:10 “you shall worship the LORD your God, and serve Him only”; </a:t>
            </a:r>
          </a:p>
          <a:p>
            <a:r>
              <a:rPr lang="en-US" dirty="0" smtClean="0"/>
              <a:t>Revelation </a:t>
            </a:r>
            <a:r>
              <a:rPr lang="en-US" dirty="0"/>
              <a:t>22:9. </a:t>
            </a:r>
            <a:endParaRPr lang="en-US" dirty="0" smtClean="0"/>
          </a:p>
          <a:p>
            <a:r>
              <a:rPr lang="en-US" dirty="0" smtClean="0"/>
              <a:t>The </a:t>
            </a:r>
            <a:r>
              <a:rPr lang="en-US" dirty="0"/>
              <a:t>context of the last passage cited shows that John had fallen at the angel's feet to give him adoration. When he did this, the angel made the statement indicated in the </a:t>
            </a:r>
            <a:r>
              <a:rPr lang="en-US" dirty="0" smtClean="0"/>
              <a:t>verse—”worship God”. </a:t>
            </a:r>
          </a:p>
          <a:p>
            <a:r>
              <a:rPr lang="en-US" dirty="0" smtClean="0"/>
              <a:t>To </a:t>
            </a:r>
            <a:r>
              <a:rPr lang="en-US" dirty="0"/>
              <a:t>worship the God of heaven is to worship the only true and living God. </a:t>
            </a:r>
            <a:r>
              <a:rPr lang="en-US" dirty="0" smtClean="0"/>
              <a:t>Ephesians </a:t>
            </a:r>
            <a:r>
              <a:rPr lang="en-US" dirty="0"/>
              <a:t>4:6</a:t>
            </a:r>
            <a:r>
              <a:rPr lang="en-US" dirty="0" smtClean="0"/>
              <a:t>. “One God”.</a:t>
            </a:r>
            <a:endParaRPr lang="en-US" dirty="0"/>
          </a:p>
          <a:p>
            <a:endParaRPr lang="en-US" dirty="0"/>
          </a:p>
        </p:txBody>
      </p:sp>
    </p:spTree>
    <p:extLst>
      <p:ext uri="{BB962C8B-B14F-4D97-AF65-F5344CB8AC3E}">
        <p14:creationId xmlns:p14="http://schemas.microsoft.com/office/powerpoint/2010/main" val="340639831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1143000"/>
          </a:xfrm>
        </p:spPr>
        <p:txBody>
          <a:bodyPr>
            <a:normAutofit fontScale="90000"/>
          </a:bodyPr>
          <a:lstStyle/>
          <a:p>
            <a:r>
              <a:rPr lang="en-US" dirty="0" smtClean="0"/>
              <a:t>THIS WORSHIP AND GIVING GLORY TO GOD IS TO BE DONE IN THE CHURCH</a:t>
            </a:r>
            <a:endParaRPr lang="en-US" dirty="0"/>
          </a:p>
        </p:txBody>
      </p:sp>
      <p:sp>
        <p:nvSpPr>
          <p:cNvPr id="3" name="Content Placeholder 2"/>
          <p:cNvSpPr>
            <a:spLocks noGrp="1"/>
          </p:cNvSpPr>
          <p:nvPr>
            <p:ph idx="1"/>
          </p:nvPr>
        </p:nvSpPr>
        <p:spPr>
          <a:xfrm>
            <a:off x="76200" y="1219200"/>
            <a:ext cx="9067800" cy="5486400"/>
          </a:xfrm>
        </p:spPr>
        <p:txBody>
          <a:bodyPr>
            <a:normAutofit/>
          </a:bodyPr>
          <a:lstStyle/>
          <a:p>
            <a:r>
              <a:rPr lang="en-US" dirty="0" smtClean="0"/>
              <a:t>Ephesians 3:21 “to Him be the glory in the church and in Christ Jesus to all generations forever and ever, amen”. </a:t>
            </a:r>
          </a:p>
          <a:p>
            <a:r>
              <a:rPr lang="en-US" dirty="0" smtClean="0"/>
              <a:t>The </a:t>
            </a:r>
            <a:r>
              <a:rPr lang="en-US" dirty="0"/>
              <a:t>church of our Lord, is the institution that has been established by our Lord through which worship might be offered unto him acceptably. </a:t>
            </a:r>
            <a:endParaRPr lang="en-US" dirty="0" smtClean="0"/>
          </a:p>
          <a:p>
            <a:r>
              <a:rPr lang="en-US" dirty="0" smtClean="0"/>
              <a:t>The </a:t>
            </a:r>
            <a:r>
              <a:rPr lang="en-US" dirty="0"/>
              <a:t>saved ones make up the church, </a:t>
            </a:r>
            <a:r>
              <a:rPr lang="en-US" dirty="0" smtClean="0"/>
              <a:t>(Acts 2:47)</a:t>
            </a:r>
          </a:p>
          <a:p>
            <a:r>
              <a:rPr lang="en-US" dirty="0" smtClean="0"/>
              <a:t>These are the </a:t>
            </a:r>
            <a:r>
              <a:rPr lang="en-US" dirty="0"/>
              <a:t>called out of </a:t>
            </a:r>
            <a:r>
              <a:rPr lang="en-US" dirty="0" smtClean="0"/>
              <a:t>God (1 Thessalonians 2:12).</a:t>
            </a:r>
            <a:endParaRPr lang="en-US" dirty="0"/>
          </a:p>
          <a:p>
            <a:endParaRPr lang="en-US" dirty="0"/>
          </a:p>
        </p:txBody>
      </p:sp>
    </p:spTree>
    <p:extLst>
      <p:ext uri="{BB962C8B-B14F-4D97-AF65-F5344CB8AC3E}">
        <p14:creationId xmlns:p14="http://schemas.microsoft.com/office/powerpoint/2010/main" val="417458724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THIS WORSHIP IS TO BE RENDERED IN SPIRIT AND TRUTH</a:t>
            </a:r>
            <a:endParaRPr lang="en-US" dirty="0"/>
          </a:p>
        </p:txBody>
      </p:sp>
      <p:sp>
        <p:nvSpPr>
          <p:cNvPr id="3" name="Content Placeholder 2"/>
          <p:cNvSpPr>
            <a:spLocks noGrp="1"/>
          </p:cNvSpPr>
          <p:nvPr>
            <p:ph idx="1"/>
          </p:nvPr>
        </p:nvSpPr>
        <p:spPr>
          <a:xfrm>
            <a:off x="0" y="1219200"/>
            <a:ext cx="9144000" cy="5562600"/>
          </a:xfrm>
        </p:spPr>
        <p:txBody>
          <a:bodyPr>
            <a:normAutofit fontScale="92500" lnSpcReduction="10000"/>
          </a:bodyPr>
          <a:lstStyle/>
          <a:p>
            <a:r>
              <a:rPr lang="en-US" dirty="0" smtClean="0"/>
              <a:t>John </a:t>
            </a:r>
            <a:r>
              <a:rPr lang="en-US" dirty="0"/>
              <a:t>4:23,24. To worship in spirit, is to approach the God of heaven in the right frame of mind with the right attitude. </a:t>
            </a:r>
            <a:endParaRPr lang="en-US" dirty="0" smtClean="0"/>
          </a:p>
          <a:p>
            <a:r>
              <a:rPr lang="en-US" dirty="0" smtClean="0"/>
              <a:t>The </a:t>
            </a:r>
            <a:r>
              <a:rPr lang="en-US" dirty="0"/>
              <a:t>mind must be drawn away from the things of a worldly nature and be zealously placed upon the spiritual things that are then at hand. </a:t>
            </a:r>
            <a:endParaRPr lang="en-US" dirty="0" smtClean="0"/>
          </a:p>
          <a:p>
            <a:r>
              <a:rPr lang="en-US" dirty="0" smtClean="0"/>
              <a:t>To </a:t>
            </a:r>
            <a:r>
              <a:rPr lang="en-US" dirty="0"/>
              <a:t>worship in truth, just simply means to worship as the truth directs. The truth is the Word of God. </a:t>
            </a:r>
            <a:r>
              <a:rPr lang="en-US" dirty="0" smtClean="0"/>
              <a:t>John 8:32</a:t>
            </a:r>
            <a:r>
              <a:rPr lang="en-US" dirty="0"/>
              <a:t>; 17:17. </a:t>
            </a:r>
            <a:endParaRPr lang="en-US" dirty="0" smtClean="0"/>
          </a:p>
          <a:p>
            <a:r>
              <a:rPr lang="en-US" dirty="0" smtClean="0"/>
              <a:t>So</a:t>
            </a:r>
            <a:r>
              <a:rPr lang="en-US" dirty="0"/>
              <a:t>, in order to worship God in spirit and truth, one has to be in the right frame of mind and use the right pattern, the Bible.</a:t>
            </a:r>
          </a:p>
          <a:p>
            <a:endParaRPr lang="en-US" dirty="0"/>
          </a:p>
        </p:txBody>
      </p:sp>
    </p:spTree>
    <p:extLst>
      <p:ext uri="{BB962C8B-B14F-4D97-AF65-F5344CB8AC3E}">
        <p14:creationId xmlns:p14="http://schemas.microsoft.com/office/powerpoint/2010/main" val="185277479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r>
              <a:rPr lang="en-US" sz="3600" dirty="0" smtClean="0"/>
              <a:t>THE ELEMENTS OF THIS WORSHIP ARE CLEARLY SET FORTH IN THE NEW TESTAMENT</a:t>
            </a:r>
            <a:endParaRPr lang="en-US" sz="3600" dirty="0"/>
          </a:p>
        </p:txBody>
      </p:sp>
      <p:sp>
        <p:nvSpPr>
          <p:cNvPr id="3" name="Content Placeholder 2"/>
          <p:cNvSpPr>
            <a:spLocks noGrp="1"/>
          </p:cNvSpPr>
          <p:nvPr>
            <p:ph idx="1"/>
          </p:nvPr>
        </p:nvSpPr>
        <p:spPr>
          <a:xfrm>
            <a:off x="0" y="1219200"/>
            <a:ext cx="9144000" cy="5334000"/>
          </a:xfrm>
        </p:spPr>
        <p:txBody>
          <a:bodyPr>
            <a:normAutofit/>
          </a:bodyPr>
          <a:lstStyle/>
          <a:p>
            <a:r>
              <a:rPr lang="en-US" dirty="0" smtClean="0"/>
              <a:t>Acts </a:t>
            </a:r>
            <a:r>
              <a:rPr lang="en-US" dirty="0"/>
              <a:t>2: </a:t>
            </a:r>
            <a:r>
              <a:rPr lang="en-US" dirty="0" smtClean="0"/>
              <a:t>42 “And they were continually devoting themselves to the apostles teaching and to fellowship, to the breaking of bread and to prayer. </a:t>
            </a:r>
          </a:p>
          <a:p>
            <a:r>
              <a:rPr lang="en-US" dirty="0" smtClean="0"/>
              <a:t>We </a:t>
            </a:r>
            <a:r>
              <a:rPr lang="en-US" dirty="0"/>
              <a:t>will notice these elements one by one. </a:t>
            </a:r>
            <a:endParaRPr lang="en-US" dirty="0" smtClean="0"/>
          </a:p>
          <a:p>
            <a:r>
              <a:rPr lang="en-US" dirty="0" smtClean="0"/>
              <a:t>If </a:t>
            </a:r>
            <a:r>
              <a:rPr lang="en-US" dirty="0"/>
              <a:t>we are doing these things, we will be pleasing God but if we fail to engage in them regularly, decently and orderly, we will not be pleasing unto God. Let's please Him.</a:t>
            </a:r>
          </a:p>
          <a:p>
            <a:endParaRPr lang="en-US" dirty="0"/>
          </a:p>
        </p:txBody>
      </p:sp>
    </p:spTree>
    <p:extLst>
      <p:ext uri="{BB962C8B-B14F-4D97-AF65-F5344CB8AC3E}">
        <p14:creationId xmlns:p14="http://schemas.microsoft.com/office/powerpoint/2010/main" val="106889048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THE APOSTLES' DOCTRINE OR </a:t>
            </a:r>
            <a:r>
              <a:rPr lang="en-US" b="1" dirty="0" smtClean="0"/>
              <a:t>TEACHING</a:t>
            </a:r>
            <a:r>
              <a:rPr lang="en-US" dirty="0" smtClean="0"/>
              <a:t>.</a:t>
            </a:r>
            <a:endParaRPr lang="en-US" dirty="0"/>
          </a:p>
        </p:txBody>
      </p:sp>
      <p:sp>
        <p:nvSpPr>
          <p:cNvPr id="3" name="Content Placeholder 2"/>
          <p:cNvSpPr>
            <a:spLocks noGrp="1"/>
          </p:cNvSpPr>
          <p:nvPr>
            <p:ph idx="1"/>
          </p:nvPr>
        </p:nvSpPr>
        <p:spPr>
          <a:xfrm>
            <a:off x="0" y="1295400"/>
            <a:ext cx="9144000" cy="5410200"/>
          </a:xfrm>
        </p:spPr>
        <p:txBody>
          <a:bodyPr>
            <a:normAutofit fontScale="85000" lnSpcReduction="10000"/>
          </a:bodyPr>
          <a:lstStyle/>
          <a:p>
            <a:r>
              <a:rPr lang="en-US" dirty="0" smtClean="0"/>
              <a:t>This was and continues to be a preached and taught doctrine. </a:t>
            </a:r>
          </a:p>
          <a:p>
            <a:r>
              <a:rPr lang="en-US" dirty="0" smtClean="0"/>
              <a:t>Let us now look at some scriptures concerning this doctrine: 1 Corinthians 15:1-4; 2 Timothy 3:16-4:2; 1 Timothy 3:15. The above given scriptures, show us that the doctrine that is to be used in the church is to be taught to all for by it all will be saved. </a:t>
            </a:r>
          </a:p>
          <a:p>
            <a:r>
              <a:rPr lang="en-US" dirty="0" smtClean="0"/>
              <a:t>We are to be zealous in our teaching, but we must be very sure that the thing we teach is that which will save. </a:t>
            </a:r>
          </a:p>
          <a:p>
            <a:r>
              <a:rPr lang="en-US" dirty="0" smtClean="0"/>
              <a:t>Romans 1:16,17. The methods that we use to teach this doctrine are not specified, but regardless of the method used, only the gospel is to be taught. Matthew 28:19,20; Mark 16:15,16.</a:t>
            </a:r>
          </a:p>
          <a:p>
            <a:endParaRPr lang="en-US" dirty="0"/>
          </a:p>
        </p:txBody>
      </p:sp>
    </p:spTree>
    <p:extLst>
      <p:ext uri="{BB962C8B-B14F-4D97-AF65-F5344CB8AC3E}">
        <p14:creationId xmlns:p14="http://schemas.microsoft.com/office/powerpoint/2010/main" val="279309986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196"/>
            <a:ext cx="8229600" cy="805004"/>
          </a:xfrm>
        </p:spPr>
        <p:txBody>
          <a:bodyPr/>
          <a:lstStyle/>
          <a:p>
            <a:r>
              <a:rPr lang="en-US" dirty="0" smtClean="0"/>
              <a:t>THE </a:t>
            </a:r>
            <a:r>
              <a:rPr lang="en-US" b="1" dirty="0" smtClean="0"/>
              <a:t>FELLOWSHIP</a:t>
            </a:r>
            <a:endParaRPr lang="en-US" dirty="0"/>
          </a:p>
        </p:txBody>
      </p:sp>
      <p:sp>
        <p:nvSpPr>
          <p:cNvPr id="3" name="Content Placeholder 2"/>
          <p:cNvSpPr>
            <a:spLocks noGrp="1"/>
          </p:cNvSpPr>
          <p:nvPr>
            <p:ph idx="1"/>
          </p:nvPr>
        </p:nvSpPr>
        <p:spPr>
          <a:xfrm>
            <a:off x="0" y="762000"/>
            <a:ext cx="9144000" cy="6019800"/>
          </a:xfrm>
        </p:spPr>
        <p:txBody>
          <a:bodyPr>
            <a:normAutofit fontScale="92500" lnSpcReduction="20000"/>
          </a:bodyPr>
          <a:lstStyle/>
          <a:p>
            <a:r>
              <a:rPr lang="en-US" dirty="0" smtClean="0"/>
              <a:t>Fellowship is </a:t>
            </a:r>
            <a:r>
              <a:rPr lang="en-US" dirty="0"/>
              <a:t>not primarily referring to meeting together and talking</a:t>
            </a:r>
            <a:r>
              <a:rPr lang="en-US" dirty="0" smtClean="0"/>
              <a:t>.</a:t>
            </a:r>
          </a:p>
          <a:p>
            <a:r>
              <a:rPr lang="en-US" dirty="0" smtClean="0"/>
              <a:t>So many people get this wrong.</a:t>
            </a:r>
          </a:p>
          <a:p>
            <a:r>
              <a:rPr lang="en-US" dirty="0" smtClean="0"/>
              <a:t>The Greek word which is translated “fellowship” literally means “a sharing”.</a:t>
            </a:r>
          </a:p>
          <a:p>
            <a:r>
              <a:rPr lang="en-US" dirty="0" smtClean="0"/>
              <a:t>So, if we speak of coming together to have fellowship in the Bible sense of the word, let us mean that we are meeting together to combine our efforts in serving the Lord.</a:t>
            </a:r>
          </a:p>
          <a:p>
            <a:r>
              <a:rPr lang="en-US" dirty="0" smtClean="0"/>
              <a:t>Fellowship also </a:t>
            </a:r>
            <a:r>
              <a:rPr lang="en-US" dirty="0"/>
              <a:t>means a providing of the physical resources so that this doctrine or gospel might be spread abroad, and that the physical expenditures of the church might be met. 1 </a:t>
            </a:r>
            <a:r>
              <a:rPr lang="en-US" dirty="0" smtClean="0"/>
              <a:t>Corinthians. </a:t>
            </a:r>
            <a:r>
              <a:rPr lang="en-US" dirty="0"/>
              <a:t>16:1,2; 2 Cor. 9:6,7; Phil. 1:3-6; 4:14-19.</a:t>
            </a:r>
          </a:p>
          <a:p>
            <a:endParaRPr lang="en-US" dirty="0"/>
          </a:p>
        </p:txBody>
      </p:sp>
    </p:spTree>
    <p:extLst>
      <p:ext uri="{BB962C8B-B14F-4D97-AF65-F5344CB8AC3E}">
        <p14:creationId xmlns:p14="http://schemas.microsoft.com/office/powerpoint/2010/main" val="304572844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normAutofit/>
          </a:bodyPr>
          <a:lstStyle/>
          <a:p>
            <a:r>
              <a:rPr lang="en-US" dirty="0" smtClean="0"/>
              <a:t>Paul said in the Philippian Letter, that the word fellowship had to do with giving and receiving. </a:t>
            </a:r>
          </a:p>
          <a:p>
            <a:r>
              <a:rPr lang="en-US" dirty="0" smtClean="0"/>
              <a:t>In his case, the giving and receiving of physical goods to him as a preacher of the Word of God, as it pertained to the church at Philippi. </a:t>
            </a:r>
          </a:p>
          <a:p>
            <a:r>
              <a:rPr lang="en-US" dirty="0" smtClean="0"/>
              <a:t>Fellowship does not mean a coming together to drink coffee and eat doughnuts, but it has a spiritual significance. </a:t>
            </a:r>
          </a:p>
          <a:p>
            <a:r>
              <a:rPr lang="en-US" dirty="0" smtClean="0"/>
              <a:t>A working together in spiritual matters, supplying one another's needs, etc. </a:t>
            </a:r>
          </a:p>
          <a:p>
            <a:r>
              <a:rPr lang="en-US" dirty="0" smtClean="0"/>
              <a:t>A co-operative effort with respect to carrying out the will of God in the proclamation of His Word. </a:t>
            </a:r>
          </a:p>
          <a:p>
            <a:endParaRPr lang="en-US" dirty="0"/>
          </a:p>
        </p:txBody>
      </p:sp>
    </p:spTree>
    <p:extLst>
      <p:ext uri="{BB962C8B-B14F-4D97-AF65-F5344CB8AC3E}">
        <p14:creationId xmlns:p14="http://schemas.microsoft.com/office/powerpoint/2010/main" val="119528384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1410</Words>
  <Application>Microsoft Office PowerPoint</Application>
  <PresentationFormat>On-screen Show (4:3)</PresentationFormat>
  <Paragraphs>81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SCRIPTURAL WORSHIP WITHIN THE CHURCH</vt:lpstr>
      <vt:lpstr>Introduction</vt:lpstr>
      <vt:lpstr>THIS WORSHIP IS TO BE DIRECTED TO GOD OF HEAVEN</vt:lpstr>
      <vt:lpstr>THIS WORSHIP AND GIVING GLORY TO GOD IS TO BE DONE IN THE CHURCH</vt:lpstr>
      <vt:lpstr>THIS WORSHIP IS TO BE RENDERED IN SPIRIT AND TRUTH</vt:lpstr>
      <vt:lpstr>THE ELEMENTS OF THIS WORSHIP ARE CLEARLY SET FORTH IN THE NEW TESTAMENT</vt:lpstr>
      <vt:lpstr>THE APOSTLES' DOCTRINE OR TEACHING.</vt:lpstr>
      <vt:lpstr>THE FELLOWSHIP</vt:lpstr>
      <vt:lpstr>PowerPoint Presentation</vt:lpstr>
      <vt:lpstr>SINGING</vt:lpstr>
      <vt:lpstr>PowerPoint Presentation</vt:lpstr>
      <vt:lpstr>PowerPoint Presentation</vt:lpstr>
      <vt:lpstr>PowerPoint Presentation</vt:lpstr>
      <vt:lpstr>PowerPoint Presentation</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SCRIPTURAL WORSHIP WITHIN THE CHURCH</dc:title>
  <dc:creator>Aarons</dc:creator>
  <cp:lastModifiedBy>Aarons</cp:lastModifiedBy>
  <cp:revision>7</cp:revision>
  <dcterms:created xsi:type="dcterms:W3CDTF">2016-06-13T16:34:27Z</dcterms:created>
  <dcterms:modified xsi:type="dcterms:W3CDTF">2016-06-13T17:29:03Z</dcterms:modified>
</cp:coreProperties>
</file>